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868" r:id="rId2"/>
    <p:sldId id="869" r:id="rId3"/>
    <p:sldId id="870" r:id="rId4"/>
    <p:sldId id="873" r:id="rId5"/>
    <p:sldId id="875" r:id="rId6"/>
    <p:sldId id="876" r:id="rId7"/>
    <p:sldId id="874" r:id="rId8"/>
    <p:sldId id="877" r:id="rId9"/>
    <p:sldId id="871" r:id="rId10"/>
    <p:sldId id="878" r:id="rId11"/>
    <p:sldId id="879" r:id="rId12"/>
  </p:sldIdLst>
  <p:sldSz cx="9144000" cy="6858000" type="screen4x3"/>
  <p:notesSz cx="6858000" cy="9945688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92EF"/>
    <a:srgbClr val="C9E7A7"/>
    <a:srgbClr val="FFFF00"/>
    <a:srgbClr val="FFFF66"/>
    <a:srgbClr val="FFFFFF"/>
    <a:srgbClr val="FF9900"/>
    <a:srgbClr val="FDBFF6"/>
    <a:srgbClr val="FEE2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270" autoAdjust="0"/>
  </p:normalViewPr>
  <p:slideViewPr>
    <p:cSldViewPr>
      <p:cViewPr varScale="1">
        <p:scale>
          <a:sx n="72" d="100"/>
          <a:sy n="72" d="100"/>
        </p:scale>
        <p:origin x="135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DA4CD7C-2CC3-4677-8D34-ACD8437A0BE2}" type="datetimeFigureOut">
              <a:rPr lang="ja-JP" altLang="en-US"/>
              <a:pPr>
                <a:defRPr/>
              </a:pPr>
              <a:t>2018/5/9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7FFF4B3-530C-47F1-A86C-C71CC5D705F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B4CB4-2968-44F5-ACD2-DACF57AFA51A}" type="datetime1">
              <a:rPr lang="ja-JP" altLang="en-US"/>
              <a:pPr>
                <a:defRPr/>
              </a:pPr>
              <a:t>2018/5/9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E67D9-EC92-4BB8-BBA5-E4BA7CEEB1C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968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9A6FD-4396-448F-BB3A-B99441064AEF}" type="datetime1">
              <a:rPr lang="ja-JP" altLang="en-US"/>
              <a:pPr>
                <a:defRPr/>
              </a:pPr>
              <a:t>2018/5/9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7077D-A79C-400A-9663-044F3265318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87001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334AF-C1D6-404C-AF51-2DC788FC521B}" type="datetime1">
              <a:rPr lang="ja-JP" altLang="en-US"/>
              <a:pPr>
                <a:defRPr/>
              </a:pPr>
              <a:t>2018/5/9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D936A-F651-401C-9E8D-6F61BB4A6F5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7452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F0553-1111-4AF7-883B-A82E7D80A091}" type="datetime1">
              <a:rPr lang="ja-JP" altLang="en-US"/>
              <a:pPr>
                <a:defRPr/>
              </a:pPr>
              <a:t>2018/5/9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8436F-57B2-4438-B422-7D44AFC2C63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63287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10DE2-9497-45D1-AD73-7AB2A7E7BD81}" type="datetime1">
              <a:rPr lang="ja-JP" altLang="en-US"/>
              <a:pPr>
                <a:defRPr/>
              </a:pPr>
              <a:t>2018/5/9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E3389-0E8B-4AB4-928B-8814B8085DE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28708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5AFCD-4250-458F-B22B-7A58CCA16683}" type="datetime1">
              <a:rPr lang="ja-JP" altLang="en-US"/>
              <a:pPr>
                <a:defRPr/>
              </a:pPr>
              <a:t>2018/5/9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5D185-6A63-412E-909E-03D7792A2AD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11175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C6B8C-04D3-4279-84F5-B203614DD294}" type="datetime1">
              <a:rPr lang="ja-JP" altLang="en-US"/>
              <a:pPr>
                <a:defRPr/>
              </a:pPr>
              <a:t>2018/5/9</a:t>
            </a:fld>
            <a:endParaRPr lang="ja-JP" altLang="en-US"/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E6338-1AEE-449C-A2EA-4A22A2D2A32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24632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A355D-3045-499B-B54C-044E67369914}" type="datetime1">
              <a:rPr lang="ja-JP" altLang="en-US"/>
              <a:pPr>
                <a:defRPr/>
              </a:pPr>
              <a:t>2018/5/9</a:t>
            </a:fld>
            <a:endParaRPr lang="ja-JP" altLang="en-US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2D023-5FA2-4CB7-BF14-B8F66B8DA59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82047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BBF2B-E06D-4FBF-A3C7-AED7CF357F20}" type="datetime1">
              <a:rPr lang="ja-JP" altLang="en-US"/>
              <a:pPr>
                <a:defRPr/>
              </a:pPr>
              <a:t>2018/5/9</a:t>
            </a:fld>
            <a:endParaRPr lang="ja-JP" altLang="en-US"/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D657F-5377-4989-BDC6-7636CAA2785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54303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9974A-299E-4431-AEE2-E794B02700C0}" type="datetime1">
              <a:rPr lang="ja-JP" altLang="en-US"/>
              <a:pPr>
                <a:defRPr/>
              </a:pPr>
              <a:t>2018/5/9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FA865-1CE2-46A8-9146-94623CA6598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510230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32290-AD9F-4B8F-BF63-2E50B8E63689}" type="datetime1">
              <a:rPr lang="ja-JP" altLang="en-US"/>
              <a:pPr>
                <a:defRPr/>
              </a:pPr>
              <a:t>2018/5/9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12B9F-DD39-4266-8A94-7ABD3A7B1689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1166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A74FA4E-5116-4D38-B5F5-B99F7180BDE2}" type="datetime1">
              <a:rPr lang="ja-JP" altLang="en-US"/>
              <a:pPr>
                <a:defRPr/>
              </a:pPr>
              <a:t>2018/5/9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6903431-2DC2-4AB2-9540-3CAE7DD6EA6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/>
          <p:cNvSpPr/>
          <p:nvPr/>
        </p:nvSpPr>
        <p:spPr>
          <a:xfrm>
            <a:off x="1174236" y="2132856"/>
            <a:ext cx="64807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自己紹介</a:t>
            </a:r>
            <a:r>
              <a:rPr lang="ja-JP" altLang="en-US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　</a:t>
            </a:r>
            <a:endParaRPr lang="en-US" altLang="ja-JP" sz="4000" b="1" dirty="0">
              <a:solidFill>
                <a:schemeClr val="accent3">
                  <a:lumMod val="50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TW" sz="4000" b="1" dirty="0">
              <a:solidFill>
                <a:schemeClr val="accent3">
                  <a:lumMod val="50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～鈴木信行～</a:t>
            </a:r>
            <a:endParaRPr lang="en-US" altLang="ja-JP" sz="4000" b="1" dirty="0">
              <a:solidFill>
                <a:schemeClr val="accent3">
                  <a:lumMod val="50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CFD4ED11-B5EE-42FB-93E1-E1D14BA43C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9" y="5657"/>
            <a:ext cx="1044547" cy="834315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A808ED91-5086-420E-8D27-0B30C23647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29412"/>
            <a:ext cx="9144000" cy="128588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3FE391AD-25DF-4389-AB63-C32952E0A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59" y="6124233"/>
            <a:ext cx="752475" cy="682004"/>
          </a:xfrm>
          <a:prstGeom prst="rect">
            <a:avLst/>
          </a:prstGeom>
        </p:spPr>
      </p:pic>
      <p:sp>
        <p:nvSpPr>
          <p:cNvPr id="18" name="テキスト ボックス 20"/>
          <p:cNvSpPr txBox="1">
            <a:spLocks noChangeArrowheads="1"/>
          </p:cNvSpPr>
          <p:nvPr/>
        </p:nvSpPr>
        <p:spPr bwMode="auto">
          <a:xfrm>
            <a:off x="0" y="6124233"/>
            <a:ext cx="7524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C09600CD-C57F-4A16-9945-6D5B6AE27C50}" type="slidenum">
              <a:rPr lang="en-US" altLang="ja-JP" sz="4000" smtClean="0">
                <a:solidFill>
                  <a:schemeClr val="bg1"/>
                </a:solidFill>
              </a:rPr>
              <a:t>1</a:t>
            </a:fld>
            <a:endParaRPr lang="en-US" altLang="ja-JP" sz="4000" dirty="0">
              <a:solidFill>
                <a:schemeClr val="bg1"/>
              </a:solidFill>
            </a:endParaRP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FB7A5898-DE28-4B55-A2E1-3C41F9143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988" y="0"/>
            <a:ext cx="8101012" cy="128588"/>
          </a:xfrm>
          <a:prstGeom prst="rect">
            <a:avLst/>
          </a:prstGeom>
        </p:spPr>
      </p:pic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4A040379-1B24-40D0-8E24-33D2888858F9}"/>
              </a:ext>
            </a:extLst>
          </p:cNvPr>
          <p:cNvCxnSpPr>
            <a:cxnSpLocks/>
          </p:cNvCxnSpPr>
          <p:nvPr/>
        </p:nvCxnSpPr>
        <p:spPr>
          <a:xfrm>
            <a:off x="803950" y="2924944"/>
            <a:ext cx="7536099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8BD0B065-02DB-4B83-887F-5E210AF0E83D}"/>
              </a:ext>
            </a:extLst>
          </p:cNvPr>
          <p:cNvSpPr/>
          <p:nvPr/>
        </p:nvSpPr>
        <p:spPr>
          <a:xfrm>
            <a:off x="7631832" y="6360080"/>
            <a:ext cx="15121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b="1" dirty="0">
                <a:solidFill>
                  <a:schemeClr val="accent3">
                    <a:lumMod val="7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2018</a:t>
            </a:r>
            <a:r>
              <a:rPr lang="ja-JP" altLang="en-US" b="1" dirty="0">
                <a:solidFill>
                  <a:schemeClr val="accent3">
                    <a:lumMod val="7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年</a:t>
            </a:r>
            <a:r>
              <a:rPr lang="en-US" altLang="ja-JP" b="1" dirty="0">
                <a:solidFill>
                  <a:schemeClr val="accent3">
                    <a:lumMod val="7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5</a:t>
            </a:r>
            <a:r>
              <a:rPr lang="ja-JP" altLang="en-US" b="1" dirty="0">
                <a:solidFill>
                  <a:schemeClr val="accent3">
                    <a:lumMod val="7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月</a:t>
            </a:r>
            <a:endParaRPr lang="en-US" altLang="ja-JP" b="1" dirty="0">
              <a:solidFill>
                <a:schemeClr val="accent3">
                  <a:lumMod val="7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433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自己紹介　～私の思い～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1042988" y="1196752"/>
              <a:ext cx="7536100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患者の視点を活かし、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日本の医療環境をよりよくしたい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10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8290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自己紹介　～私の思い～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1042988" y="1196752"/>
              <a:ext cx="7536100" cy="3416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連絡先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nob@kan-i.net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www.kan-i.net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11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図 2">
            <a:extLst>
              <a:ext uri="{FF2B5EF4-FFF2-40B4-BE49-F238E27FC236}">
                <a16:creationId xmlns:a16="http://schemas.microsoft.com/office/drawing/2014/main" id="{37926F9A-8F14-4DD7-8502-A4EF3EFE40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568" y="4681236"/>
            <a:ext cx="1796940" cy="1796940"/>
          </a:xfrm>
          <a:prstGeom prst="rect">
            <a:avLst/>
          </a:prstGeom>
        </p:spPr>
      </p:pic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BAF4ED91-FB69-4AC5-9C73-614B71FE4B00}"/>
              </a:ext>
            </a:extLst>
          </p:cNvPr>
          <p:cNvSpPr/>
          <p:nvPr/>
        </p:nvSpPr>
        <p:spPr>
          <a:xfrm>
            <a:off x="3478890" y="4613072"/>
            <a:ext cx="2664296" cy="1916116"/>
          </a:xfrm>
          <a:prstGeom prst="wedgeRoundRectCallout">
            <a:avLst>
              <a:gd name="adj1" fmla="val 2545"/>
              <a:gd name="adj2" fmla="val -79973"/>
              <a:gd name="adj3" fmla="val 16667"/>
            </a:avLst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776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本動画の利用について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45243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 本動画は著作権が保護されています。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 個人利用の場合、手続きは不要です。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 法人・団体等で閲覧・利用する場合、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 所定の手続き、および対応が必要です。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 詳しくは、ホームページをご覧ください。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 http://www.kan-i.net/pvi</a:t>
              </a: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2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5290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自己紹介　～疾患について～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74678" y="1634325"/>
              <a:ext cx="8680513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1969</a:t>
              </a: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年生まれ　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0</a:t>
              </a: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歳　二分脊椎症　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20</a:t>
              </a: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歳 精巣がん</a:t>
              </a:r>
              <a:r>
                <a:rPr lang="en-US" altLang="ja-JP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	 </a:t>
              </a: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手術・化学療法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24</a:t>
              </a: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歳 精巣がん再発・転移　手術・化学療法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46</a:t>
              </a: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歳 甲状腺がん　手術・放射線療法　</a:t>
              </a:r>
              <a:endParaRPr lang="en-US" altLang="ja-JP" sz="3600" b="1" dirty="0">
                <a:solidFill>
                  <a:srgbClr val="FF0000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3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0543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自己紹介　～甲状腺がん患者～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4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B941EC7B-CE10-415F-94DD-4E5C00200EAD}"/>
              </a:ext>
            </a:extLst>
          </p:cNvPr>
          <p:cNvSpPr/>
          <p:nvPr/>
        </p:nvSpPr>
        <p:spPr>
          <a:xfrm>
            <a:off x="2217946" y="1027704"/>
            <a:ext cx="57062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甲状腺がんの病期一覧</a:t>
            </a: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3F45EA7C-01BE-4B69-958A-C1A38F754FC3}"/>
              </a:ext>
            </a:extLst>
          </p:cNvPr>
          <p:cNvSpPr/>
          <p:nvPr/>
        </p:nvSpPr>
        <p:spPr>
          <a:xfrm>
            <a:off x="6767744" y="1931835"/>
            <a:ext cx="1273989" cy="646331"/>
          </a:xfrm>
          <a:prstGeom prst="rect">
            <a:avLst/>
          </a:prstGeom>
          <a:solidFill>
            <a:srgbClr val="C9E7A7"/>
          </a:solidFill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Ⅳ</a:t>
            </a: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期</a:t>
            </a: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76702E65-F5A8-4972-AF15-F4DDF3DCB1F3}"/>
              </a:ext>
            </a:extLst>
          </p:cNvPr>
          <p:cNvSpPr/>
          <p:nvPr/>
        </p:nvSpPr>
        <p:spPr>
          <a:xfrm>
            <a:off x="4912287" y="1949767"/>
            <a:ext cx="1273989" cy="646331"/>
          </a:xfrm>
          <a:prstGeom prst="rect">
            <a:avLst/>
          </a:prstGeom>
          <a:solidFill>
            <a:srgbClr val="C9E7A7"/>
          </a:solidFill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Ⅲ</a:t>
            </a: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期</a:t>
            </a: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17FA0B34-4199-40F0-951E-E60767AB39D2}"/>
              </a:ext>
            </a:extLst>
          </p:cNvPr>
          <p:cNvSpPr/>
          <p:nvPr/>
        </p:nvSpPr>
        <p:spPr>
          <a:xfrm>
            <a:off x="3056830" y="1922930"/>
            <a:ext cx="1273989" cy="646331"/>
          </a:xfrm>
          <a:prstGeom prst="rect">
            <a:avLst/>
          </a:prstGeom>
          <a:solidFill>
            <a:srgbClr val="C9E7A7"/>
          </a:solidFill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Ⅱ</a:t>
            </a: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期</a:t>
            </a: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A4F5012C-4C41-423E-B91C-FB4537861FF7}"/>
              </a:ext>
            </a:extLst>
          </p:cNvPr>
          <p:cNvSpPr/>
          <p:nvPr/>
        </p:nvSpPr>
        <p:spPr>
          <a:xfrm>
            <a:off x="1201373" y="1914508"/>
            <a:ext cx="1273989" cy="646331"/>
          </a:xfrm>
          <a:prstGeom prst="rect">
            <a:avLst/>
          </a:prstGeom>
          <a:solidFill>
            <a:srgbClr val="C9E7A7"/>
          </a:solidFill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Ⅰ</a:t>
            </a: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期</a:t>
            </a:r>
          </a:p>
        </p:txBody>
      </p:sp>
    </p:spTree>
    <p:extLst>
      <p:ext uri="{BB962C8B-B14F-4D97-AF65-F5344CB8AC3E}">
        <p14:creationId xmlns:p14="http://schemas.microsoft.com/office/powerpoint/2010/main" val="1671200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自己紹介　～甲状腺がん患者～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5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B941EC7B-CE10-415F-94DD-4E5C00200EAD}"/>
              </a:ext>
            </a:extLst>
          </p:cNvPr>
          <p:cNvSpPr/>
          <p:nvPr/>
        </p:nvSpPr>
        <p:spPr>
          <a:xfrm>
            <a:off x="2217946" y="1027704"/>
            <a:ext cx="57062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甲状腺がんの病期一覧</a:t>
            </a: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3F45EA7C-01BE-4B69-958A-C1A38F754FC3}"/>
              </a:ext>
            </a:extLst>
          </p:cNvPr>
          <p:cNvSpPr/>
          <p:nvPr/>
        </p:nvSpPr>
        <p:spPr>
          <a:xfrm>
            <a:off x="6767744" y="1931835"/>
            <a:ext cx="1273989" cy="646331"/>
          </a:xfrm>
          <a:prstGeom prst="rect">
            <a:avLst/>
          </a:prstGeom>
          <a:solidFill>
            <a:srgbClr val="C9E7A7"/>
          </a:solidFill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Ⅳ</a:t>
            </a: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期</a:t>
            </a: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76702E65-F5A8-4972-AF15-F4DDF3DCB1F3}"/>
              </a:ext>
            </a:extLst>
          </p:cNvPr>
          <p:cNvSpPr/>
          <p:nvPr/>
        </p:nvSpPr>
        <p:spPr>
          <a:xfrm>
            <a:off x="4912287" y="1949767"/>
            <a:ext cx="1273989" cy="646331"/>
          </a:xfrm>
          <a:prstGeom prst="rect">
            <a:avLst/>
          </a:prstGeom>
          <a:solidFill>
            <a:srgbClr val="C9E7A7"/>
          </a:solidFill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Ⅲ</a:t>
            </a: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期</a:t>
            </a: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17FA0B34-4199-40F0-951E-E60767AB39D2}"/>
              </a:ext>
            </a:extLst>
          </p:cNvPr>
          <p:cNvSpPr/>
          <p:nvPr/>
        </p:nvSpPr>
        <p:spPr>
          <a:xfrm>
            <a:off x="3056830" y="1922930"/>
            <a:ext cx="1273989" cy="646331"/>
          </a:xfrm>
          <a:prstGeom prst="rect">
            <a:avLst/>
          </a:prstGeom>
          <a:solidFill>
            <a:srgbClr val="C9E7A7"/>
          </a:solidFill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Ⅱ</a:t>
            </a: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期</a:t>
            </a: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A4F5012C-4C41-423E-B91C-FB4537861FF7}"/>
              </a:ext>
            </a:extLst>
          </p:cNvPr>
          <p:cNvSpPr/>
          <p:nvPr/>
        </p:nvSpPr>
        <p:spPr>
          <a:xfrm>
            <a:off x="1201373" y="1914508"/>
            <a:ext cx="1273989" cy="646331"/>
          </a:xfrm>
          <a:prstGeom prst="rect">
            <a:avLst/>
          </a:prstGeom>
          <a:solidFill>
            <a:srgbClr val="C9E7A7"/>
          </a:solidFill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Ⅰ</a:t>
            </a: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期</a:t>
            </a:r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DAD7F049-3AA1-4600-86A9-FD46F590E2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132" y="2835966"/>
            <a:ext cx="4671374" cy="2627648"/>
          </a:xfrm>
          <a:prstGeom prst="rect">
            <a:avLst/>
          </a:prstGeom>
        </p:spPr>
      </p:pic>
      <p:sp>
        <p:nvSpPr>
          <p:cNvPr id="34" name="円/楕円 18">
            <a:extLst>
              <a:ext uri="{FF2B5EF4-FFF2-40B4-BE49-F238E27FC236}">
                <a16:creationId xmlns:a16="http://schemas.microsoft.com/office/drawing/2014/main" id="{683C04D6-3CC9-445F-AA48-F7519A2EE8D1}"/>
              </a:ext>
            </a:extLst>
          </p:cNvPr>
          <p:cNvSpPr/>
          <p:nvPr/>
        </p:nvSpPr>
        <p:spPr>
          <a:xfrm>
            <a:off x="3706603" y="3523610"/>
            <a:ext cx="504056" cy="5221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5DA1EBA5-46C3-4267-A83D-B5290B75FFB4}"/>
              </a:ext>
            </a:extLst>
          </p:cNvPr>
          <p:cNvSpPr/>
          <p:nvPr/>
        </p:nvSpPr>
        <p:spPr>
          <a:xfrm>
            <a:off x="2037494" y="5410671"/>
            <a:ext cx="57958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がんが甲状腺から肺や骨など、遠くの臓器にまで転移している</a:t>
            </a:r>
          </a:p>
        </p:txBody>
      </p:sp>
    </p:spTree>
    <p:extLst>
      <p:ext uri="{BB962C8B-B14F-4D97-AF65-F5344CB8AC3E}">
        <p14:creationId xmlns:p14="http://schemas.microsoft.com/office/powerpoint/2010/main" val="2383906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自己紹介　～甲状腺がん患者～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6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769366E4-AF5B-44D5-B2CB-9DBB7E2FDFFE}"/>
              </a:ext>
            </a:extLst>
          </p:cNvPr>
          <p:cNvSpPr/>
          <p:nvPr/>
        </p:nvSpPr>
        <p:spPr>
          <a:xfrm>
            <a:off x="4427984" y="6430524"/>
            <a:ext cx="467952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がん情報サービス　甲状腺がん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(ganjoho.jp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）より抜粋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B941EC7B-CE10-415F-94DD-4E5C00200EAD}"/>
              </a:ext>
            </a:extLst>
          </p:cNvPr>
          <p:cNvSpPr/>
          <p:nvPr/>
        </p:nvSpPr>
        <p:spPr>
          <a:xfrm>
            <a:off x="2217946" y="1027704"/>
            <a:ext cx="57062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甲状腺がんの病期一覧</a:t>
            </a: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3F45EA7C-01BE-4B69-958A-C1A38F754FC3}"/>
              </a:ext>
            </a:extLst>
          </p:cNvPr>
          <p:cNvSpPr/>
          <p:nvPr/>
        </p:nvSpPr>
        <p:spPr>
          <a:xfrm>
            <a:off x="6767744" y="1931835"/>
            <a:ext cx="1273989" cy="64633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00" b="1" dirty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Ⅳ</a:t>
            </a:r>
            <a:r>
              <a:rPr lang="ja-JP" altLang="en-US" sz="3600" b="1" dirty="0">
                <a:solidFill>
                  <a:schemeClr val="bg1"/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期</a:t>
            </a: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76702E65-F5A8-4972-AF15-F4DDF3DCB1F3}"/>
              </a:ext>
            </a:extLst>
          </p:cNvPr>
          <p:cNvSpPr/>
          <p:nvPr/>
        </p:nvSpPr>
        <p:spPr>
          <a:xfrm>
            <a:off x="4912287" y="1949767"/>
            <a:ext cx="1273989" cy="646331"/>
          </a:xfrm>
          <a:prstGeom prst="rect">
            <a:avLst/>
          </a:prstGeom>
          <a:solidFill>
            <a:srgbClr val="C9E7A7"/>
          </a:solidFill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Ⅲ</a:t>
            </a: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期</a:t>
            </a: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17FA0B34-4199-40F0-951E-E60767AB39D2}"/>
              </a:ext>
            </a:extLst>
          </p:cNvPr>
          <p:cNvSpPr/>
          <p:nvPr/>
        </p:nvSpPr>
        <p:spPr>
          <a:xfrm>
            <a:off x="3056830" y="1922930"/>
            <a:ext cx="1273989" cy="646331"/>
          </a:xfrm>
          <a:prstGeom prst="rect">
            <a:avLst/>
          </a:prstGeom>
          <a:solidFill>
            <a:srgbClr val="C9E7A7"/>
          </a:solidFill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Ⅱ</a:t>
            </a: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期</a:t>
            </a: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A4F5012C-4C41-423E-B91C-FB4537861FF7}"/>
              </a:ext>
            </a:extLst>
          </p:cNvPr>
          <p:cNvSpPr/>
          <p:nvPr/>
        </p:nvSpPr>
        <p:spPr>
          <a:xfrm>
            <a:off x="1201373" y="1914508"/>
            <a:ext cx="1273989" cy="646331"/>
          </a:xfrm>
          <a:prstGeom prst="rect">
            <a:avLst/>
          </a:prstGeom>
          <a:solidFill>
            <a:srgbClr val="C9E7A7"/>
          </a:solidFill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Ⅰ</a:t>
            </a: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期</a:t>
            </a:r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DAD7F049-3AA1-4600-86A9-FD46F590E2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132" y="2835966"/>
            <a:ext cx="4671374" cy="2627648"/>
          </a:xfrm>
          <a:prstGeom prst="rect">
            <a:avLst/>
          </a:prstGeom>
        </p:spPr>
      </p:pic>
      <p:sp>
        <p:nvSpPr>
          <p:cNvPr id="34" name="円/楕円 18">
            <a:extLst>
              <a:ext uri="{FF2B5EF4-FFF2-40B4-BE49-F238E27FC236}">
                <a16:creationId xmlns:a16="http://schemas.microsoft.com/office/drawing/2014/main" id="{683C04D6-3CC9-445F-AA48-F7519A2EE8D1}"/>
              </a:ext>
            </a:extLst>
          </p:cNvPr>
          <p:cNvSpPr/>
          <p:nvPr/>
        </p:nvSpPr>
        <p:spPr>
          <a:xfrm>
            <a:off x="3706603" y="3523610"/>
            <a:ext cx="504056" cy="5221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5DA1EBA5-46C3-4267-A83D-B5290B75FFB4}"/>
              </a:ext>
            </a:extLst>
          </p:cNvPr>
          <p:cNvSpPr/>
          <p:nvPr/>
        </p:nvSpPr>
        <p:spPr>
          <a:xfrm>
            <a:off x="2037494" y="5410671"/>
            <a:ext cx="57958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がんが甲状腺から肺や骨など、遠くの臓器にまで転移している</a:t>
            </a:r>
          </a:p>
        </p:txBody>
      </p:sp>
    </p:spTree>
    <p:extLst>
      <p:ext uri="{BB962C8B-B14F-4D97-AF65-F5344CB8AC3E}">
        <p14:creationId xmlns:p14="http://schemas.microsoft.com/office/powerpoint/2010/main" val="197832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2" descr="甲状腺乳頭癌">
            <a:extLst>
              <a:ext uri="{FF2B5EF4-FFF2-40B4-BE49-F238E27FC236}">
                <a16:creationId xmlns:a16="http://schemas.microsoft.com/office/drawing/2014/main" id="{02F4897C-2038-4104-88D3-EC1C51ECB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37" y="1034407"/>
            <a:ext cx="7371863" cy="517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08DB3457-0FEE-4F48-B6A2-239738B6A379}"/>
              </a:ext>
            </a:extLst>
          </p:cNvPr>
          <p:cNvSpPr/>
          <p:nvPr/>
        </p:nvSpPr>
        <p:spPr>
          <a:xfrm>
            <a:off x="7450593" y="1851049"/>
            <a:ext cx="728835" cy="39169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6" name="矢印: 下 65">
            <a:extLst>
              <a:ext uri="{FF2B5EF4-FFF2-40B4-BE49-F238E27FC236}">
                <a16:creationId xmlns:a16="http://schemas.microsoft.com/office/drawing/2014/main" id="{70C7F1C9-9B87-43C2-AB96-022A90B0382D}"/>
              </a:ext>
            </a:extLst>
          </p:cNvPr>
          <p:cNvSpPr/>
          <p:nvPr/>
        </p:nvSpPr>
        <p:spPr>
          <a:xfrm>
            <a:off x="5723293" y="4724411"/>
            <a:ext cx="358870" cy="32972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四角形: 角を丸くする 66">
            <a:extLst>
              <a:ext uri="{FF2B5EF4-FFF2-40B4-BE49-F238E27FC236}">
                <a16:creationId xmlns:a16="http://schemas.microsoft.com/office/drawing/2014/main" id="{2A8A2B34-FECC-450C-8012-190CDD8E6869}"/>
              </a:ext>
            </a:extLst>
          </p:cNvPr>
          <p:cNvSpPr/>
          <p:nvPr/>
        </p:nvSpPr>
        <p:spPr>
          <a:xfrm>
            <a:off x="5501995" y="5151361"/>
            <a:ext cx="1515843" cy="616608"/>
          </a:xfrm>
          <a:prstGeom prst="roundRect">
            <a:avLst>
              <a:gd name="adj" fmla="val 26031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8" name="矢印: 下 67">
            <a:extLst>
              <a:ext uri="{FF2B5EF4-FFF2-40B4-BE49-F238E27FC236}">
                <a16:creationId xmlns:a16="http://schemas.microsoft.com/office/drawing/2014/main" id="{1E55305B-9596-40F6-97E4-DC12AD1BFA63}"/>
              </a:ext>
            </a:extLst>
          </p:cNvPr>
          <p:cNvSpPr/>
          <p:nvPr/>
        </p:nvSpPr>
        <p:spPr>
          <a:xfrm rot="16200000">
            <a:off x="7055714" y="5294803"/>
            <a:ext cx="358870" cy="32972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9" name="吹き出し: 円形 68">
            <a:extLst>
              <a:ext uri="{FF2B5EF4-FFF2-40B4-BE49-F238E27FC236}">
                <a16:creationId xmlns:a16="http://schemas.microsoft.com/office/drawing/2014/main" id="{E47A015D-19AD-4BD7-853A-A38682CBF432}"/>
              </a:ext>
            </a:extLst>
          </p:cNvPr>
          <p:cNvSpPr/>
          <p:nvPr/>
        </p:nvSpPr>
        <p:spPr>
          <a:xfrm>
            <a:off x="3905422" y="5105191"/>
            <a:ext cx="1406372" cy="1092091"/>
          </a:xfrm>
          <a:prstGeom prst="wedgeEllipseCallout">
            <a:avLst>
              <a:gd name="adj1" fmla="val 61286"/>
              <a:gd name="adj2" fmla="val -313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575BA54F-E5D8-44EA-8843-68423FC6A2DC}"/>
              </a:ext>
            </a:extLst>
          </p:cNvPr>
          <p:cNvSpPr txBox="1"/>
          <p:nvPr/>
        </p:nvSpPr>
        <p:spPr>
          <a:xfrm>
            <a:off x="3798040" y="5165558"/>
            <a:ext cx="16515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>
                <a:solidFill>
                  <a:schemeClr val="bg1"/>
                </a:solidFill>
              </a:rPr>
              <a:t>放射線</a:t>
            </a:r>
            <a:endParaRPr lang="en-US" altLang="ja-JP" sz="2800" dirty="0">
              <a:solidFill>
                <a:schemeClr val="bg1"/>
              </a:solidFill>
            </a:endParaRPr>
          </a:p>
          <a:p>
            <a:pPr algn="ctr"/>
            <a:r>
              <a:rPr lang="ja-JP" altLang="en-US" sz="2800" dirty="0">
                <a:solidFill>
                  <a:schemeClr val="bg1"/>
                </a:solidFill>
              </a:rPr>
              <a:t>療法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71" name="楕円 70">
            <a:extLst>
              <a:ext uri="{FF2B5EF4-FFF2-40B4-BE49-F238E27FC236}">
                <a16:creationId xmlns:a16="http://schemas.microsoft.com/office/drawing/2014/main" id="{F6AECACA-60CA-45CF-8463-E74676AE0421}"/>
              </a:ext>
            </a:extLst>
          </p:cNvPr>
          <p:cNvSpPr/>
          <p:nvPr/>
        </p:nvSpPr>
        <p:spPr>
          <a:xfrm>
            <a:off x="467544" y="2500811"/>
            <a:ext cx="1894436" cy="172027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2" name="四角形: 角を丸くする 71">
            <a:extLst>
              <a:ext uri="{FF2B5EF4-FFF2-40B4-BE49-F238E27FC236}">
                <a16:creationId xmlns:a16="http://schemas.microsoft.com/office/drawing/2014/main" id="{BB21E0B8-9202-44BA-908E-8F6DF56FF1E5}"/>
              </a:ext>
            </a:extLst>
          </p:cNvPr>
          <p:cNvSpPr/>
          <p:nvPr/>
        </p:nvSpPr>
        <p:spPr>
          <a:xfrm>
            <a:off x="2744830" y="3001792"/>
            <a:ext cx="960623" cy="616608"/>
          </a:xfrm>
          <a:prstGeom prst="roundRect">
            <a:avLst>
              <a:gd name="adj" fmla="val 33055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正方形/長方形 72">
            <a:extLst>
              <a:ext uri="{FF2B5EF4-FFF2-40B4-BE49-F238E27FC236}">
                <a16:creationId xmlns:a16="http://schemas.microsoft.com/office/drawing/2014/main" id="{5D493EDC-4F1A-4C98-9DE1-1852A9423904}"/>
              </a:ext>
            </a:extLst>
          </p:cNvPr>
          <p:cNvSpPr/>
          <p:nvPr/>
        </p:nvSpPr>
        <p:spPr>
          <a:xfrm>
            <a:off x="4347369" y="3989944"/>
            <a:ext cx="823115" cy="9842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id="{6B4E4ED6-AAB5-43C9-A907-4C5A037BC78E}"/>
              </a:ext>
            </a:extLst>
          </p:cNvPr>
          <p:cNvSpPr/>
          <p:nvPr/>
        </p:nvSpPr>
        <p:spPr>
          <a:xfrm>
            <a:off x="5570922" y="4299362"/>
            <a:ext cx="1230597" cy="38614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5" name="矢印: 下 74">
            <a:extLst>
              <a:ext uri="{FF2B5EF4-FFF2-40B4-BE49-F238E27FC236}">
                <a16:creationId xmlns:a16="http://schemas.microsoft.com/office/drawing/2014/main" id="{D7C3F829-261C-4C8B-B7E6-5E78B8D2139A}"/>
              </a:ext>
            </a:extLst>
          </p:cNvPr>
          <p:cNvSpPr/>
          <p:nvPr/>
        </p:nvSpPr>
        <p:spPr>
          <a:xfrm rot="16200000">
            <a:off x="5195660" y="4373990"/>
            <a:ext cx="358870" cy="32972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6" name="矢印: 下 75">
            <a:extLst>
              <a:ext uri="{FF2B5EF4-FFF2-40B4-BE49-F238E27FC236}">
                <a16:creationId xmlns:a16="http://schemas.microsoft.com/office/drawing/2014/main" id="{6FC34B70-2FFF-48A3-8AF5-011C01879513}"/>
              </a:ext>
            </a:extLst>
          </p:cNvPr>
          <p:cNvSpPr/>
          <p:nvPr/>
        </p:nvSpPr>
        <p:spPr>
          <a:xfrm rot="16200000">
            <a:off x="2387156" y="3188036"/>
            <a:ext cx="358870" cy="32972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矢印: 下 76">
            <a:extLst>
              <a:ext uri="{FF2B5EF4-FFF2-40B4-BE49-F238E27FC236}">
                <a16:creationId xmlns:a16="http://schemas.microsoft.com/office/drawing/2014/main" id="{8E1C958E-258E-4C76-80B3-8BB64024C7A6}"/>
              </a:ext>
            </a:extLst>
          </p:cNvPr>
          <p:cNvSpPr/>
          <p:nvPr/>
        </p:nvSpPr>
        <p:spPr>
          <a:xfrm rot="19024482">
            <a:off x="3802387" y="3460361"/>
            <a:ext cx="358870" cy="90906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8" name="吹き出し: 円形 77">
            <a:extLst>
              <a:ext uri="{FF2B5EF4-FFF2-40B4-BE49-F238E27FC236}">
                <a16:creationId xmlns:a16="http://schemas.microsoft.com/office/drawing/2014/main" id="{5C00F14D-43BF-4004-9DDE-C5754B872F27}"/>
              </a:ext>
            </a:extLst>
          </p:cNvPr>
          <p:cNvSpPr/>
          <p:nvPr/>
        </p:nvSpPr>
        <p:spPr>
          <a:xfrm>
            <a:off x="5759282" y="3045640"/>
            <a:ext cx="1406372" cy="1092091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9" name="テキスト ボックス 78">
            <a:extLst>
              <a:ext uri="{FF2B5EF4-FFF2-40B4-BE49-F238E27FC236}">
                <a16:creationId xmlns:a16="http://schemas.microsoft.com/office/drawing/2014/main" id="{F1E3F7FC-FC33-4BBD-A955-1A1016A3E39F}"/>
              </a:ext>
            </a:extLst>
          </p:cNvPr>
          <p:cNvSpPr txBox="1"/>
          <p:nvPr/>
        </p:nvSpPr>
        <p:spPr>
          <a:xfrm>
            <a:off x="5868423" y="3245605"/>
            <a:ext cx="1358384" cy="663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solidFill>
                  <a:schemeClr val="bg1"/>
                </a:solidFill>
              </a:rPr>
              <a:t>手術</a:t>
            </a:r>
            <a:endParaRPr kumimoji="1" lang="ja-JP" altLang="en-US" sz="3600" dirty="0">
              <a:solidFill>
                <a:schemeClr val="bg1"/>
              </a:solidFill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65633077-1B80-4699-83E1-B8708E912EF2}"/>
              </a:ext>
            </a:extLst>
          </p:cNvPr>
          <p:cNvSpPr/>
          <p:nvPr/>
        </p:nvSpPr>
        <p:spPr>
          <a:xfrm>
            <a:off x="538614" y="4482367"/>
            <a:ext cx="3260543" cy="20493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FDCCFC31-70D8-4DD0-BE47-6F966D18F156}"/>
              </a:ext>
            </a:extLst>
          </p:cNvPr>
          <p:cNvSpPr/>
          <p:nvPr/>
        </p:nvSpPr>
        <p:spPr>
          <a:xfrm>
            <a:off x="4261620" y="1074855"/>
            <a:ext cx="3917809" cy="532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自己紹介　～甲状腺がん患者～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7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B941EC7B-CE10-415F-94DD-4E5C00200EAD}"/>
              </a:ext>
            </a:extLst>
          </p:cNvPr>
          <p:cNvSpPr/>
          <p:nvPr/>
        </p:nvSpPr>
        <p:spPr>
          <a:xfrm>
            <a:off x="529508" y="977647"/>
            <a:ext cx="71388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甲状腺がんの治療ガイドライン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87A485C5-75B5-4930-B8C9-C057F08E37A2}"/>
              </a:ext>
            </a:extLst>
          </p:cNvPr>
          <p:cNvSpPr txBox="1"/>
          <p:nvPr/>
        </p:nvSpPr>
        <p:spPr>
          <a:xfrm>
            <a:off x="3665714" y="6360385"/>
            <a:ext cx="54471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日本癌治療学会　がん診療ガイドライン｜甲状腺がん　より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19B834F-C2B2-465F-826B-0DE8004730C9}"/>
              </a:ext>
            </a:extLst>
          </p:cNvPr>
          <p:cNvSpPr txBox="1"/>
          <p:nvPr/>
        </p:nvSpPr>
        <p:spPr>
          <a:xfrm>
            <a:off x="7452320" y="1775008"/>
            <a:ext cx="738664" cy="40485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ja-JP" altLang="en-US" sz="3600" dirty="0"/>
              <a:t>経過観察</a:t>
            </a:r>
            <a:endParaRPr kumimoji="1" lang="ja-JP" altLang="en-US" sz="3600" dirty="0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84A7516B-7DEB-49D4-A9CC-2CFCEDCFB98B}"/>
              </a:ext>
            </a:extLst>
          </p:cNvPr>
          <p:cNvSpPr/>
          <p:nvPr/>
        </p:nvSpPr>
        <p:spPr>
          <a:xfrm>
            <a:off x="587201" y="2958043"/>
            <a:ext cx="25970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甲状腺がん</a:t>
            </a:r>
            <a:br>
              <a:rPr lang="en-US" altLang="ja-JP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</a:br>
            <a:r>
              <a:rPr lang="ja-JP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（乳頭がん）</a:t>
            </a:r>
          </a:p>
        </p:txBody>
      </p:sp>
    </p:spTree>
    <p:extLst>
      <p:ext uri="{BB962C8B-B14F-4D97-AF65-F5344CB8AC3E}">
        <p14:creationId xmlns:p14="http://schemas.microsoft.com/office/powerpoint/2010/main" val="261972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65633077-1B80-4699-83E1-B8708E912EF2}"/>
              </a:ext>
            </a:extLst>
          </p:cNvPr>
          <p:cNvSpPr/>
          <p:nvPr/>
        </p:nvSpPr>
        <p:spPr>
          <a:xfrm>
            <a:off x="538614" y="4482367"/>
            <a:ext cx="3260543" cy="20493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FDCCFC31-70D8-4DD0-BE47-6F966D18F156}"/>
              </a:ext>
            </a:extLst>
          </p:cNvPr>
          <p:cNvSpPr/>
          <p:nvPr/>
        </p:nvSpPr>
        <p:spPr>
          <a:xfrm>
            <a:off x="4261620" y="1074855"/>
            <a:ext cx="3917809" cy="532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自己紹介　～甲状腺がん患者～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8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B941EC7B-CE10-415F-94DD-4E5C00200EAD}"/>
              </a:ext>
            </a:extLst>
          </p:cNvPr>
          <p:cNvSpPr/>
          <p:nvPr/>
        </p:nvSpPr>
        <p:spPr>
          <a:xfrm>
            <a:off x="529508" y="977647"/>
            <a:ext cx="71388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甲状腺がんの治療の様子</a:t>
            </a:r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44586739-98B0-4CEB-AC5B-5F1025B319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832" y="2193517"/>
            <a:ext cx="4232427" cy="2380741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9256F137-FE42-4580-A232-87A6C69601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193517"/>
            <a:ext cx="2452655" cy="326946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41885F45-9259-4640-82A9-07F4EAB210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845" y="4210193"/>
            <a:ext cx="3640279" cy="2047657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53006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5F2B3F53-04A8-46A7-B7E1-BE92F954D2B4}"/>
              </a:ext>
            </a:extLst>
          </p:cNvPr>
          <p:cNvGrpSpPr/>
          <p:nvPr/>
        </p:nvGrpSpPr>
        <p:grpSpPr>
          <a:xfrm>
            <a:off x="-1559" y="0"/>
            <a:ext cx="9145559" cy="6858000"/>
            <a:chOff x="-1559" y="0"/>
            <a:chExt cx="9145559" cy="6858000"/>
          </a:xfrm>
        </p:grpSpPr>
        <p:sp>
          <p:nvSpPr>
            <p:cNvPr id="17" name="正方形/長方形 16"/>
            <p:cNvSpPr/>
            <p:nvPr/>
          </p:nvSpPr>
          <p:spPr>
            <a:xfrm>
              <a:off x="1325444" y="104052"/>
              <a:ext cx="75361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4000" b="1" dirty="0">
                  <a:solidFill>
                    <a:schemeClr val="accent3">
                      <a:lumMod val="50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自己紹介　～プロフィール～</a:t>
              </a:r>
              <a:endParaRPr lang="en-US" altLang="ja-JP" sz="4000" b="1" dirty="0">
                <a:solidFill>
                  <a:schemeClr val="accent3">
                    <a:lumMod val="50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355982" y="1012954"/>
              <a:ext cx="8680513" cy="50783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工学院大学工学部卒業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第一製薬㈱（現第一三共㈱）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　　　　　　　　　製薬・製剤技術研究所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みのり</a:t>
              </a:r>
              <a:r>
                <a:rPr lang="en-US" altLang="ja-JP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Cafe</a:t>
              </a: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開業　元店主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ja-JP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NPO</a:t>
              </a: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法人患者スピーカーバンク設立 元会長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日本二分脊椎症協会　元会長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精巣腫瘍患者友の会　副代表（現職）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患医ねっと 設立 代表（現職）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ja-JP" alt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 P丸ゴシック体M" panose="020B0600010101010101" pitchFamily="50" charset="-128"/>
                  <a:ea typeface="AR P丸ゴシック体M" panose="020B0600010101010101" pitchFamily="50" charset="-128"/>
                </a:rPr>
                <a:t>ペイシェントサロン協会 設立 会長（現職）</a:t>
              </a:r>
              <a:endParaRPr lang="en-US" altLang="ja-JP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endParaRP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CFD4ED11-B5EE-42FB-93E1-E1D14BA43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59" y="5657"/>
              <a:ext cx="1044547" cy="834315"/>
            </a:xfrm>
            <a:prstGeom prst="rect">
              <a:avLst/>
            </a:prstGeom>
            <a:ln>
              <a:solidFill>
                <a:srgbClr val="92D050"/>
              </a:solidFill>
            </a:ln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id="{A808ED91-5086-420E-8D27-0B30C23647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729412"/>
              <a:ext cx="9144000" cy="128588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id="{3FE391AD-25DF-4389-AB63-C32952E0A3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559" y="6124233"/>
              <a:ext cx="752475" cy="682004"/>
            </a:xfrm>
            <a:prstGeom prst="rect">
              <a:avLst/>
            </a:prstGeom>
          </p:spPr>
        </p:pic>
        <p:sp>
          <p:nvSpPr>
            <p:cNvPr id="18" name="テキスト ボックス 20"/>
            <p:cNvSpPr txBox="1">
              <a:spLocks noChangeArrowheads="1"/>
            </p:cNvSpPr>
            <p:nvPr/>
          </p:nvSpPr>
          <p:spPr bwMode="auto">
            <a:xfrm>
              <a:off x="0" y="6124233"/>
              <a:ext cx="7524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fld id="{C09600CD-C57F-4A16-9945-6D5B6AE27C50}" type="slidenum">
                <a:rPr lang="en-US" altLang="ja-JP" sz="4000" smtClean="0">
                  <a:solidFill>
                    <a:schemeClr val="bg1"/>
                  </a:solidFill>
                </a:rPr>
                <a:t>9</a:t>
              </a:fld>
              <a:endParaRPr lang="en-US" altLang="ja-JP" sz="4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FB7A5898-DE28-4B55-A2E1-3C41F9143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2988" y="0"/>
              <a:ext cx="8101012" cy="128588"/>
            </a:xfrm>
            <a:prstGeom prst="rect">
              <a:avLst/>
            </a:prstGeom>
          </p:spPr>
        </p:pic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4A040379-1B24-40D0-8E24-33D2888858F9}"/>
                </a:ext>
              </a:extLst>
            </p:cNvPr>
            <p:cNvCxnSpPr>
              <a:cxnSpLocks/>
            </p:cNvCxnSpPr>
            <p:nvPr/>
          </p:nvCxnSpPr>
          <p:spPr>
            <a:xfrm>
              <a:off x="1331640" y="836712"/>
              <a:ext cx="7536099" cy="0"/>
            </a:xfrm>
            <a:prstGeom prst="line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8533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プレゼンテーション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プレゼンテーション1</Template>
  <TotalTime>11358</TotalTime>
  <Words>248</Words>
  <Application>Microsoft Office PowerPoint</Application>
  <PresentationFormat>画面に合わせる (4:3)</PresentationFormat>
  <Paragraphs>83</Paragraphs>
  <Slides>11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7" baseType="lpstr">
      <vt:lpstr>AR P丸ゴシック体M</vt:lpstr>
      <vt:lpstr>Meiryo UI</vt:lpstr>
      <vt:lpstr>ＭＳ Ｐゴシック</vt:lpstr>
      <vt:lpstr>Arial</vt:lpstr>
      <vt:lpstr>Calibri</vt:lpstr>
      <vt:lpstr>プレゼンテーション1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鈴木信行</dc:creator>
  <cp:lastModifiedBy>Suzuki Nobuyuki</cp:lastModifiedBy>
  <cp:revision>834</cp:revision>
  <cp:lastPrinted>2016-05-20T09:20:52Z</cp:lastPrinted>
  <dcterms:created xsi:type="dcterms:W3CDTF">2015-09-16T04:41:47Z</dcterms:created>
  <dcterms:modified xsi:type="dcterms:W3CDTF">2018-05-09T07:49:36Z</dcterms:modified>
</cp:coreProperties>
</file>