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868" r:id="rId2"/>
    <p:sldId id="869" r:id="rId3"/>
    <p:sldId id="870" r:id="rId4"/>
    <p:sldId id="872" r:id="rId5"/>
    <p:sldId id="873" r:id="rId6"/>
    <p:sldId id="886" r:id="rId7"/>
    <p:sldId id="893" r:id="rId8"/>
    <p:sldId id="896" r:id="rId9"/>
    <p:sldId id="887" r:id="rId10"/>
    <p:sldId id="897" r:id="rId11"/>
    <p:sldId id="890" r:id="rId12"/>
    <p:sldId id="888" r:id="rId13"/>
    <p:sldId id="889" r:id="rId14"/>
    <p:sldId id="891" r:id="rId15"/>
    <p:sldId id="894" r:id="rId16"/>
    <p:sldId id="895" r:id="rId17"/>
  </p:sldIdLst>
  <p:sldSz cx="9144000" cy="6858000" type="screen4x3"/>
  <p:notesSz cx="6858000" cy="994568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7A7"/>
    <a:srgbClr val="FC92EF"/>
    <a:srgbClr val="FFFF00"/>
    <a:srgbClr val="FFFF66"/>
    <a:srgbClr val="FFFFFF"/>
    <a:srgbClr val="FF9900"/>
    <a:srgbClr val="FDBFF6"/>
    <a:srgbClr val="FEE2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70" autoAdjust="0"/>
  </p:normalViewPr>
  <p:slideViewPr>
    <p:cSldViewPr>
      <p:cViewPr varScale="1">
        <p:scale>
          <a:sx n="72" d="100"/>
          <a:sy n="72" d="100"/>
        </p:scale>
        <p:origin x="135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DA4CD7C-2CC3-4677-8D34-ACD8437A0BE2}" type="datetimeFigureOut">
              <a:rPr lang="ja-JP" altLang="en-US"/>
              <a:pPr>
                <a:defRPr/>
              </a:pPr>
              <a:t>2018/8/6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7FFF4B3-530C-47F1-A86C-C71CC5D705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B4CB4-2968-44F5-ACD2-DACF57AFA51A}" type="datetime1">
              <a:rPr lang="ja-JP" altLang="en-US"/>
              <a:pPr>
                <a:defRPr/>
              </a:pPr>
              <a:t>2018/8/6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E67D9-EC92-4BB8-BBA5-E4BA7CEEB1C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6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9A6FD-4396-448F-BB3A-B99441064AEF}" type="datetime1">
              <a:rPr lang="ja-JP" altLang="en-US"/>
              <a:pPr>
                <a:defRPr/>
              </a:pPr>
              <a:t>2018/8/6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7077D-A79C-400A-9663-044F3265318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700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334AF-C1D6-404C-AF51-2DC788FC521B}" type="datetime1">
              <a:rPr lang="ja-JP" altLang="en-US"/>
              <a:pPr>
                <a:defRPr/>
              </a:pPr>
              <a:t>2018/8/6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D936A-F651-401C-9E8D-6F61BB4A6F5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45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F0553-1111-4AF7-883B-A82E7D80A091}" type="datetime1">
              <a:rPr lang="ja-JP" altLang="en-US"/>
              <a:pPr>
                <a:defRPr/>
              </a:pPr>
              <a:t>2018/8/6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8436F-57B2-4438-B422-7D44AFC2C6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328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10DE2-9497-45D1-AD73-7AB2A7E7BD81}" type="datetime1">
              <a:rPr lang="ja-JP" altLang="en-US"/>
              <a:pPr>
                <a:defRPr/>
              </a:pPr>
              <a:t>2018/8/6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E3389-0E8B-4AB4-928B-8814B8085DE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870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5AFCD-4250-458F-B22B-7A58CCA16683}" type="datetime1">
              <a:rPr lang="ja-JP" altLang="en-US"/>
              <a:pPr>
                <a:defRPr/>
              </a:pPr>
              <a:t>2018/8/6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D185-6A63-412E-909E-03D7792A2AD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1117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C6B8C-04D3-4279-84F5-B203614DD294}" type="datetime1">
              <a:rPr lang="ja-JP" altLang="en-US"/>
              <a:pPr>
                <a:defRPr/>
              </a:pPr>
              <a:t>2018/8/6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E6338-1AEE-449C-A2EA-4A22A2D2A32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463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A355D-3045-499B-B54C-044E67369914}" type="datetime1">
              <a:rPr lang="ja-JP" altLang="en-US"/>
              <a:pPr>
                <a:defRPr/>
              </a:pPr>
              <a:t>2018/8/6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2D023-5FA2-4CB7-BF14-B8F66B8DA59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8204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BF2B-E06D-4FBF-A3C7-AED7CF357F20}" type="datetime1">
              <a:rPr lang="ja-JP" altLang="en-US"/>
              <a:pPr>
                <a:defRPr/>
              </a:pPr>
              <a:t>2018/8/6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D657F-5377-4989-BDC6-7636CAA278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430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9974A-299E-4431-AEE2-E794B02700C0}" type="datetime1">
              <a:rPr lang="ja-JP" altLang="en-US"/>
              <a:pPr>
                <a:defRPr/>
              </a:pPr>
              <a:t>2018/8/6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FA865-1CE2-46A8-9146-94623CA659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023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32290-AD9F-4B8F-BF63-2E50B8E63689}" type="datetime1">
              <a:rPr lang="ja-JP" altLang="en-US"/>
              <a:pPr>
                <a:defRPr/>
              </a:pPr>
              <a:t>2018/8/6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12B9F-DD39-4266-8A94-7ABD3A7B16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166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A74FA4E-5116-4D38-B5F5-B99F7180BDE2}" type="datetime1">
              <a:rPr lang="ja-JP" altLang="en-US"/>
              <a:pPr>
                <a:defRPr/>
              </a:pPr>
              <a:t>2018/8/6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6903431-2DC2-4AB2-9540-3CAE7DD6EA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1174236" y="2132856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理念とビジョンの大切さ　</a:t>
            </a:r>
            <a:endParaRPr lang="en-US" altLang="ja-JP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～鈴木信行～</a:t>
            </a:r>
            <a:endParaRPr lang="en-US" altLang="ja-JP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CFD4ED11-B5EE-42FB-93E1-E1D14BA43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" y="5657"/>
            <a:ext cx="1044547" cy="834315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A808ED91-5086-420E-8D27-0B30C2364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29412"/>
            <a:ext cx="9144000" cy="12858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3FE391AD-25DF-4389-AB63-C32952E0A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9" y="6124233"/>
            <a:ext cx="752475" cy="682004"/>
          </a:xfrm>
          <a:prstGeom prst="rect">
            <a:avLst/>
          </a:prstGeom>
        </p:spPr>
      </p:pic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0" y="6124233"/>
            <a:ext cx="752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4000" smtClean="0">
                <a:solidFill>
                  <a:schemeClr val="bg1"/>
                </a:solidFill>
              </a:rPr>
              <a:t>1</a:t>
            </a:fld>
            <a:endParaRPr lang="en-US" altLang="ja-JP" sz="4000" dirty="0">
              <a:solidFill>
                <a:schemeClr val="bg1"/>
              </a:solidFill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FB7A5898-DE28-4B55-A2E1-3C41F9143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8" y="0"/>
            <a:ext cx="8101012" cy="128588"/>
          </a:xfrm>
          <a:prstGeom prst="rect">
            <a:avLst/>
          </a:prstGeom>
        </p:spPr>
      </p:pic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A040379-1B24-40D0-8E24-33D2888858F9}"/>
              </a:ext>
            </a:extLst>
          </p:cNvPr>
          <p:cNvCxnSpPr>
            <a:cxnSpLocks/>
          </p:cNvCxnSpPr>
          <p:nvPr/>
        </p:nvCxnSpPr>
        <p:spPr>
          <a:xfrm>
            <a:off x="803950" y="2924944"/>
            <a:ext cx="7536099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BD0B065-02DB-4B83-887F-5E210AF0E83D}"/>
              </a:ext>
            </a:extLst>
          </p:cNvPr>
          <p:cNvSpPr/>
          <p:nvPr/>
        </p:nvSpPr>
        <p:spPr>
          <a:xfrm>
            <a:off x="7631832" y="6360080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2018</a:t>
            </a:r>
            <a:r>
              <a:rPr lang="ja-JP" altLang="en-US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年</a:t>
            </a:r>
            <a:r>
              <a:rPr lang="en-US" altLang="ja-JP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8</a:t>
            </a:r>
            <a:r>
              <a:rPr lang="ja-JP" altLang="en-US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</a:t>
            </a:r>
            <a:endParaRPr lang="en-US" altLang="ja-JP" b="1" dirty="0">
              <a:solidFill>
                <a:schemeClr val="accent3">
                  <a:lumMod val="7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433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ある社の理念等の一例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10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D766B502-D728-4151-A592-787E0A51A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48" y="2079351"/>
            <a:ext cx="8741703" cy="3435975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20B4241-EE57-4670-8C12-50CF0746F4BD}"/>
              </a:ext>
            </a:extLst>
          </p:cNvPr>
          <p:cNvSpPr/>
          <p:nvPr/>
        </p:nvSpPr>
        <p:spPr>
          <a:xfrm>
            <a:off x="2841469" y="3081356"/>
            <a:ext cx="450405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ひととひとをつなげる交差点</a:t>
            </a:r>
            <a:endParaRPr lang="en-US" altLang="ja-JP" sz="24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3515710-977C-43BF-A011-7F810A955A3D}"/>
              </a:ext>
            </a:extLst>
          </p:cNvPr>
          <p:cNvSpPr/>
          <p:nvPr/>
        </p:nvSpPr>
        <p:spPr>
          <a:xfrm>
            <a:off x="3008360" y="3902633"/>
            <a:ext cx="619268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高品質</a:t>
            </a:r>
            <a:r>
              <a:rPr lang="ja-JP" altLang="en-US" sz="2400" b="1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コーヒーを和モダンなくつろぎ空間で</a:t>
            </a:r>
            <a:endParaRPr lang="en-US" altLang="ja-JP" sz="2400" b="1" spc="-150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EB0660B-608E-498D-AB37-43622B65E3B4}"/>
              </a:ext>
            </a:extLst>
          </p:cNvPr>
          <p:cNvSpPr/>
          <p:nvPr/>
        </p:nvSpPr>
        <p:spPr>
          <a:xfrm>
            <a:off x="3347864" y="4605949"/>
            <a:ext cx="551368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コーヒーを通して客をつなげ、</a:t>
            </a:r>
            <a:endParaRPr lang="en-US" altLang="ja-JP" sz="24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　　　　あたたかい空間を作る</a:t>
            </a:r>
            <a:endParaRPr lang="en-US" altLang="ja-JP" sz="24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2050" name="Picture 2" descr="http://www.minori-cafe.com/images/shop18.jpg">
            <a:extLst>
              <a:ext uri="{FF2B5EF4-FFF2-40B4-BE49-F238E27FC236}">
                <a16:creationId xmlns:a16="http://schemas.microsoft.com/office/drawing/2014/main" id="{EC535378-CFB5-4AA7-8E8A-B3D352530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878" y="1054246"/>
            <a:ext cx="2546040" cy="16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83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ある社の理念等の一例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11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B4F4AD7-7807-47B7-889A-E0F8FB0BBD0E}"/>
              </a:ext>
            </a:extLst>
          </p:cNvPr>
          <p:cNvSpPr/>
          <p:nvPr/>
        </p:nvSpPr>
        <p:spPr>
          <a:xfrm>
            <a:off x="355982" y="1012954"/>
            <a:ext cx="868051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＜アイセイ薬局様＞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・社是</a:t>
            </a: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“奉仕のこころ”　誠実な気持ちで他者を愛する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・企業理念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医療・福祉サービスを過不足なく、誠実かつ、高潔に提供する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地域社会、取引先、従業員との間の良好な関係を創る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公正で、透明性の高い健全な経営を行う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・経営方針　・ ・ 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・行動指針　・ ・ ・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02F6535-94BD-41FE-8BF8-94A9EEF2B87A}"/>
              </a:ext>
            </a:extLst>
          </p:cNvPr>
          <p:cNvSpPr/>
          <p:nvPr/>
        </p:nvSpPr>
        <p:spPr>
          <a:xfrm>
            <a:off x="4651144" y="6424374"/>
            <a:ext cx="4477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https://www.aisei.co.jp/business/philosophy/</a:t>
            </a:r>
          </a:p>
        </p:txBody>
      </p:sp>
    </p:spTree>
    <p:extLst>
      <p:ext uri="{BB962C8B-B14F-4D97-AF65-F5344CB8AC3E}">
        <p14:creationId xmlns:p14="http://schemas.microsoft.com/office/powerpoint/2010/main" val="150443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薬局に必要な理念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12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B4F4AD7-7807-47B7-889A-E0F8FB0BBD0E}"/>
              </a:ext>
            </a:extLst>
          </p:cNvPr>
          <p:cNvSpPr/>
          <p:nvPr/>
        </p:nvSpPr>
        <p:spPr>
          <a:xfrm>
            <a:off x="355982" y="1012954"/>
            <a:ext cx="868051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あなたの企業の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◇　企業理念：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◇　ビジョン：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◇　バリュー：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　　　　　　　　　は、何ですか？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773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>
            <a:extLst>
              <a:ext uri="{FF2B5EF4-FFF2-40B4-BE49-F238E27FC236}">
                <a16:creationId xmlns:a16="http://schemas.microsoft.com/office/drawing/2014/main" id="{C9517252-3F4D-4B24-8BB5-6B905A420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544" y="2750796"/>
            <a:ext cx="3198073" cy="2961444"/>
          </a:xfrm>
          <a:prstGeom prst="rect">
            <a:avLst/>
          </a:prstGeom>
        </p:spPr>
      </p:pic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薬局に必要な理念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13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B4F4AD7-7807-47B7-889A-E0F8FB0BBD0E}"/>
              </a:ext>
            </a:extLst>
          </p:cNvPr>
          <p:cNvSpPr/>
          <p:nvPr/>
        </p:nvSpPr>
        <p:spPr>
          <a:xfrm>
            <a:off x="355982" y="1012954"/>
            <a:ext cx="8680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社員が言動に迷ったときに根拠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48C50C0A-1BE5-4A10-97BB-F15987B329C8}"/>
              </a:ext>
            </a:extLst>
          </p:cNvPr>
          <p:cNvSpPr/>
          <p:nvPr/>
        </p:nvSpPr>
        <p:spPr>
          <a:xfrm>
            <a:off x="2949544" y="5818748"/>
            <a:ext cx="5789960" cy="804156"/>
          </a:xfrm>
          <a:prstGeom prst="wedgeRoundRectCallout">
            <a:avLst>
              <a:gd name="adj1" fmla="val 1347"/>
              <a:gd name="adj2" fmla="val -125816"/>
              <a:gd name="adj3" fmla="val 16667"/>
            </a:avLst>
          </a:prstGeom>
          <a:solidFill>
            <a:srgbClr val="C9E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250A0431-F026-4F37-B807-447F94E33B0C}"/>
              </a:ext>
            </a:extLst>
          </p:cNvPr>
          <p:cNvSpPr/>
          <p:nvPr/>
        </p:nvSpPr>
        <p:spPr>
          <a:xfrm>
            <a:off x="355982" y="1765793"/>
            <a:ext cx="7490043" cy="804156"/>
          </a:xfrm>
          <a:prstGeom prst="wedgeRoundRectCallout">
            <a:avLst>
              <a:gd name="adj1" fmla="val -14110"/>
              <a:gd name="adj2" fmla="val 116435"/>
              <a:gd name="adj3" fmla="val 16667"/>
            </a:avLst>
          </a:prstGeom>
          <a:solidFill>
            <a:srgbClr val="C9E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CCE93A9-36F6-426A-8284-F0671D16CF50}"/>
              </a:ext>
            </a:extLst>
          </p:cNvPr>
          <p:cNvSpPr/>
          <p:nvPr/>
        </p:nvSpPr>
        <p:spPr>
          <a:xfrm>
            <a:off x="677679" y="1852105"/>
            <a:ext cx="7168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「患者さんの話をしっかりと聞く」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4" name="吹き出し: 角を丸めた四角形 23">
            <a:extLst>
              <a:ext uri="{FF2B5EF4-FFF2-40B4-BE49-F238E27FC236}">
                <a16:creationId xmlns:a16="http://schemas.microsoft.com/office/drawing/2014/main" id="{FF6B99BA-8655-47C5-B8A2-1D5CAD02948B}"/>
              </a:ext>
            </a:extLst>
          </p:cNvPr>
          <p:cNvSpPr/>
          <p:nvPr/>
        </p:nvSpPr>
        <p:spPr>
          <a:xfrm>
            <a:off x="3008559" y="5838575"/>
            <a:ext cx="5671930" cy="764502"/>
          </a:xfrm>
          <a:prstGeom prst="wedgeRoundRectCallout">
            <a:avLst>
              <a:gd name="adj1" fmla="val 3178"/>
              <a:gd name="adj2" fmla="val -126670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94C4A10-5FB9-4847-8937-3ECD1EE955A1}"/>
              </a:ext>
            </a:extLst>
          </p:cNvPr>
          <p:cNvSpPr/>
          <p:nvPr/>
        </p:nvSpPr>
        <p:spPr>
          <a:xfrm>
            <a:off x="3167565" y="5890261"/>
            <a:ext cx="5690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「患者さんを待たせない」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76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薬局に必要な理念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14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2DDE02DC-E06B-4B68-9C57-A2E1D3CF6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629" y="1177979"/>
            <a:ext cx="5250742" cy="3907291"/>
          </a:xfrm>
          <a:prstGeom prst="rect">
            <a:avLst/>
          </a:prstGeom>
          <a:ln>
            <a:solidFill>
              <a:srgbClr val="C9E7A7"/>
            </a:solidFill>
          </a:ln>
        </p:spPr>
      </p:pic>
    </p:spTree>
    <p:extLst>
      <p:ext uri="{BB962C8B-B14F-4D97-AF65-F5344CB8AC3E}">
        <p14:creationId xmlns:p14="http://schemas.microsoft.com/office/powerpoint/2010/main" val="31168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薬局に必要な理念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15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B4F4AD7-7807-47B7-889A-E0F8FB0BBD0E}"/>
              </a:ext>
            </a:extLst>
          </p:cNvPr>
          <p:cNvSpPr/>
          <p:nvPr/>
        </p:nvSpPr>
        <p:spPr>
          <a:xfrm>
            <a:off x="750916" y="5286153"/>
            <a:ext cx="83358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あなたの企業の</a:t>
            </a:r>
            <a:endParaRPr lang="en-US" altLang="ja-JP" sz="32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「企業理念」「ビジョン」「バリュー」の再確認を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DDE02DC-E06B-4B68-9C57-A2E1D3CF6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629" y="1177979"/>
            <a:ext cx="5250742" cy="3907291"/>
          </a:xfrm>
          <a:prstGeom prst="rect">
            <a:avLst/>
          </a:prstGeom>
          <a:ln>
            <a:solidFill>
              <a:srgbClr val="C9E7A7"/>
            </a:solidFill>
          </a:ln>
        </p:spPr>
      </p:pic>
    </p:spTree>
    <p:extLst>
      <p:ext uri="{BB962C8B-B14F-4D97-AF65-F5344CB8AC3E}">
        <p14:creationId xmlns:p14="http://schemas.microsoft.com/office/powerpoint/2010/main" val="16244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まとめ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325444" y="1772816"/>
              <a:ext cx="7134989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◆企業理念、ビジョン、バリュー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◆再認識を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◆言動に迷ったときの根拠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16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709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本動画の利用について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本動画は著作権が保護されています。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個人利用の場合、手続きは不要です。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法人・団体等で閲覧・利用する場合、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所定の手続き、および対応が必要です。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詳しくは、ホームページをご覧ください。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http://www.kan-i.net/pvi</a:t>
              </a: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2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290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はじめに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あなたは「薬局」を通して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　　　　　　　何をしたいのですか？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3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C3E2F165-6AF6-4501-9956-AFB40A371FDD}"/>
              </a:ext>
            </a:extLst>
          </p:cNvPr>
          <p:cNvSpPr/>
          <p:nvPr/>
        </p:nvSpPr>
        <p:spPr>
          <a:xfrm>
            <a:off x="1042988" y="2420888"/>
            <a:ext cx="7633468" cy="3960440"/>
          </a:xfrm>
          <a:prstGeom prst="wedgeRoundRectCallout">
            <a:avLst>
              <a:gd name="adj1" fmla="val -13542"/>
              <a:gd name="adj2" fmla="val 50119"/>
              <a:gd name="adj3" fmla="val 16667"/>
            </a:avLst>
          </a:prstGeom>
          <a:solidFill>
            <a:srgbClr val="C9E7A7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77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はじめに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２～３人でグループになり、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お互いに書いた内容を共有してください。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4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EEB5F48B-3A8B-4224-A4E5-39C121EC3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381" y="2437406"/>
            <a:ext cx="6095238" cy="4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9824DE0-BCF2-4BC0-9D96-F658BD564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122982"/>
            <a:ext cx="3779994" cy="3500308"/>
          </a:xfrm>
          <a:prstGeom prst="rect">
            <a:avLst/>
          </a:prstGeom>
        </p:spPr>
      </p:pic>
      <p:sp>
        <p:nvSpPr>
          <p:cNvPr id="19" name="吹き出し: 角を丸めた四角形 18">
            <a:extLst>
              <a:ext uri="{FF2B5EF4-FFF2-40B4-BE49-F238E27FC236}">
                <a16:creationId xmlns:a16="http://schemas.microsoft.com/office/drawing/2014/main" id="{5DF70C20-4A7E-4A6A-988A-A2DC34EC29FE}"/>
              </a:ext>
            </a:extLst>
          </p:cNvPr>
          <p:cNvSpPr/>
          <p:nvPr/>
        </p:nvSpPr>
        <p:spPr>
          <a:xfrm>
            <a:off x="3217463" y="5722155"/>
            <a:ext cx="5789960" cy="804156"/>
          </a:xfrm>
          <a:prstGeom prst="wedgeRoundRectCallout">
            <a:avLst>
              <a:gd name="adj1" fmla="val 5466"/>
              <a:gd name="adj2" fmla="val -124168"/>
              <a:gd name="adj3" fmla="val 16667"/>
            </a:avLst>
          </a:prstGeom>
          <a:solidFill>
            <a:srgbClr val="C9E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BF768CD3-1535-4F9C-9EE3-8B7245C8B413}"/>
              </a:ext>
            </a:extLst>
          </p:cNvPr>
          <p:cNvSpPr/>
          <p:nvPr/>
        </p:nvSpPr>
        <p:spPr>
          <a:xfrm>
            <a:off x="429219" y="1219962"/>
            <a:ext cx="7490043" cy="804156"/>
          </a:xfrm>
          <a:prstGeom prst="wedgeRoundRectCallout">
            <a:avLst>
              <a:gd name="adj1" fmla="val -12341"/>
              <a:gd name="adj2" fmla="val 101603"/>
              <a:gd name="adj3" fmla="val 16667"/>
            </a:avLst>
          </a:prstGeom>
          <a:solidFill>
            <a:srgbClr val="C9E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薬局に必要な理念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5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03E6A2A-E184-4535-8C0E-44C804B7F543}"/>
              </a:ext>
            </a:extLst>
          </p:cNvPr>
          <p:cNvSpPr/>
          <p:nvPr/>
        </p:nvSpPr>
        <p:spPr>
          <a:xfrm>
            <a:off x="750916" y="1306274"/>
            <a:ext cx="7168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「患者さんの話をしっかりと聞く」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32DAC0B-3A9D-4546-B046-F514BAB9BDC0}"/>
              </a:ext>
            </a:extLst>
          </p:cNvPr>
          <p:cNvSpPr/>
          <p:nvPr/>
        </p:nvSpPr>
        <p:spPr>
          <a:xfrm>
            <a:off x="3435484" y="5793668"/>
            <a:ext cx="5690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「患者さんを待たせない」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663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D0A4680-A78D-48A2-9AEA-B2EE7D2BA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40" y="1296918"/>
            <a:ext cx="8003837" cy="4827314"/>
          </a:xfrm>
          <a:prstGeom prst="rect">
            <a:avLst/>
          </a:prstGeom>
        </p:spPr>
      </p:pic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薬局に必要な理念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6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03E6A2A-E184-4535-8C0E-44C804B7F543}"/>
              </a:ext>
            </a:extLst>
          </p:cNvPr>
          <p:cNvSpPr/>
          <p:nvPr/>
        </p:nvSpPr>
        <p:spPr>
          <a:xfrm>
            <a:off x="1509321" y="1441892"/>
            <a:ext cx="71683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400" b="1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「企業理念」</a:t>
            </a:r>
            <a:endParaRPr lang="en-US" altLang="ja-JP" sz="4400" b="1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416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D0A4680-A78D-48A2-9AEA-B2EE7D2BA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40" y="1296918"/>
            <a:ext cx="8003837" cy="4827314"/>
          </a:xfrm>
          <a:prstGeom prst="rect">
            <a:avLst/>
          </a:prstGeom>
        </p:spPr>
      </p:pic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薬局に必要な理念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7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03E6A2A-E184-4535-8C0E-44C804B7F543}"/>
              </a:ext>
            </a:extLst>
          </p:cNvPr>
          <p:cNvSpPr/>
          <p:nvPr/>
        </p:nvSpPr>
        <p:spPr>
          <a:xfrm>
            <a:off x="1509321" y="1441892"/>
            <a:ext cx="71683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400" b="1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「企業理念」</a:t>
            </a:r>
            <a:endParaRPr lang="en-US" altLang="ja-JP" sz="4400" b="1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F902EC07-FAB9-4887-A4F3-ACE64CCDA130}"/>
              </a:ext>
            </a:extLst>
          </p:cNvPr>
          <p:cNvSpPr/>
          <p:nvPr/>
        </p:nvSpPr>
        <p:spPr>
          <a:xfrm>
            <a:off x="900541" y="3340372"/>
            <a:ext cx="81519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「企業理念」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企業が゙活動するにあたって根底となる考え方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「ビジョン」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企業が活動を行っていく上で゙描いている将来像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「バリュー」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自分達が大切にしている価値観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216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吹き出し: 円形 2">
            <a:extLst>
              <a:ext uri="{FF2B5EF4-FFF2-40B4-BE49-F238E27FC236}">
                <a16:creationId xmlns:a16="http://schemas.microsoft.com/office/drawing/2014/main" id="{90078938-8F67-416E-A818-E0C602A2BF1F}"/>
              </a:ext>
            </a:extLst>
          </p:cNvPr>
          <p:cNvSpPr/>
          <p:nvPr/>
        </p:nvSpPr>
        <p:spPr>
          <a:xfrm>
            <a:off x="179512" y="1767503"/>
            <a:ext cx="3901523" cy="3107426"/>
          </a:xfrm>
          <a:prstGeom prst="wedgeEllipseCallout">
            <a:avLst>
              <a:gd name="adj1" fmla="val 58224"/>
              <a:gd name="adj2" fmla="val 61221"/>
            </a:avLst>
          </a:prstGeom>
          <a:solidFill>
            <a:srgbClr val="C9E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理念等の文言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8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4B51399-DF52-4EAB-8319-1C2F7C7B7354}"/>
              </a:ext>
            </a:extLst>
          </p:cNvPr>
          <p:cNvSpPr/>
          <p:nvPr/>
        </p:nvSpPr>
        <p:spPr>
          <a:xfrm>
            <a:off x="355983" y="1012954"/>
            <a:ext cx="45040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・企業理念（経営理念）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・社是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・コンセプト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・経営方針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・ビジョン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・行動指針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・ミッション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・クレド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8F552D1-4E84-46C4-AF53-4F14C3CEDAE3}"/>
              </a:ext>
            </a:extLst>
          </p:cNvPr>
          <p:cNvSpPr/>
          <p:nvPr/>
        </p:nvSpPr>
        <p:spPr>
          <a:xfrm>
            <a:off x="4185930" y="5312676"/>
            <a:ext cx="4974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組織が向かう方向性を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「経営者」が示す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97D746-718E-4ACD-9D15-60B95A487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216" y="2354229"/>
            <a:ext cx="3991589" cy="285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ある社の理念等の一例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9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D766B502-D728-4151-A592-787E0A51A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48" y="2079351"/>
            <a:ext cx="8741703" cy="3435975"/>
          </a:xfrm>
          <a:prstGeom prst="rect">
            <a:avLst/>
          </a:prstGeom>
        </p:spPr>
      </p:pic>
      <p:pic>
        <p:nvPicPr>
          <p:cNvPr id="1026" name="Picture 2" descr="ã½ãããã³ã¯ã°ã«ã¼ã">
            <a:extLst>
              <a:ext uri="{FF2B5EF4-FFF2-40B4-BE49-F238E27FC236}">
                <a16:creationId xmlns:a16="http://schemas.microsoft.com/office/drawing/2014/main" id="{E709C208-ECF3-44AC-9210-39E7FE24B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646" y="1208898"/>
            <a:ext cx="2860898" cy="67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4840063-FEE3-4AC7-A090-41083279BF50}"/>
              </a:ext>
            </a:extLst>
          </p:cNvPr>
          <p:cNvSpPr/>
          <p:nvPr/>
        </p:nvSpPr>
        <p:spPr>
          <a:xfrm>
            <a:off x="4283968" y="6413407"/>
            <a:ext cx="5071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https://www.softbank.jp/corp/about/philosophy/</a:t>
            </a:r>
          </a:p>
        </p:txBody>
      </p:sp>
    </p:spTree>
    <p:extLst>
      <p:ext uri="{BB962C8B-B14F-4D97-AF65-F5344CB8AC3E}">
        <p14:creationId xmlns:p14="http://schemas.microsoft.com/office/powerpoint/2010/main" val="323878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プレゼンテーション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プレゼンテーション1</Template>
  <TotalTime>11574</TotalTime>
  <Words>361</Words>
  <Application>Microsoft Office PowerPoint</Application>
  <PresentationFormat>画面に合わせる (4:3)</PresentationFormat>
  <Paragraphs>103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1" baseType="lpstr">
      <vt:lpstr>AR P丸ゴシック体M</vt:lpstr>
      <vt:lpstr>ＭＳ Ｐゴシック</vt:lpstr>
      <vt:lpstr>Arial</vt:lpstr>
      <vt:lpstr>Calibri</vt:lpstr>
      <vt:lpstr>プレゼンテーション1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鈴木信行</dc:creator>
  <cp:lastModifiedBy>Nobuyuki Suzuki</cp:lastModifiedBy>
  <cp:revision>855</cp:revision>
  <cp:lastPrinted>2016-05-20T09:20:52Z</cp:lastPrinted>
  <dcterms:created xsi:type="dcterms:W3CDTF">2015-09-16T04:41:47Z</dcterms:created>
  <dcterms:modified xsi:type="dcterms:W3CDTF">2018-08-06T06:34:17Z</dcterms:modified>
</cp:coreProperties>
</file>