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868" r:id="rId2"/>
    <p:sldId id="869" r:id="rId3"/>
    <p:sldId id="870" r:id="rId4"/>
    <p:sldId id="872" r:id="rId5"/>
    <p:sldId id="898" r:id="rId6"/>
    <p:sldId id="902" r:id="rId7"/>
    <p:sldId id="903" r:id="rId8"/>
    <p:sldId id="901" r:id="rId9"/>
    <p:sldId id="899" r:id="rId10"/>
    <p:sldId id="900" r:id="rId11"/>
    <p:sldId id="904" r:id="rId12"/>
    <p:sldId id="873" r:id="rId13"/>
    <p:sldId id="905" r:id="rId14"/>
    <p:sldId id="907" r:id="rId15"/>
    <p:sldId id="886" r:id="rId16"/>
    <p:sldId id="906" r:id="rId17"/>
    <p:sldId id="895" r:id="rId18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FF3FE"/>
    <a:srgbClr val="FEE2FB"/>
    <a:srgbClr val="FC92EF"/>
    <a:srgbClr val="FFFF00"/>
    <a:srgbClr val="FFFF66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70" autoAdjust="0"/>
  </p:normalViewPr>
  <p:slideViewPr>
    <p:cSldViewPr>
      <p:cViewPr>
        <p:scale>
          <a:sx n="70" d="100"/>
          <a:sy n="70" d="100"/>
        </p:scale>
        <p:origin x="6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2018/8/8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174236" y="2132856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ターゲットを絞る　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楕円 18">
            <a:extLst>
              <a:ext uri="{FF2B5EF4-FFF2-40B4-BE49-F238E27FC236}">
                <a16:creationId xmlns:a16="http://schemas.microsoft.com/office/drawing/2014/main" id="{EC064D6F-91D6-4DB6-85AB-DED78D8EF89A}"/>
              </a:ext>
            </a:extLst>
          </p:cNvPr>
          <p:cNvSpPr/>
          <p:nvPr/>
        </p:nvSpPr>
        <p:spPr>
          <a:xfrm>
            <a:off x="520714" y="1179008"/>
            <a:ext cx="1044547" cy="10445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ターゲットはより細かく！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750916" y="1306274"/>
            <a:ext cx="81106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Ｔ　：　足腰に不安を感じている女性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歩きで通ってくる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60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歳代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・整形外科に通院中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・週１回は来局（寄り道）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・長距離は歩けない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・買い物が辛い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・趣味は編み物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・友達は多く、会話好き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B86CBD-62B5-468A-A6C5-C8C8361C9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284984"/>
            <a:ext cx="3763372" cy="251087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7B7258B-1666-40CA-BEA1-82B3F528D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356992"/>
            <a:ext cx="3763372" cy="25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楕円 14">
            <a:extLst>
              <a:ext uri="{FF2B5EF4-FFF2-40B4-BE49-F238E27FC236}">
                <a16:creationId xmlns:a16="http://schemas.microsoft.com/office/drawing/2014/main" id="{02BFB119-A9DE-41C4-9710-CFDCE5A193F4}"/>
              </a:ext>
            </a:extLst>
          </p:cNvPr>
          <p:cNvSpPr/>
          <p:nvPr/>
        </p:nvSpPr>
        <p:spPr>
          <a:xfrm>
            <a:off x="520714" y="1179008"/>
            <a:ext cx="1044547" cy="1044547"/>
          </a:xfrm>
          <a:prstGeom prst="ellipse">
            <a:avLst/>
          </a:prstGeom>
          <a:solidFill>
            <a:srgbClr val="FF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8F5DED-7DD5-403E-9AC3-C22AB6927B79}"/>
              </a:ext>
            </a:extLst>
          </p:cNvPr>
          <p:cNvSpPr/>
          <p:nvPr/>
        </p:nvSpPr>
        <p:spPr>
          <a:xfrm>
            <a:off x="750916" y="1306274"/>
            <a:ext cx="81106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>
                    <a:lumMod val="9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Ｔ　：　足腰に不安を感じている女性</a:t>
            </a:r>
            <a:endParaRPr lang="en-US" altLang="ja-JP" sz="3600" b="1" dirty="0">
              <a:solidFill>
                <a:schemeClr val="bg1">
                  <a:lumMod val="9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>
                    <a:lumMod val="9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歩きで通ってくる</a:t>
            </a:r>
            <a:r>
              <a:rPr lang="en-US" altLang="ja-JP" sz="3600" b="1" dirty="0">
                <a:solidFill>
                  <a:schemeClr val="bg1">
                    <a:lumMod val="9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60</a:t>
            </a:r>
            <a:r>
              <a:rPr lang="ja-JP" altLang="en-US" sz="3600" b="1" dirty="0">
                <a:solidFill>
                  <a:schemeClr val="bg1">
                    <a:lumMod val="9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歳代</a:t>
            </a:r>
            <a:endParaRPr lang="en-US" altLang="ja-JP" sz="3600" b="1" dirty="0">
              <a:solidFill>
                <a:schemeClr val="bg1">
                  <a:lumMod val="9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>
                    <a:lumMod val="9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</a:t>
            </a:r>
            <a:endParaRPr lang="en-US" altLang="ja-JP" sz="3600" b="1" dirty="0">
              <a:solidFill>
                <a:schemeClr val="bg1">
                  <a:lumMod val="9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>
                    <a:lumMod val="9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・整形外科に通院中</a:t>
            </a:r>
            <a:endParaRPr lang="en-US" altLang="ja-JP" sz="3600" b="1" dirty="0">
              <a:solidFill>
                <a:schemeClr val="bg1">
                  <a:lumMod val="9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>
                    <a:lumMod val="9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・週１回は来局（寄り道）</a:t>
            </a:r>
            <a:endParaRPr lang="en-US" altLang="ja-JP" sz="3600" b="1" dirty="0">
              <a:solidFill>
                <a:schemeClr val="bg1">
                  <a:lumMod val="9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>
                    <a:lumMod val="9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・長距離は歩けない</a:t>
            </a:r>
            <a:endParaRPr lang="en-US" altLang="ja-JP" sz="3600" b="1" dirty="0">
              <a:solidFill>
                <a:schemeClr val="bg1">
                  <a:lumMod val="9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>
                    <a:lumMod val="9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・買い物が辛い</a:t>
            </a:r>
            <a:endParaRPr lang="en-US" altLang="ja-JP" sz="3600" b="1" dirty="0">
              <a:solidFill>
                <a:schemeClr val="bg1">
                  <a:lumMod val="9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>
                    <a:lumMod val="9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・趣味は編み物</a:t>
            </a:r>
            <a:endParaRPr lang="en-US" altLang="ja-JP" sz="3600" b="1" dirty="0">
              <a:solidFill>
                <a:schemeClr val="bg1">
                  <a:lumMod val="9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>
                    <a:lumMod val="9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・友達は多く、会話好き</a:t>
            </a:r>
            <a:endParaRPr lang="en-US" altLang="ja-JP" sz="3600" b="1" dirty="0">
              <a:solidFill>
                <a:schemeClr val="bg1">
                  <a:lumMod val="9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ターゲットにより対応が変わる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5DF01D7-0B8B-4636-86C7-ED688233556F}"/>
              </a:ext>
            </a:extLst>
          </p:cNvPr>
          <p:cNvSpPr/>
          <p:nvPr/>
        </p:nvSpPr>
        <p:spPr>
          <a:xfrm>
            <a:off x="1325444" y="1029274"/>
            <a:ext cx="76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・整形外科系ＯＴＣ等の充実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・足腰に関する、文字が大きめの本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・（月刊誌ではなく）週刊誌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・整形外科系学会の投稿実績の公開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・トイレも含めて手すり設置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・床材は滑りにくいものを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・昭和歌謡曲のＢＧＭ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・宅配物販情報誌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・日曜日に編み物サークル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・（駐車場は不要）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1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ターゲットを感じる店づくり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4" descr="F:\作業ファイル\みのりカフェ\web\images\minori-13.jpg">
            <a:extLst>
              <a:ext uri="{FF2B5EF4-FFF2-40B4-BE49-F238E27FC236}">
                <a16:creationId xmlns:a16="http://schemas.microsoft.com/office/drawing/2014/main" id="{94F5CCB8-D364-4DA7-8480-90876500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50" y="2208418"/>
            <a:ext cx="2201256" cy="33004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16">
            <a:extLst>
              <a:ext uri="{FF2B5EF4-FFF2-40B4-BE49-F238E27FC236}">
                <a16:creationId xmlns:a16="http://schemas.microsoft.com/office/drawing/2014/main" id="{04A0D6B3-BB3B-47C1-8F51-19ADA0C72A4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44041" y="2204864"/>
          <a:ext cx="2621149" cy="330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ビットマップ イメージ" r:id="rId6" imgW="1352381" imgH="1704762" progId="Paint.Picture">
                  <p:embed/>
                </p:oleObj>
              </mc:Choice>
              <mc:Fallback>
                <p:oleObj name="ビットマップ イメージ" r:id="rId6" imgW="1352381" imgH="1704762" progId="Paint.Picture">
                  <p:embed/>
                  <p:pic>
                    <p:nvPicPr>
                      <p:cNvPr id="26" name="Object 16">
                        <a:extLst>
                          <a:ext uri="{FF2B5EF4-FFF2-40B4-BE49-F238E27FC236}">
                            <a16:creationId xmlns:a16="http://schemas.microsoft.com/office/drawing/2014/main" id="{BD365369-20BA-403A-9B19-BCBEF93A2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041" y="2204864"/>
                        <a:ext cx="2621149" cy="330401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">
            <a:extLst>
              <a:ext uri="{FF2B5EF4-FFF2-40B4-BE49-F238E27FC236}">
                <a16:creationId xmlns:a16="http://schemas.microsoft.com/office/drawing/2014/main" id="{BE2CD864-AE79-42BD-8BA5-B84E1BB42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424" y="4785072"/>
            <a:ext cx="50165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8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9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10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C</a:t>
            </a:r>
            <a:endParaRPr lang="ja-JP" altLang="en-US" dirty="0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BB5BBD2-BEDE-4932-A586-5E0BD4F4A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73" y="4785073"/>
            <a:ext cx="503238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8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9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10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B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C514758-611B-4E80-BEE9-BD362CD097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104" y="2213504"/>
            <a:ext cx="3412890" cy="3300466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55DBCB9A-C78E-45EA-B4A8-ED72E3485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161" y="2335842"/>
            <a:ext cx="503238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8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9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10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6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ターゲットを感じる店づくり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F13DC8EA-3735-493E-AD4F-EC9207304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14" y="1262650"/>
            <a:ext cx="8114286" cy="4866667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C2F711A5-2282-47F4-B480-68E2937E1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4653136"/>
            <a:ext cx="50165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C</a:t>
            </a:r>
            <a:endParaRPr lang="ja-JP" altLang="en-US" dirty="0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F0707D81-EC4D-46D8-929C-E1145D11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73" y="4785073"/>
            <a:ext cx="503238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B</a:t>
            </a:r>
            <a:endParaRPr lang="ja-JP" altLang="en-US" dirty="0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AA5DBDEF-EAA7-4A13-8F03-DDE0F473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53" y="4927737"/>
            <a:ext cx="503238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32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7"/>
              </a:buBlip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81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ターゲットを感じる店づくり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F13DC8EA-3735-493E-AD4F-EC9207304D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714" y="1262650"/>
            <a:ext cx="8114286" cy="4866667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A521F84-BD2B-414A-B794-DE8764370CC5}"/>
              </a:ext>
            </a:extLst>
          </p:cNvPr>
          <p:cNvSpPr/>
          <p:nvPr/>
        </p:nvSpPr>
        <p:spPr>
          <a:xfrm>
            <a:off x="1907704" y="1647609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ターゲットがわからない店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7C5DC9A-2DFC-4D35-8AEC-82A322CAD801}"/>
              </a:ext>
            </a:extLst>
          </p:cNvPr>
          <p:cNvSpPr/>
          <p:nvPr/>
        </p:nvSpPr>
        <p:spPr>
          <a:xfrm>
            <a:off x="1763688" y="3353129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何をできる店か・・・わからない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886428C-BA91-4A02-91BF-0873EE371833}"/>
              </a:ext>
            </a:extLst>
          </p:cNvPr>
          <p:cNvSpPr/>
          <p:nvPr/>
        </p:nvSpPr>
        <p:spPr>
          <a:xfrm>
            <a:off x="2267744" y="527218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誰からも魅力を感じない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EC7ABC6A-0EBA-4720-BB3F-4C2DCBCD93A4}"/>
              </a:ext>
            </a:extLst>
          </p:cNvPr>
          <p:cNvSpPr/>
          <p:nvPr/>
        </p:nvSpPr>
        <p:spPr>
          <a:xfrm>
            <a:off x="4031940" y="2570869"/>
            <a:ext cx="108012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3B05C262-6BEC-404A-A046-E9E87FED6BB7}"/>
              </a:ext>
            </a:extLst>
          </p:cNvPr>
          <p:cNvSpPr/>
          <p:nvPr/>
        </p:nvSpPr>
        <p:spPr>
          <a:xfrm>
            <a:off x="4013374" y="4381988"/>
            <a:ext cx="108012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0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理念につながるターゲット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49A56733-F317-4451-AEAD-FC9BD179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258" y="3994809"/>
            <a:ext cx="4051286" cy="270296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961BCFB-D4AD-4357-B774-F3F1686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78" y="915990"/>
            <a:ext cx="4051286" cy="3472531"/>
          </a:xfrm>
          <a:prstGeom prst="rect">
            <a:avLst/>
          </a:prstGeom>
        </p:spPr>
      </p:pic>
      <p:sp>
        <p:nvSpPr>
          <p:cNvPr id="3" name="矢印: 折線 2">
            <a:extLst>
              <a:ext uri="{FF2B5EF4-FFF2-40B4-BE49-F238E27FC236}">
                <a16:creationId xmlns:a16="http://schemas.microsoft.com/office/drawing/2014/main" id="{5743881E-4C2C-49B8-80DF-BFB272520046}"/>
              </a:ext>
            </a:extLst>
          </p:cNvPr>
          <p:cNvSpPr/>
          <p:nvPr/>
        </p:nvSpPr>
        <p:spPr>
          <a:xfrm flipV="1">
            <a:off x="2382780" y="4822398"/>
            <a:ext cx="1152128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理念につながるターゲット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782A63BE-8B83-4526-97B6-AE653A413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953" y="1183776"/>
            <a:ext cx="6012160" cy="4494413"/>
          </a:xfrm>
          <a:prstGeom prst="rect">
            <a:avLst/>
          </a:prstGeom>
          <a:ln>
            <a:solidFill>
              <a:srgbClr val="C9E7A7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ABD5075-3920-4951-9DFD-F9F363185D63}"/>
              </a:ext>
            </a:extLst>
          </p:cNvPr>
          <p:cNvSpPr/>
          <p:nvPr/>
        </p:nvSpPr>
        <p:spPr>
          <a:xfrm>
            <a:off x="2757889" y="5849942"/>
            <a:ext cx="4504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ターゲットを明確する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9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325444" y="1772816"/>
              <a:ext cx="713498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◆ターゲットにより対応を変える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◆ターゲットは細かく、明確に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◆すべてはターゲット客のために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0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あなたは誰に向けて、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　　　仕事をしたいのですか？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2420888"/>
            <a:ext cx="7633468" cy="3960440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ビジネスはターゲットを絞るもの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750916" y="1306274"/>
            <a:ext cx="716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「場違い」・・・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EAE98B-5C11-420E-958F-17415660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173559"/>
            <a:ext cx="7060084" cy="39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ビジネスはターゲットを絞るもの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750916" y="1306274"/>
            <a:ext cx="716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当たり前のターゲット戦略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210E144-7C0F-4F7D-BF9E-1DD4CBD19E16}"/>
              </a:ext>
            </a:extLst>
          </p:cNvPr>
          <p:cNvSpPr/>
          <p:nvPr/>
        </p:nvSpPr>
        <p:spPr>
          <a:xfrm>
            <a:off x="1509320" y="2153915"/>
            <a:ext cx="75360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ターゲット客：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十分にもてなす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普通客：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普通にもてなす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迷惑客：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最低限の対応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5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ビジネスはターゲットを絞るもの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750916" y="1306274"/>
            <a:ext cx="716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当たり前のターゲット戦略の例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210E144-7C0F-4F7D-BF9E-1DD4CBD19E16}"/>
              </a:ext>
            </a:extLst>
          </p:cNvPr>
          <p:cNvSpPr/>
          <p:nvPr/>
        </p:nvSpPr>
        <p:spPr>
          <a:xfrm>
            <a:off x="1509320" y="2153915"/>
            <a:ext cx="75360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ターゲット客：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十分にもてなす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お礼の言葉＋見送り＋深いお辞儀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普通客：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普通にもてなす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お礼の言葉＋会釈　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迷惑客：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	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最低限の対応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お礼の言葉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02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C1772C9F-FD11-4934-8FCB-DEAE5D453926}"/>
              </a:ext>
            </a:extLst>
          </p:cNvPr>
          <p:cNvSpPr/>
          <p:nvPr/>
        </p:nvSpPr>
        <p:spPr>
          <a:xfrm>
            <a:off x="435817" y="1133749"/>
            <a:ext cx="1044547" cy="10445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72CBE1B-C8E4-47BF-B416-607093966FAC}"/>
              </a:ext>
            </a:extLst>
          </p:cNvPr>
          <p:cNvSpPr/>
          <p:nvPr/>
        </p:nvSpPr>
        <p:spPr>
          <a:xfrm>
            <a:off x="435817" y="2812377"/>
            <a:ext cx="1044547" cy="10445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21B8AF0D-858E-4D5A-AA4A-72E674E56081}"/>
              </a:ext>
            </a:extLst>
          </p:cNvPr>
          <p:cNvSpPr/>
          <p:nvPr/>
        </p:nvSpPr>
        <p:spPr>
          <a:xfrm>
            <a:off x="435817" y="4491004"/>
            <a:ext cx="1044547" cy="104454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STP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戦略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750916" y="1306274"/>
            <a:ext cx="7168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Ｓ　：　セグメンテーション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市場にいる人を細分化する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Ｔ　：　ターゲティング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狙う市場を決める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Ｐ　：　ポジショニング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自社の立ち位置を明確にする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6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C1772C9F-FD11-4934-8FCB-DEAE5D453926}"/>
              </a:ext>
            </a:extLst>
          </p:cNvPr>
          <p:cNvSpPr/>
          <p:nvPr/>
        </p:nvSpPr>
        <p:spPr>
          <a:xfrm>
            <a:off x="435817" y="1133749"/>
            <a:ext cx="1044547" cy="10445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72CBE1B-C8E4-47BF-B416-607093966FAC}"/>
              </a:ext>
            </a:extLst>
          </p:cNvPr>
          <p:cNvSpPr/>
          <p:nvPr/>
        </p:nvSpPr>
        <p:spPr>
          <a:xfrm>
            <a:off x="435817" y="2812377"/>
            <a:ext cx="1044547" cy="10445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21B8AF0D-858E-4D5A-AA4A-72E674E56081}"/>
              </a:ext>
            </a:extLst>
          </p:cNvPr>
          <p:cNvSpPr/>
          <p:nvPr/>
        </p:nvSpPr>
        <p:spPr>
          <a:xfrm>
            <a:off x="435817" y="4491004"/>
            <a:ext cx="1044547" cy="104454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STP</a:t>
              </a: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戦略の例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D2D558-B309-4409-A2C6-7CEB6666A745}"/>
              </a:ext>
            </a:extLst>
          </p:cNvPr>
          <p:cNvSpPr/>
          <p:nvPr/>
        </p:nvSpPr>
        <p:spPr>
          <a:xfrm>
            <a:off x="750916" y="1306274"/>
            <a:ext cx="8110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Ｓ　：　整形外科の門前薬局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高齢化が進みつつある地域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Ｔ　：　足腰に不安を感じている女性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歩きで通ってくる</a:t>
            </a: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60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歳代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Ｐ　：　同年代薬剤師がいる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整形外科分野の知識が豊富</a:t>
            </a:r>
            <a:endParaRPr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77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11708</TotalTime>
  <Words>310</Words>
  <Application>Microsoft Office PowerPoint</Application>
  <PresentationFormat>画面に合わせる (4:3)</PresentationFormat>
  <Paragraphs>127</Paragraphs>
  <Slides>17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AR P丸ゴシック体M</vt:lpstr>
      <vt:lpstr>ＭＳ Ｐゴシック</vt:lpstr>
      <vt:lpstr>Arial</vt:lpstr>
      <vt:lpstr>Calibri</vt:lpstr>
      <vt:lpstr>Comic Sans MS</vt:lpstr>
      <vt:lpstr>プレゼンテーション1</vt:lpstr>
      <vt:lpstr>ビットマップ イメージ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869</cp:revision>
  <cp:lastPrinted>2016-05-20T09:20:52Z</cp:lastPrinted>
  <dcterms:created xsi:type="dcterms:W3CDTF">2015-09-16T04:41:47Z</dcterms:created>
  <dcterms:modified xsi:type="dcterms:W3CDTF">2018-08-08T07:14:42Z</dcterms:modified>
</cp:coreProperties>
</file>