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68" r:id="rId2"/>
    <p:sldId id="869" r:id="rId3"/>
    <p:sldId id="870" r:id="rId4"/>
    <p:sldId id="872" r:id="rId5"/>
    <p:sldId id="898" r:id="rId6"/>
    <p:sldId id="908" r:id="rId7"/>
    <p:sldId id="909" r:id="rId8"/>
    <p:sldId id="910" r:id="rId9"/>
    <p:sldId id="912" r:id="rId10"/>
    <p:sldId id="911" r:id="rId11"/>
    <p:sldId id="902" r:id="rId12"/>
    <p:sldId id="916" r:id="rId13"/>
    <p:sldId id="917" r:id="rId14"/>
    <p:sldId id="914" r:id="rId15"/>
    <p:sldId id="919" r:id="rId16"/>
    <p:sldId id="918" r:id="rId17"/>
    <p:sldId id="913" r:id="rId18"/>
    <p:sldId id="920" r:id="rId19"/>
    <p:sldId id="921" r:id="rId20"/>
    <p:sldId id="906" r:id="rId21"/>
    <p:sldId id="895" r:id="rId22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FF3FE"/>
    <a:srgbClr val="FEE2FB"/>
    <a:srgbClr val="FC92EF"/>
    <a:srgbClr val="FFFF00"/>
    <a:srgbClr val="FFFF66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 autoAdjust="0"/>
    <p:restoredTop sz="94270" autoAdjust="0"/>
  </p:normalViewPr>
  <p:slideViewPr>
    <p:cSldViewPr>
      <p:cViewPr>
        <p:scale>
          <a:sx n="70" d="100"/>
          <a:sy n="70" d="100"/>
        </p:scale>
        <p:origin x="7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174236" y="213285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コンセプトを共有する　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コンセプトの例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43258F-FC31-4690-9C32-F53B92ED4E7B}"/>
              </a:ext>
            </a:extLst>
          </p:cNvPr>
          <p:cNvSpPr/>
          <p:nvPr/>
        </p:nvSpPr>
        <p:spPr>
          <a:xfrm>
            <a:off x="2312081" y="5951964"/>
            <a:ext cx="531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うまい、やすい、はやい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ABA061-1839-4C19-95FE-3AC310B69974}"/>
              </a:ext>
            </a:extLst>
          </p:cNvPr>
          <p:cNvSpPr/>
          <p:nvPr/>
        </p:nvSpPr>
        <p:spPr>
          <a:xfrm>
            <a:off x="6485400" y="1621069"/>
            <a:ext cx="250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矢印: 上カーブ 2">
            <a:extLst>
              <a:ext uri="{FF2B5EF4-FFF2-40B4-BE49-F238E27FC236}">
                <a16:creationId xmlns:a16="http://schemas.microsoft.com/office/drawing/2014/main" id="{2D6F58F7-B328-4B1E-9EDA-A5047F5B8E8B}"/>
              </a:ext>
            </a:extLst>
          </p:cNvPr>
          <p:cNvSpPr/>
          <p:nvPr/>
        </p:nvSpPr>
        <p:spPr>
          <a:xfrm>
            <a:off x="3115065" y="4653136"/>
            <a:ext cx="4248472" cy="1210015"/>
          </a:xfrm>
          <a:prstGeom prst="curvedUpArrow">
            <a:avLst>
              <a:gd name="adj1" fmla="val 25000"/>
              <a:gd name="adj2" fmla="val 113957"/>
              <a:gd name="adj3" fmla="val 48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4EDE4D4-8C69-4825-9857-D387ECDB8A6F}"/>
              </a:ext>
            </a:extLst>
          </p:cNvPr>
          <p:cNvSpPr/>
          <p:nvPr/>
        </p:nvSpPr>
        <p:spPr>
          <a:xfrm>
            <a:off x="784365" y="2304419"/>
            <a:ext cx="445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＜ビジョン＞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「飲食業の再定義」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「飲食業の再発明」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42F4DD0-F5F9-4177-B22E-E7E63183D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584" y="2304419"/>
            <a:ext cx="3056685" cy="22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コンセプトを考える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306274"/>
            <a:ext cx="716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あなたの会社のコンセプトは？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690E002F-18D3-4A84-A423-7C080D3BE3FC}"/>
              </a:ext>
            </a:extLst>
          </p:cNvPr>
          <p:cNvSpPr/>
          <p:nvPr/>
        </p:nvSpPr>
        <p:spPr>
          <a:xfrm>
            <a:off x="1042988" y="2271585"/>
            <a:ext cx="7633468" cy="4109743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5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コンセプトの共有が大切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813C4A1A-48D1-4187-9679-7C925A1F5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911" y="2784601"/>
            <a:ext cx="1909755" cy="171143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AA2AC1-4DA0-404E-8094-DC64DDA9FE70}"/>
              </a:ext>
            </a:extLst>
          </p:cNvPr>
          <p:cNvSpPr/>
          <p:nvPr/>
        </p:nvSpPr>
        <p:spPr>
          <a:xfrm>
            <a:off x="3735693" y="1821085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コンセプトの理解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830F7AE-B0B2-4DED-8212-4641CDE95A44}"/>
              </a:ext>
            </a:extLst>
          </p:cNvPr>
          <p:cNvSpPr/>
          <p:nvPr/>
        </p:nvSpPr>
        <p:spPr>
          <a:xfrm>
            <a:off x="1629393" y="3841889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コンセプトを求めて来店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CFCE088-30A7-45E9-9BDA-8BBF3AEFDD60}"/>
              </a:ext>
            </a:extLst>
          </p:cNvPr>
          <p:cNvSpPr/>
          <p:nvPr/>
        </p:nvSpPr>
        <p:spPr>
          <a:xfrm>
            <a:off x="6586739" y="4049528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コンセプトに基づく言動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842CE11-A266-447E-AA41-C22041AC8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945" y="4686511"/>
            <a:ext cx="2329143" cy="155397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8248077-0CD1-4D59-A372-05EA33E79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524" y="1988840"/>
            <a:ext cx="2163067" cy="20030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AD70089-515E-46E5-B636-495DA8DBC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533" y="1723049"/>
            <a:ext cx="2808378" cy="18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爆発: 8 pt 18">
            <a:extLst>
              <a:ext uri="{FF2B5EF4-FFF2-40B4-BE49-F238E27FC236}">
                <a16:creationId xmlns:a16="http://schemas.microsoft.com/office/drawing/2014/main" id="{DDE0E1F1-BEF8-42BA-AA9B-26A00A56CAA7}"/>
              </a:ext>
            </a:extLst>
          </p:cNvPr>
          <p:cNvSpPr/>
          <p:nvPr/>
        </p:nvSpPr>
        <p:spPr>
          <a:xfrm>
            <a:off x="3836494" y="1382064"/>
            <a:ext cx="2065401" cy="1416308"/>
          </a:xfrm>
          <a:prstGeom prst="irregularSeal1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コンセプトの共有が大切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813C4A1A-48D1-4187-9679-7C925A1F5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911" y="2784601"/>
            <a:ext cx="1909755" cy="171143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AA2AC1-4DA0-404E-8094-DC64DDA9FE70}"/>
              </a:ext>
            </a:extLst>
          </p:cNvPr>
          <p:cNvSpPr/>
          <p:nvPr/>
        </p:nvSpPr>
        <p:spPr>
          <a:xfrm>
            <a:off x="3735693" y="1821085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コンセプトの理解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830F7AE-B0B2-4DED-8212-4641CDE95A44}"/>
              </a:ext>
            </a:extLst>
          </p:cNvPr>
          <p:cNvSpPr/>
          <p:nvPr/>
        </p:nvSpPr>
        <p:spPr>
          <a:xfrm>
            <a:off x="1629393" y="3841889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コンセプトを求めて来店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CFCE088-30A7-45E9-9BDA-8BBF3AEFDD60}"/>
              </a:ext>
            </a:extLst>
          </p:cNvPr>
          <p:cNvSpPr/>
          <p:nvPr/>
        </p:nvSpPr>
        <p:spPr>
          <a:xfrm>
            <a:off x="6586739" y="4049528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コンセプトに基づく言動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842CE11-A266-447E-AA41-C22041AC8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945" y="4686511"/>
            <a:ext cx="2329143" cy="155397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8248077-0CD1-4D59-A372-05EA33E79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524" y="1988840"/>
            <a:ext cx="2163067" cy="20030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AD70089-515E-46E5-B636-495DA8DBC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533" y="1723049"/>
            <a:ext cx="2808378" cy="18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コンセプトをスタッフと共有する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306274"/>
            <a:ext cx="82135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◆意識や思いだけではなく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具体的な言動に落とし込む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（例）業務目標に取り入れる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（例）ミーティングや面談の度に使う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（例）服薬指導の所作を見直す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（例）客や地域への活動を広げる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9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コンセプトをスタッフと共有する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F9B59BC-4193-4BE1-B01E-6F77CD4F3BC6}"/>
              </a:ext>
            </a:extLst>
          </p:cNvPr>
          <p:cNvSpPr/>
          <p:nvPr/>
        </p:nvSpPr>
        <p:spPr>
          <a:xfrm>
            <a:off x="750916" y="1306274"/>
            <a:ext cx="81106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コンセプト例：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人と人のつながりを大切に感じる空間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・業務目標に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「１００人の顔と名前を覚え、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入店と同時に名前で呼びかける」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・「コミュニケーション」研修に参加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・顧客名簿を作成し趣味や生活背景を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記録し、スタッフ間で共有する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9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爆発: 8 pt 18">
            <a:extLst>
              <a:ext uri="{FF2B5EF4-FFF2-40B4-BE49-F238E27FC236}">
                <a16:creationId xmlns:a16="http://schemas.microsoft.com/office/drawing/2014/main" id="{DDE0E1F1-BEF8-42BA-AA9B-26A00A56CAA7}"/>
              </a:ext>
            </a:extLst>
          </p:cNvPr>
          <p:cNvSpPr/>
          <p:nvPr/>
        </p:nvSpPr>
        <p:spPr>
          <a:xfrm>
            <a:off x="6593366" y="3991859"/>
            <a:ext cx="2065401" cy="1416308"/>
          </a:xfrm>
          <a:prstGeom prst="irregularSeal1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コンセプトの共有が大切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813C4A1A-48D1-4187-9679-7C925A1F5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911" y="2784601"/>
            <a:ext cx="1909755" cy="171143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AA2AC1-4DA0-404E-8094-DC64DDA9FE70}"/>
              </a:ext>
            </a:extLst>
          </p:cNvPr>
          <p:cNvSpPr/>
          <p:nvPr/>
        </p:nvSpPr>
        <p:spPr>
          <a:xfrm>
            <a:off x="3735693" y="1821085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コンセプトの理解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830F7AE-B0B2-4DED-8212-4641CDE95A44}"/>
              </a:ext>
            </a:extLst>
          </p:cNvPr>
          <p:cNvSpPr/>
          <p:nvPr/>
        </p:nvSpPr>
        <p:spPr>
          <a:xfrm>
            <a:off x="1629393" y="3841889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コンセプトを求めて来店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CFCE088-30A7-45E9-9BDA-8BBF3AEFDD60}"/>
              </a:ext>
            </a:extLst>
          </p:cNvPr>
          <p:cNvSpPr/>
          <p:nvPr/>
        </p:nvSpPr>
        <p:spPr>
          <a:xfrm>
            <a:off x="6586739" y="4049528"/>
            <a:ext cx="189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コンセプトに基づく言動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842CE11-A266-447E-AA41-C22041AC8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945" y="4686511"/>
            <a:ext cx="2329143" cy="155397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8248077-0CD1-4D59-A372-05EA33E79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524" y="1988840"/>
            <a:ext cx="2163067" cy="20030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AD70089-515E-46E5-B636-495DA8DBC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533" y="1723049"/>
            <a:ext cx="2808378" cy="18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コンセプトを客と共有する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FE38CA4-7277-48D5-9F73-2D30C138D1F9}"/>
              </a:ext>
            </a:extLst>
          </p:cNvPr>
          <p:cNvSpPr/>
          <p:nvPr/>
        </p:nvSpPr>
        <p:spPr>
          <a:xfrm>
            <a:off x="750916" y="1306274"/>
            <a:ext cx="82135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◆意識や思いだけではなく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スタッフが客への言動に取り入れる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（例）名刺にコンセプトを入れる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（例）ウェブに店名と併記する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（例）薬局新聞に取り入れる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（例）店内に貼りだす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（例）コンセプトに基づくイベント開催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2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コンセプトを客と共有する例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093842"/>
            <a:ext cx="811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コンセプト例：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人と人のつながりを大切に感じる空間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・名刺を渡す際にコンセプトを言う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・「薬局感謝祭」を開催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・感謝祭に、直接、参加を誘う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・客同士が会話できるように促す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・話題のきっかけになる道具を置く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6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コンセプトを客と共有する例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093842"/>
            <a:ext cx="81106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コンセプト例：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人と人のつながりを大切に感じる空間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・名刺を渡す際にコンセプトを言う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・「薬局感謝祭」を開催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・感謝祭に、直接、参加を誘う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・客同士が会話できるように促す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・話題のきっかけになる道具を置く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スタッフが考え行動する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63F0B122-BC61-41DD-B0FC-4456D2954A2B}"/>
              </a:ext>
            </a:extLst>
          </p:cNvPr>
          <p:cNvSpPr/>
          <p:nvPr/>
        </p:nvSpPr>
        <p:spPr>
          <a:xfrm>
            <a:off x="4139952" y="5635222"/>
            <a:ext cx="1152128" cy="456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6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コンセプトを共有してこそ！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ABD5075-3920-4951-9DFD-F9F363185D63}"/>
              </a:ext>
            </a:extLst>
          </p:cNvPr>
          <p:cNvSpPr/>
          <p:nvPr/>
        </p:nvSpPr>
        <p:spPr>
          <a:xfrm>
            <a:off x="2757889" y="5849942"/>
            <a:ext cx="450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コンセプトを共有する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E6D2C2-0DA6-4F0A-9CB6-D5EA7703D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264" y="1168966"/>
            <a:ext cx="5965471" cy="4447837"/>
          </a:xfrm>
          <a:prstGeom prst="rect">
            <a:avLst/>
          </a:prstGeom>
          <a:ln>
            <a:solidFill>
              <a:srgbClr val="C9E7A7"/>
            </a:solidFill>
          </a:ln>
        </p:spPr>
      </p:pic>
    </p:spTree>
    <p:extLst>
      <p:ext uri="{BB962C8B-B14F-4D97-AF65-F5344CB8AC3E}">
        <p14:creationId xmlns:p14="http://schemas.microsoft.com/office/powerpoint/2010/main" val="20719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325444" y="1772816"/>
              <a:ext cx="713498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◆コンセプトは端的にわかりやすく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◆コンセプトはスタッフと共有する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◆客に様々な手段で伝える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理念などを客にどう伝えていますか？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306274"/>
            <a:ext cx="811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硬い「理念」などは、客にはわかりづらい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43258F-FC31-4690-9C32-F53B92ED4E7B}"/>
              </a:ext>
            </a:extLst>
          </p:cNvPr>
          <p:cNvSpPr/>
          <p:nvPr/>
        </p:nvSpPr>
        <p:spPr>
          <a:xfrm>
            <a:off x="775478" y="3077494"/>
            <a:ext cx="811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イメージを「コンセプト」として打ち出す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2083A686-6338-4D9E-9A1A-F1F00678A0B5}"/>
              </a:ext>
            </a:extLst>
          </p:cNvPr>
          <p:cNvSpPr/>
          <p:nvPr/>
        </p:nvSpPr>
        <p:spPr>
          <a:xfrm>
            <a:off x="3923928" y="2193826"/>
            <a:ext cx="115212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2D131A76-AE05-4F87-889C-08406D1DB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91676"/>
            <a:ext cx="4051286" cy="347253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ABA061-1839-4C19-95FE-3AC310B69974}"/>
              </a:ext>
            </a:extLst>
          </p:cNvPr>
          <p:cNvSpPr/>
          <p:nvPr/>
        </p:nvSpPr>
        <p:spPr>
          <a:xfrm>
            <a:off x="6485400" y="1621069"/>
            <a:ext cx="250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加算記号 1">
            <a:extLst>
              <a:ext uri="{FF2B5EF4-FFF2-40B4-BE49-F238E27FC236}">
                <a16:creationId xmlns:a16="http://schemas.microsoft.com/office/drawing/2014/main" id="{7DADA40F-0646-4250-B6CB-196BDD6D1C50}"/>
              </a:ext>
            </a:extLst>
          </p:cNvPr>
          <p:cNvSpPr/>
          <p:nvPr/>
        </p:nvSpPr>
        <p:spPr>
          <a:xfrm>
            <a:off x="4300126" y="2863735"/>
            <a:ext cx="1370172" cy="1370172"/>
          </a:xfrm>
          <a:prstGeom prst="mathPlus">
            <a:avLst>
              <a:gd name="adj1" fmla="val 13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5C3A194-4DA3-4CA9-84DE-925FBA9D2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438" y="2372471"/>
            <a:ext cx="2930094" cy="19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43258F-FC31-4690-9C32-F53B92ED4E7B}"/>
              </a:ext>
            </a:extLst>
          </p:cNvPr>
          <p:cNvSpPr/>
          <p:nvPr/>
        </p:nvSpPr>
        <p:spPr>
          <a:xfrm>
            <a:off x="3843305" y="5921868"/>
            <a:ext cx="250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コンセプト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D131A76-AE05-4F87-889C-08406D1DB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91676"/>
            <a:ext cx="4051286" cy="347253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ABA061-1839-4C19-95FE-3AC310B69974}"/>
              </a:ext>
            </a:extLst>
          </p:cNvPr>
          <p:cNvSpPr/>
          <p:nvPr/>
        </p:nvSpPr>
        <p:spPr>
          <a:xfrm>
            <a:off x="6485400" y="1621069"/>
            <a:ext cx="250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5C3A194-4DA3-4CA9-84DE-925FBA9D2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438" y="2372471"/>
            <a:ext cx="2930094" cy="1954923"/>
          </a:xfrm>
          <a:prstGeom prst="rect">
            <a:avLst/>
          </a:prstGeom>
        </p:spPr>
      </p:pic>
      <p:sp>
        <p:nvSpPr>
          <p:cNvPr id="3" name="矢印: 上カーブ 2">
            <a:extLst>
              <a:ext uri="{FF2B5EF4-FFF2-40B4-BE49-F238E27FC236}">
                <a16:creationId xmlns:a16="http://schemas.microsoft.com/office/drawing/2014/main" id="{2D6F58F7-B328-4B1E-9EDA-A5047F5B8E8B}"/>
              </a:ext>
            </a:extLst>
          </p:cNvPr>
          <p:cNvSpPr/>
          <p:nvPr/>
        </p:nvSpPr>
        <p:spPr>
          <a:xfrm>
            <a:off x="3115065" y="4653136"/>
            <a:ext cx="4248472" cy="1210015"/>
          </a:xfrm>
          <a:prstGeom prst="curvedUpArrow">
            <a:avLst>
              <a:gd name="adj1" fmla="val 25000"/>
              <a:gd name="adj2" fmla="val 113957"/>
              <a:gd name="adj3" fmla="val 48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コンセプトの例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43258F-FC31-4690-9C32-F53B92ED4E7B}"/>
              </a:ext>
            </a:extLst>
          </p:cNvPr>
          <p:cNvSpPr/>
          <p:nvPr/>
        </p:nvSpPr>
        <p:spPr>
          <a:xfrm>
            <a:off x="2312081" y="5951964"/>
            <a:ext cx="531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うまい、やすい、はやい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ABA061-1839-4C19-95FE-3AC310B69974}"/>
              </a:ext>
            </a:extLst>
          </p:cNvPr>
          <p:cNvSpPr/>
          <p:nvPr/>
        </p:nvSpPr>
        <p:spPr>
          <a:xfrm>
            <a:off x="6485400" y="1621069"/>
            <a:ext cx="250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矢印: 上カーブ 2">
            <a:extLst>
              <a:ext uri="{FF2B5EF4-FFF2-40B4-BE49-F238E27FC236}">
                <a16:creationId xmlns:a16="http://schemas.microsoft.com/office/drawing/2014/main" id="{2D6F58F7-B328-4B1E-9EDA-A5047F5B8E8B}"/>
              </a:ext>
            </a:extLst>
          </p:cNvPr>
          <p:cNvSpPr/>
          <p:nvPr/>
        </p:nvSpPr>
        <p:spPr>
          <a:xfrm>
            <a:off x="3115065" y="4653136"/>
            <a:ext cx="4248472" cy="1210015"/>
          </a:xfrm>
          <a:prstGeom prst="curvedUpArrow">
            <a:avLst>
              <a:gd name="adj1" fmla="val 25000"/>
              <a:gd name="adj2" fmla="val 113957"/>
              <a:gd name="adj3" fmla="val 48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97F7010-FF9F-4665-A47B-0BDCBA38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584" y="2304419"/>
            <a:ext cx="3056685" cy="22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コンセプトの例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43258F-FC31-4690-9C32-F53B92ED4E7B}"/>
              </a:ext>
            </a:extLst>
          </p:cNvPr>
          <p:cNvSpPr/>
          <p:nvPr/>
        </p:nvSpPr>
        <p:spPr>
          <a:xfrm>
            <a:off x="2312081" y="5951964"/>
            <a:ext cx="531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うまい、やすい、はやい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ABA061-1839-4C19-95FE-3AC310B69974}"/>
              </a:ext>
            </a:extLst>
          </p:cNvPr>
          <p:cNvSpPr/>
          <p:nvPr/>
        </p:nvSpPr>
        <p:spPr>
          <a:xfrm>
            <a:off x="6485400" y="1621069"/>
            <a:ext cx="250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矢印: 上カーブ 2">
            <a:extLst>
              <a:ext uri="{FF2B5EF4-FFF2-40B4-BE49-F238E27FC236}">
                <a16:creationId xmlns:a16="http://schemas.microsoft.com/office/drawing/2014/main" id="{2D6F58F7-B328-4B1E-9EDA-A5047F5B8E8B}"/>
              </a:ext>
            </a:extLst>
          </p:cNvPr>
          <p:cNvSpPr/>
          <p:nvPr/>
        </p:nvSpPr>
        <p:spPr>
          <a:xfrm>
            <a:off x="3115065" y="4653136"/>
            <a:ext cx="4248472" cy="1210015"/>
          </a:xfrm>
          <a:prstGeom prst="curvedUpArrow">
            <a:avLst>
              <a:gd name="adj1" fmla="val 25000"/>
              <a:gd name="adj2" fmla="val 113957"/>
              <a:gd name="adj3" fmla="val 48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477C72-0651-4C40-AE2C-29779FF04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16" y="1676590"/>
            <a:ext cx="3974061" cy="26514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97F7010-FF9F-4665-A47B-0BDCBA38C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584" y="2304419"/>
            <a:ext cx="3056685" cy="22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11779</TotalTime>
  <Words>370</Words>
  <Application>Microsoft Office PowerPoint</Application>
  <PresentationFormat>画面に合わせる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AR P丸ゴシック体M</vt:lpstr>
      <vt:lpstr>Meiryo UI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877</cp:revision>
  <cp:lastPrinted>2016-05-20T09:20:52Z</cp:lastPrinted>
  <dcterms:created xsi:type="dcterms:W3CDTF">2015-09-16T04:41:47Z</dcterms:created>
  <dcterms:modified xsi:type="dcterms:W3CDTF">2018-08-08T08:25:38Z</dcterms:modified>
</cp:coreProperties>
</file>