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68" r:id="rId2"/>
    <p:sldId id="869" r:id="rId3"/>
    <p:sldId id="870" r:id="rId4"/>
    <p:sldId id="872" r:id="rId5"/>
    <p:sldId id="923" r:id="rId6"/>
    <p:sldId id="928" r:id="rId7"/>
    <p:sldId id="926" r:id="rId8"/>
    <p:sldId id="925" r:id="rId9"/>
    <p:sldId id="924" r:id="rId10"/>
    <p:sldId id="929" r:id="rId11"/>
    <p:sldId id="898" r:id="rId12"/>
    <p:sldId id="930" r:id="rId13"/>
    <p:sldId id="931" r:id="rId14"/>
    <p:sldId id="922" r:id="rId15"/>
    <p:sldId id="906" r:id="rId16"/>
    <p:sldId id="932" r:id="rId17"/>
    <p:sldId id="933" r:id="rId18"/>
    <p:sldId id="934" r:id="rId19"/>
    <p:sldId id="895" r:id="rId20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EE2FB"/>
    <a:srgbClr val="FC92EF"/>
    <a:srgbClr val="FFFF00"/>
    <a:srgbClr val="FFFF66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331639" y="148478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コンセプトを理解した客をターゲットとする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2A1A1F3A-877F-4716-A890-49B55CB32A3B}"/>
              </a:ext>
            </a:extLst>
          </p:cNvPr>
          <p:cNvSpPr/>
          <p:nvPr/>
        </p:nvSpPr>
        <p:spPr>
          <a:xfrm>
            <a:off x="1753881" y="1556106"/>
            <a:ext cx="3232745" cy="1786950"/>
          </a:xfrm>
          <a:prstGeom prst="wedgeRoundRectCallout">
            <a:avLst>
              <a:gd name="adj1" fmla="val 41820"/>
              <a:gd name="adj2" fmla="val 618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0AF4FA-4F67-4119-9CBB-BA57D7AA8686}"/>
              </a:ext>
            </a:extLst>
          </p:cNvPr>
          <p:cNvSpPr txBox="1"/>
          <p:nvPr/>
        </p:nvSpPr>
        <p:spPr>
          <a:xfrm>
            <a:off x="1844814" y="1663050"/>
            <a:ext cx="581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薬剤師・薬局が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「何ができるか」を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患者は知らない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9A06E307-868A-4268-A893-81BEC7C0D398}"/>
              </a:ext>
            </a:extLst>
          </p:cNvPr>
          <p:cNvSpPr/>
          <p:nvPr/>
        </p:nvSpPr>
        <p:spPr>
          <a:xfrm>
            <a:off x="5392257" y="1164230"/>
            <a:ext cx="3505374" cy="1786950"/>
          </a:xfrm>
          <a:prstGeom prst="wedgeRoundRectCallout">
            <a:avLst>
              <a:gd name="adj1" fmla="val -61389"/>
              <a:gd name="adj2" fmla="val 321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CC2C0F-B38C-4A59-996C-40012EBF66C5}"/>
              </a:ext>
            </a:extLst>
          </p:cNvPr>
          <p:cNvSpPr txBox="1"/>
          <p:nvPr/>
        </p:nvSpPr>
        <p:spPr>
          <a:xfrm>
            <a:off x="5483190" y="1271174"/>
            <a:ext cx="3482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薬剤師・薬局は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「何ができるか」を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r>
              <a:rPr kumimoji="1" lang="ja-JP" altLang="en-US" sz="32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に伝えていない</a:t>
            </a:r>
            <a:endParaRPr kumimoji="1" lang="en-US" altLang="ja-JP" sz="32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6B84D2-BC28-4F81-91DB-38E1F141D451}"/>
              </a:ext>
            </a:extLst>
          </p:cNvPr>
          <p:cNvSpPr txBox="1"/>
          <p:nvPr/>
        </p:nvSpPr>
        <p:spPr>
          <a:xfrm>
            <a:off x="2182997" y="4777696"/>
            <a:ext cx="6418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何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ができる場所かわからないところへ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あなたなら行きますか？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9FE7D735-1D7B-4C64-9D09-AF528EFF25EB}"/>
              </a:ext>
            </a:extLst>
          </p:cNvPr>
          <p:cNvSpPr/>
          <p:nvPr/>
        </p:nvSpPr>
        <p:spPr>
          <a:xfrm>
            <a:off x="4528034" y="4062300"/>
            <a:ext cx="1072628" cy="563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爆発: 8 pt 33">
            <a:extLst>
              <a:ext uri="{FF2B5EF4-FFF2-40B4-BE49-F238E27FC236}">
                <a16:creationId xmlns:a16="http://schemas.microsoft.com/office/drawing/2014/main" id="{751019F0-D985-4786-BE80-3E46603F6313}"/>
              </a:ext>
            </a:extLst>
          </p:cNvPr>
          <p:cNvSpPr/>
          <p:nvPr/>
        </p:nvSpPr>
        <p:spPr>
          <a:xfrm>
            <a:off x="6477320" y="4409564"/>
            <a:ext cx="2065401" cy="1416308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薬局の役割を客に伝える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520714" y="1093951"/>
            <a:ext cx="811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コンセプトに基づく「やっていること」を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33B218E-AF6B-4D89-9C41-4D947DF3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66" y="3038950"/>
            <a:ext cx="1909755" cy="171143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66BF9EA-FD57-4BFC-B7C9-CDD235BD0978}"/>
              </a:ext>
            </a:extLst>
          </p:cNvPr>
          <p:cNvSpPr/>
          <p:nvPr/>
        </p:nvSpPr>
        <p:spPr>
          <a:xfrm>
            <a:off x="3757148" y="2075434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コンセプトの理解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6D4AA60-E1F5-491D-AA90-DE490896A1C1}"/>
              </a:ext>
            </a:extLst>
          </p:cNvPr>
          <p:cNvSpPr/>
          <p:nvPr/>
        </p:nvSpPr>
        <p:spPr>
          <a:xfrm>
            <a:off x="1650848" y="4096238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コンセプトを求めて来店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77D1C2-063B-4332-9854-D4C814952BBC}"/>
              </a:ext>
            </a:extLst>
          </p:cNvPr>
          <p:cNvSpPr/>
          <p:nvPr/>
        </p:nvSpPr>
        <p:spPr>
          <a:xfrm>
            <a:off x="6608194" y="4303877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コンセプトに基づく言動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4B90B6F-02FB-4ABD-A603-A9EDA6883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400" y="4940860"/>
            <a:ext cx="2329143" cy="155397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03D4AFF-6414-4B53-BA17-9E8FD35A0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979" y="2243189"/>
            <a:ext cx="2163067" cy="200301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658A631-B097-40A1-B24C-1FB7BBCB2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81" y="2224911"/>
            <a:ext cx="2465827" cy="18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薬局の役割を客に伝える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520714" y="1093951"/>
            <a:ext cx="8623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そもそもとして・・・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・薬局は単なる薬の供給場所ではない！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・国が言うのは最低限の役割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・自社として、何をしたいのか！？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・薬剤師は、一人一人の「健康な生活」を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支援する専門家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・患者は、病気さえ治ればいいのか？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爆発: 8 pt 33">
            <a:extLst>
              <a:ext uri="{FF2B5EF4-FFF2-40B4-BE49-F238E27FC236}">
                <a16:creationId xmlns:a16="http://schemas.microsoft.com/office/drawing/2014/main" id="{751019F0-D985-4786-BE80-3E46603F6313}"/>
              </a:ext>
            </a:extLst>
          </p:cNvPr>
          <p:cNvSpPr/>
          <p:nvPr/>
        </p:nvSpPr>
        <p:spPr>
          <a:xfrm>
            <a:off x="1472639" y="4096238"/>
            <a:ext cx="2065401" cy="1416308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薬局の役割を客に伝える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520714" y="1093951"/>
            <a:ext cx="811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コンセプトを求める客を大切にする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33B218E-AF6B-4D89-9C41-4D947DF3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66" y="3038950"/>
            <a:ext cx="1909755" cy="171143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66BF9EA-FD57-4BFC-B7C9-CDD235BD0978}"/>
              </a:ext>
            </a:extLst>
          </p:cNvPr>
          <p:cNvSpPr/>
          <p:nvPr/>
        </p:nvSpPr>
        <p:spPr>
          <a:xfrm>
            <a:off x="3757148" y="2075434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コンセプトの理解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6D4AA60-E1F5-491D-AA90-DE490896A1C1}"/>
              </a:ext>
            </a:extLst>
          </p:cNvPr>
          <p:cNvSpPr/>
          <p:nvPr/>
        </p:nvSpPr>
        <p:spPr>
          <a:xfrm>
            <a:off x="1650848" y="4096238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コンセプトを求めて来店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77D1C2-063B-4332-9854-D4C814952BBC}"/>
              </a:ext>
            </a:extLst>
          </p:cNvPr>
          <p:cNvSpPr/>
          <p:nvPr/>
        </p:nvSpPr>
        <p:spPr>
          <a:xfrm>
            <a:off x="6608194" y="4303877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コンセプトに基づく言動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4B90B6F-02FB-4ABD-A603-A9EDA6883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400" y="4940860"/>
            <a:ext cx="2329143" cy="155397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03D4AFF-6414-4B53-BA17-9E8FD35A0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979" y="2243189"/>
            <a:ext cx="2163067" cy="200301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5D9F153-3D84-49D4-AA74-DBB3F90F1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81" y="2224911"/>
            <a:ext cx="2465827" cy="18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コンセプト＆ターゲット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520714" y="1093951"/>
            <a:ext cx="811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硬い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C151FC8-61C9-4C29-8401-6541990100CC}"/>
              </a:ext>
            </a:extLst>
          </p:cNvPr>
          <p:cNvSpPr/>
          <p:nvPr/>
        </p:nvSpPr>
        <p:spPr>
          <a:xfrm>
            <a:off x="3843305" y="5921868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F4116EC-093B-49B4-BC03-A23BE5F1F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91676"/>
            <a:ext cx="4051286" cy="347253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3CD0850-9A7F-4E48-BF48-474311C32409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A5E9946-3FAA-4AE8-95A5-3248719CB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38" y="2372471"/>
            <a:ext cx="2930094" cy="1954923"/>
          </a:xfrm>
          <a:prstGeom prst="rect">
            <a:avLst/>
          </a:prstGeom>
        </p:spPr>
      </p:pic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98A3DCD2-7126-47C9-918D-2F2F19BF9B76}"/>
              </a:ext>
            </a:extLst>
          </p:cNvPr>
          <p:cNvSpPr/>
          <p:nvPr/>
        </p:nvSpPr>
        <p:spPr>
          <a:xfrm>
            <a:off x="3115065" y="4653136"/>
            <a:ext cx="4248472" cy="1210015"/>
          </a:xfrm>
          <a:prstGeom prst="curvedUpArrow">
            <a:avLst>
              <a:gd name="adj1" fmla="val 25000"/>
              <a:gd name="adj2" fmla="val 113957"/>
              <a:gd name="adj3" fmla="val 4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コンセプトを共有してこそ！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BD5075-3920-4951-9DFD-F9F363185D63}"/>
              </a:ext>
            </a:extLst>
          </p:cNvPr>
          <p:cNvSpPr/>
          <p:nvPr/>
        </p:nvSpPr>
        <p:spPr>
          <a:xfrm>
            <a:off x="1544566" y="5836984"/>
            <a:ext cx="7097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ターゲット客は優遇しリピーターへ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C4F1DC-46C3-4965-965B-A15627656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692" y="1303028"/>
            <a:ext cx="5632444" cy="4251943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2071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コンセプト＆ターゲット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374678" y="2092391"/>
            <a:ext cx="569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リピーター率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100%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を目指す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3CD0850-9A7F-4E48-BF48-474311C32409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A5E9946-3FAA-4AE8-95A5-3248719CB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438" y="2372471"/>
            <a:ext cx="2930094" cy="195492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7134F81-3C4C-4D63-89BA-633AD21C9CB0}"/>
              </a:ext>
            </a:extLst>
          </p:cNvPr>
          <p:cNvSpPr/>
          <p:nvPr/>
        </p:nvSpPr>
        <p:spPr>
          <a:xfrm>
            <a:off x="567415" y="3694003"/>
            <a:ext cx="569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店のファンになってもらう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E80C3EF-1944-4583-88DB-76B0444C60C5}"/>
              </a:ext>
            </a:extLst>
          </p:cNvPr>
          <p:cNvSpPr/>
          <p:nvPr/>
        </p:nvSpPr>
        <p:spPr>
          <a:xfrm>
            <a:off x="271493" y="5427098"/>
            <a:ext cx="7460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店の広告塔＆広報部になってもらう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DDD7A49-D3BC-4119-B0C9-8FBEE7889219}"/>
              </a:ext>
            </a:extLst>
          </p:cNvPr>
          <p:cNvSpPr/>
          <p:nvPr/>
        </p:nvSpPr>
        <p:spPr>
          <a:xfrm>
            <a:off x="2915816" y="2800516"/>
            <a:ext cx="1008112" cy="62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396EC933-E147-4776-AD1C-AC412ADCDBCD}"/>
              </a:ext>
            </a:extLst>
          </p:cNvPr>
          <p:cNvSpPr/>
          <p:nvPr/>
        </p:nvSpPr>
        <p:spPr>
          <a:xfrm>
            <a:off x="2915816" y="4496025"/>
            <a:ext cx="1008112" cy="62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4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コンセプト＆ターゲット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374678" y="1221671"/>
            <a:ext cx="8486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◆ファン→広告塔＆広報部の例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・入店時に名前を呼びかける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・ちょっとした隙間でも気に掛ける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・雑談の時間を作る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・オリジナルお薬手帳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・年賀状や暑中見舞いを送る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・薬局新聞に取り上げる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・イベントのお連れ様割引を設ける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・ ・ ・ いくらでもアイデア次第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5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コンセプト＆ターゲット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374678" y="1221671"/>
            <a:ext cx="8486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◆ファン→広告塔＆広報部の例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他の業界をマネする！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・行きつけの店でどうされている？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・自分が客だったら何がうれしいか？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ビジネスの基本は「ファンビジネス」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5D1046F2-610F-4FED-87FC-392B50143252}"/>
              </a:ext>
            </a:extLst>
          </p:cNvPr>
          <p:cNvSpPr/>
          <p:nvPr/>
        </p:nvSpPr>
        <p:spPr>
          <a:xfrm>
            <a:off x="3851920" y="4482220"/>
            <a:ext cx="1008112" cy="51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3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◆コンセプトに基づいて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やっていることを客に伝える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◆コンセプト＆ターゲット客を探す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◆ファン　→　広告塔＆広報部へ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リピーター客をどう優遇していますか？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C36C3F-9076-415B-AF09-E56A0343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5" y="1418434"/>
            <a:ext cx="7143750" cy="50577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4E6E10-7F61-4FA3-B457-EC5427A96470}"/>
              </a:ext>
            </a:extLst>
          </p:cNvPr>
          <p:cNvSpPr/>
          <p:nvPr/>
        </p:nvSpPr>
        <p:spPr>
          <a:xfrm>
            <a:off x="966731" y="6361541"/>
            <a:ext cx="76722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平成30年度診療報酬改定の概要　～調剤～　厚生労働省保険局医療課　平成30年3月5日版　より抜粋</a:t>
            </a:r>
          </a:p>
        </p:txBody>
      </p:sp>
    </p:spTree>
    <p:extLst>
      <p:ext uri="{BB962C8B-B14F-4D97-AF65-F5344CB8AC3E}">
        <p14:creationId xmlns:p14="http://schemas.microsoft.com/office/powerpoint/2010/main" val="12150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C36C3F-9076-415B-AF09-E56A0343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5" y="1418434"/>
            <a:ext cx="7143750" cy="50577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4E6E10-7F61-4FA3-B457-EC5427A96470}"/>
              </a:ext>
            </a:extLst>
          </p:cNvPr>
          <p:cNvSpPr/>
          <p:nvPr/>
        </p:nvSpPr>
        <p:spPr>
          <a:xfrm>
            <a:off x="966731" y="6361541"/>
            <a:ext cx="76722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EC2B712E-4418-4CA2-8238-03DC91BA4309}"/>
              </a:ext>
            </a:extLst>
          </p:cNvPr>
          <p:cNvSpPr/>
          <p:nvPr/>
        </p:nvSpPr>
        <p:spPr>
          <a:xfrm>
            <a:off x="1979712" y="2433178"/>
            <a:ext cx="3237829" cy="798665"/>
          </a:xfrm>
          <a:prstGeom prst="wedgeRoundRectCallout">
            <a:avLst>
              <a:gd name="adj1" fmla="val -61149"/>
              <a:gd name="adj2" fmla="val 54382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F686EB-ACD4-434C-A041-E5D7EBB25212}"/>
              </a:ext>
            </a:extLst>
          </p:cNvPr>
          <p:cNvSpPr txBox="1"/>
          <p:nvPr/>
        </p:nvSpPr>
        <p:spPr>
          <a:xfrm>
            <a:off x="1979712" y="2556583"/>
            <a:ext cx="323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患者が抱える課題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8D126D3-1543-4BB0-A8EF-050156DAF362}"/>
              </a:ext>
            </a:extLst>
          </p:cNvPr>
          <p:cNvSpPr/>
          <p:nvPr/>
        </p:nvSpPr>
        <p:spPr>
          <a:xfrm>
            <a:off x="966731" y="4595599"/>
            <a:ext cx="7672213" cy="1828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E829BFE2-192A-401F-B254-E1A7C9E28FD1}"/>
              </a:ext>
            </a:extLst>
          </p:cNvPr>
          <p:cNvSpPr/>
          <p:nvPr/>
        </p:nvSpPr>
        <p:spPr>
          <a:xfrm>
            <a:off x="4660744" y="3557774"/>
            <a:ext cx="4123381" cy="798665"/>
          </a:xfrm>
          <a:prstGeom prst="wedgeRoundRectCallout">
            <a:avLst>
              <a:gd name="adj1" fmla="val -25950"/>
              <a:gd name="adj2" fmla="val 7761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B57A48-5F1E-4DE2-9908-030C76062DC2}"/>
              </a:ext>
            </a:extLst>
          </p:cNvPr>
          <p:cNvSpPr txBox="1"/>
          <p:nvPr/>
        </p:nvSpPr>
        <p:spPr>
          <a:xfrm>
            <a:off x="4751678" y="3664718"/>
            <a:ext cx="412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薬剤師・薬局のかかわり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4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C36C3F-9076-415B-AF09-E56A0343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5" y="1418434"/>
            <a:ext cx="7143750" cy="50577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4E6E10-7F61-4FA3-B457-EC5427A96470}"/>
              </a:ext>
            </a:extLst>
          </p:cNvPr>
          <p:cNvSpPr/>
          <p:nvPr/>
        </p:nvSpPr>
        <p:spPr>
          <a:xfrm>
            <a:off x="966731" y="6361541"/>
            <a:ext cx="76722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42E42ED-6A2D-48ED-BC65-AF3E4B8B55F0}"/>
              </a:ext>
            </a:extLst>
          </p:cNvPr>
          <p:cNvSpPr/>
          <p:nvPr/>
        </p:nvSpPr>
        <p:spPr>
          <a:xfrm>
            <a:off x="966731" y="4595599"/>
            <a:ext cx="7672213" cy="1828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B286938-D145-41C1-A1A4-E389A1734C6A}"/>
              </a:ext>
            </a:extLst>
          </p:cNvPr>
          <p:cNvSpPr/>
          <p:nvPr/>
        </p:nvSpPr>
        <p:spPr>
          <a:xfrm>
            <a:off x="4660744" y="3557774"/>
            <a:ext cx="4123381" cy="798665"/>
          </a:xfrm>
          <a:prstGeom prst="wedgeRoundRectCallout">
            <a:avLst>
              <a:gd name="adj1" fmla="val -25950"/>
              <a:gd name="adj2" fmla="val 7761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670E72-B839-4D5B-B986-0F743009D878}"/>
              </a:ext>
            </a:extLst>
          </p:cNvPr>
          <p:cNvSpPr txBox="1"/>
          <p:nvPr/>
        </p:nvSpPr>
        <p:spPr>
          <a:xfrm>
            <a:off x="4751678" y="3664718"/>
            <a:ext cx="412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薬剤師・薬局のかかわり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8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C36C3F-9076-415B-AF09-E56A0343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5" y="1418434"/>
            <a:ext cx="7143750" cy="50577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4E6E10-7F61-4FA3-B457-EC5427A96470}"/>
              </a:ext>
            </a:extLst>
          </p:cNvPr>
          <p:cNvSpPr/>
          <p:nvPr/>
        </p:nvSpPr>
        <p:spPr>
          <a:xfrm>
            <a:off x="966731" y="6361541"/>
            <a:ext cx="76722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42E42ED-6A2D-48ED-BC65-AF3E4B8B55F0}"/>
              </a:ext>
            </a:extLst>
          </p:cNvPr>
          <p:cNvSpPr/>
          <p:nvPr/>
        </p:nvSpPr>
        <p:spPr>
          <a:xfrm>
            <a:off x="966731" y="4595599"/>
            <a:ext cx="7672213" cy="1828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B286938-D145-41C1-A1A4-E389A1734C6A}"/>
              </a:ext>
            </a:extLst>
          </p:cNvPr>
          <p:cNvSpPr/>
          <p:nvPr/>
        </p:nvSpPr>
        <p:spPr>
          <a:xfrm>
            <a:off x="4660744" y="3557774"/>
            <a:ext cx="4123381" cy="798665"/>
          </a:xfrm>
          <a:prstGeom prst="wedgeRoundRectCallout">
            <a:avLst>
              <a:gd name="adj1" fmla="val -25950"/>
              <a:gd name="adj2" fmla="val 7761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670E72-B839-4D5B-B986-0F743009D878}"/>
              </a:ext>
            </a:extLst>
          </p:cNvPr>
          <p:cNvSpPr txBox="1"/>
          <p:nvPr/>
        </p:nvSpPr>
        <p:spPr>
          <a:xfrm>
            <a:off x="4751678" y="3664718"/>
            <a:ext cx="412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薬剤師・薬局のかかわり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2A1A1F3A-877F-4716-A890-49B55CB32A3B}"/>
              </a:ext>
            </a:extLst>
          </p:cNvPr>
          <p:cNvSpPr/>
          <p:nvPr/>
        </p:nvSpPr>
        <p:spPr>
          <a:xfrm>
            <a:off x="1753881" y="1556106"/>
            <a:ext cx="3232745" cy="1786950"/>
          </a:xfrm>
          <a:prstGeom prst="wedgeRoundRectCallout">
            <a:avLst>
              <a:gd name="adj1" fmla="val 41820"/>
              <a:gd name="adj2" fmla="val 618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0AF4FA-4F67-4119-9CBB-BA57D7AA8686}"/>
              </a:ext>
            </a:extLst>
          </p:cNvPr>
          <p:cNvSpPr txBox="1"/>
          <p:nvPr/>
        </p:nvSpPr>
        <p:spPr>
          <a:xfrm>
            <a:off x="1844814" y="1663050"/>
            <a:ext cx="581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薬剤師・薬局が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「何ができるか」を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患者は知らない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5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薬局の役割とは？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60F0E1-24BD-4539-98E9-2D4A8EEEC97E}"/>
              </a:ext>
            </a:extLst>
          </p:cNvPr>
          <p:cNvSpPr/>
          <p:nvPr/>
        </p:nvSpPr>
        <p:spPr>
          <a:xfrm>
            <a:off x="930762" y="1544837"/>
            <a:ext cx="794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C36C3F-9076-415B-AF09-E56A0343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5" y="1418434"/>
            <a:ext cx="7143750" cy="50577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4E6E10-7F61-4FA3-B457-EC5427A96470}"/>
              </a:ext>
            </a:extLst>
          </p:cNvPr>
          <p:cNvSpPr/>
          <p:nvPr/>
        </p:nvSpPr>
        <p:spPr>
          <a:xfrm>
            <a:off x="966731" y="6361541"/>
            <a:ext cx="76722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42E42ED-6A2D-48ED-BC65-AF3E4B8B55F0}"/>
              </a:ext>
            </a:extLst>
          </p:cNvPr>
          <p:cNvSpPr/>
          <p:nvPr/>
        </p:nvSpPr>
        <p:spPr>
          <a:xfrm>
            <a:off x="966731" y="4595599"/>
            <a:ext cx="7672213" cy="1828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B286938-D145-41C1-A1A4-E389A1734C6A}"/>
              </a:ext>
            </a:extLst>
          </p:cNvPr>
          <p:cNvSpPr/>
          <p:nvPr/>
        </p:nvSpPr>
        <p:spPr>
          <a:xfrm>
            <a:off x="4660744" y="3557774"/>
            <a:ext cx="4123381" cy="798665"/>
          </a:xfrm>
          <a:prstGeom prst="wedgeRoundRectCallout">
            <a:avLst>
              <a:gd name="adj1" fmla="val -25950"/>
              <a:gd name="adj2" fmla="val 7761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670E72-B839-4D5B-B986-0F743009D878}"/>
              </a:ext>
            </a:extLst>
          </p:cNvPr>
          <p:cNvSpPr txBox="1"/>
          <p:nvPr/>
        </p:nvSpPr>
        <p:spPr>
          <a:xfrm>
            <a:off x="4751678" y="3664718"/>
            <a:ext cx="412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薬剤師・薬局のかかわり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2A1A1F3A-877F-4716-A890-49B55CB32A3B}"/>
              </a:ext>
            </a:extLst>
          </p:cNvPr>
          <p:cNvSpPr/>
          <p:nvPr/>
        </p:nvSpPr>
        <p:spPr>
          <a:xfrm>
            <a:off x="1753881" y="1556106"/>
            <a:ext cx="3232745" cy="1786950"/>
          </a:xfrm>
          <a:prstGeom prst="wedgeRoundRectCallout">
            <a:avLst>
              <a:gd name="adj1" fmla="val 41820"/>
              <a:gd name="adj2" fmla="val 618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0AF4FA-4F67-4119-9CBB-BA57D7AA8686}"/>
              </a:ext>
            </a:extLst>
          </p:cNvPr>
          <p:cNvSpPr txBox="1"/>
          <p:nvPr/>
        </p:nvSpPr>
        <p:spPr>
          <a:xfrm>
            <a:off x="1844814" y="1663050"/>
            <a:ext cx="581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薬剤師・薬局が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「何ができるか」を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患者は知らない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9A06E307-868A-4268-A893-81BEC7C0D398}"/>
              </a:ext>
            </a:extLst>
          </p:cNvPr>
          <p:cNvSpPr/>
          <p:nvPr/>
        </p:nvSpPr>
        <p:spPr>
          <a:xfrm>
            <a:off x="5392257" y="1164230"/>
            <a:ext cx="3505374" cy="1786950"/>
          </a:xfrm>
          <a:prstGeom prst="wedgeRoundRectCallout">
            <a:avLst>
              <a:gd name="adj1" fmla="val -61389"/>
              <a:gd name="adj2" fmla="val 321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CC2C0F-B38C-4A59-996C-40012EBF66C5}"/>
              </a:ext>
            </a:extLst>
          </p:cNvPr>
          <p:cNvSpPr txBox="1"/>
          <p:nvPr/>
        </p:nvSpPr>
        <p:spPr>
          <a:xfrm>
            <a:off x="5483190" y="1271174"/>
            <a:ext cx="3482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薬剤師・薬局は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「何ができるか」を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r>
              <a:rPr kumimoji="1" lang="ja-JP" altLang="en-US" sz="32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に伝えていない</a:t>
            </a:r>
            <a:endParaRPr kumimoji="1" lang="en-US" altLang="ja-JP" sz="32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5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11855</TotalTime>
  <Words>436</Words>
  <Application>Microsoft Office PowerPoint</Application>
  <PresentationFormat>画面に合わせる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886</cp:revision>
  <cp:lastPrinted>2016-05-20T09:20:52Z</cp:lastPrinted>
  <dcterms:created xsi:type="dcterms:W3CDTF">2015-09-16T04:41:47Z</dcterms:created>
  <dcterms:modified xsi:type="dcterms:W3CDTF">2018-08-15T05:41:17Z</dcterms:modified>
</cp:coreProperties>
</file>