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868" r:id="rId2"/>
    <p:sldId id="869" r:id="rId3"/>
    <p:sldId id="870" r:id="rId4"/>
    <p:sldId id="872" r:id="rId5"/>
    <p:sldId id="935" r:id="rId6"/>
    <p:sldId id="936" r:id="rId7"/>
    <p:sldId id="937" r:id="rId8"/>
    <p:sldId id="938" r:id="rId9"/>
    <p:sldId id="940" r:id="rId10"/>
    <p:sldId id="941" r:id="rId11"/>
    <p:sldId id="942" r:id="rId12"/>
    <p:sldId id="943" r:id="rId13"/>
    <p:sldId id="946" r:id="rId14"/>
    <p:sldId id="939" r:id="rId15"/>
    <p:sldId id="947" r:id="rId16"/>
    <p:sldId id="945" r:id="rId17"/>
    <p:sldId id="948" r:id="rId18"/>
    <p:sldId id="944" r:id="rId19"/>
    <p:sldId id="895" r:id="rId20"/>
    <p:sldId id="949" r:id="rId21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FF3FE"/>
    <a:srgbClr val="FEE2FB"/>
    <a:srgbClr val="FC92EF"/>
    <a:srgbClr val="FFFF00"/>
    <a:srgbClr val="FFFF66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7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331639" y="1484784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客の満足度を調査する　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アンケートの仕組み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②</a:t>
              </a: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コンセプトの理解度を把握する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7585F1EF-5C84-4888-B4B6-31BD1E8A6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2" y="1664475"/>
            <a:ext cx="3612203" cy="5064937"/>
          </a:xfrm>
          <a:prstGeom prst="rect">
            <a:avLst/>
          </a:prstGeom>
        </p:spPr>
      </p:pic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9D1CB264-E387-4275-8EDF-308A2EA9E57D}"/>
              </a:ext>
            </a:extLst>
          </p:cNvPr>
          <p:cNvSpPr/>
          <p:nvPr/>
        </p:nvSpPr>
        <p:spPr>
          <a:xfrm>
            <a:off x="4805682" y="4852712"/>
            <a:ext cx="720080" cy="15964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171D605-3F94-43EF-8D34-2FC696D4E1D1}"/>
              </a:ext>
            </a:extLst>
          </p:cNvPr>
          <p:cNvSpPr/>
          <p:nvPr/>
        </p:nvSpPr>
        <p:spPr>
          <a:xfrm>
            <a:off x="5536006" y="3480768"/>
            <a:ext cx="35573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流れ・勢いで書けるよう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記述は最後に持ってくる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言葉をそのまま受け取るのではなく、背景や条件などを考える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08B0DA14-D75C-4823-A004-D9840E581B8A}"/>
              </a:ext>
            </a:extLst>
          </p:cNvPr>
          <p:cNvSpPr/>
          <p:nvPr/>
        </p:nvSpPr>
        <p:spPr>
          <a:xfrm>
            <a:off x="6357090" y="4503601"/>
            <a:ext cx="1008069" cy="518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0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アンケートの仕組み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③</a:t>
              </a: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協力者にコンセプトを伝える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7585F1EF-5C84-4888-B4B6-31BD1E8A6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2" y="1664475"/>
            <a:ext cx="3612203" cy="506493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9E4A23-897A-4A05-92AD-2C808E19E86F}"/>
              </a:ext>
            </a:extLst>
          </p:cNvPr>
          <p:cNvSpPr/>
          <p:nvPr/>
        </p:nvSpPr>
        <p:spPr>
          <a:xfrm>
            <a:off x="5551159" y="2044005"/>
            <a:ext cx="35573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回答者は、回答しつつ、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店のコンセプトを感じる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コンセプトを印象づける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963C95CE-58AA-44E7-B920-1A1B50334EEA}"/>
              </a:ext>
            </a:extLst>
          </p:cNvPr>
          <p:cNvSpPr/>
          <p:nvPr/>
        </p:nvSpPr>
        <p:spPr>
          <a:xfrm>
            <a:off x="6372243" y="3066838"/>
            <a:ext cx="1008069" cy="518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5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アンケートの仕組み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④</a:t>
              </a: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協力者を巻き込む効果を狙う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7585F1EF-5C84-4888-B4B6-31BD1E8A6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2" y="1664475"/>
            <a:ext cx="3612203" cy="506493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69672DC-8F8A-40DC-8D47-177180188B67}"/>
              </a:ext>
            </a:extLst>
          </p:cNvPr>
          <p:cNvSpPr/>
          <p:nvPr/>
        </p:nvSpPr>
        <p:spPr>
          <a:xfrm>
            <a:off x="5551159" y="2044005"/>
            <a:ext cx="35573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回答者は、回答しつつ、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店のコンセプトを感じる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コンセプトを印象づける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自分の意見で変わる楽しさを期待させる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7D7CDD70-6565-4F82-B6DE-F2C0945EB0D4}"/>
              </a:ext>
            </a:extLst>
          </p:cNvPr>
          <p:cNvSpPr/>
          <p:nvPr/>
        </p:nvSpPr>
        <p:spPr>
          <a:xfrm>
            <a:off x="6372243" y="3066838"/>
            <a:ext cx="1008069" cy="518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E2659060-80EB-4BE4-985A-1F00CA2251C6}"/>
              </a:ext>
            </a:extLst>
          </p:cNvPr>
          <p:cNvSpPr/>
          <p:nvPr/>
        </p:nvSpPr>
        <p:spPr>
          <a:xfrm>
            <a:off x="6372243" y="4462192"/>
            <a:ext cx="1008069" cy="518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5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調査方法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◇バイアスは極力避ける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B36B9BAD-775E-4876-BD39-9AC49DB50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815651"/>
            <a:ext cx="2448272" cy="237198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A56CE47-2AB3-46CF-BB3A-20793976C434}"/>
              </a:ext>
            </a:extLst>
          </p:cNvPr>
          <p:cNvSpPr/>
          <p:nvPr/>
        </p:nvSpPr>
        <p:spPr>
          <a:xfrm>
            <a:off x="1475656" y="4303975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本音を聞き出すには・・・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・スタッフの目の前で書かないでよい環境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・個人が特定できないような仕組み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・多くの方が参加している雰囲気がある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9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調査方法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</a:t>
              </a: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ターゲットにより方法を選ぶ</a:t>
              </a:r>
              <a:endParaRPr lang="en-US" altLang="ja-JP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7B258B-9E85-456C-ABA7-926BA9B4FDB4}"/>
              </a:ext>
            </a:extLst>
          </p:cNvPr>
          <p:cNvSpPr/>
          <p:nvPr/>
        </p:nvSpPr>
        <p:spPr>
          <a:xfrm>
            <a:off x="921913" y="1785952"/>
            <a:ext cx="80501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・調査用紙　→　回収箱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入店時にスタッフが依頼　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 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自由に取る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簡易的であり、一般的に行われる方法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ボードや鉛筆があるとなおよい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謝礼を渡しやすい（ボールペンなど）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・調査用紙　→　第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者調査員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より具体的な掘り下げが可能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調査開始時にターゲットを絞れる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調査員からの意見も意味がある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費用が掛かる（学生実習の一環も可能？）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調査方法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</a:t>
              </a: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ターゲットにより方法を選ぶ</a:t>
              </a:r>
              <a:endParaRPr lang="en-US" altLang="ja-JP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D269F61-F362-418D-93C0-90ADE6D40CB8}"/>
              </a:ext>
            </a:extLst>
          </p:cNvPr>
          <p:cNvSpPr/>
          <p:nvPr/>
        </p:nvSpPr>
        <p:spPr>
          <a:xfrm>
            <a:off x="986355" y="944024"/>
            <a:ext cx="80501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・調査用紙　→　はがき・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受取人支払いを郵便局で手続きする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回収率は低くなるので、声がけなどの工夫が必要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は、手間がかかる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・インターネット（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コード）　→　ネット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ターゲットが若い客層の場合に有効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メルアド情報の取得ができ、今後に活用可能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ほぼ無料で設定できる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参考：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コード無料作成サイト　→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64E3ECF-4DC2-41C3-98D4-7A7D0F069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30048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調査結果を活かす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</a:t>
              </a: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調査結果はオープンにする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4DAA58-D5A4-4ACF-90DB-70FE0D843755}"/>
              </a:ext>
            </a:extLst>
          </p:cNvPr>
          <p:cNvSpPr/>
          <p:nvPr/>
        </p:nvSpPr>
        <p:spPr>
          <a:xfrm>
            <a:off x="986356" y="1025596"/>
            <a:ext cx="80501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「患者視点を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取り入れている」とアピール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協力者へのフィードバック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6C1C862-2AD9-44CA-BEEC-E27A499C7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19" y="1673226"/>
            <a:ext cx="4069225" cy="305191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11F8ED7-380A-496F-BE06-BCBDC646C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930939"/>
            <a:ext cx="3707904" cy="24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調査結果を活かす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</a:t>
              </a: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対応策を十分に検討する</a:t>
              </a:r>
              <a:endParaRPr lang="en-US" altLang="ja-JP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40353DF-6F8A-458C-98E0-269DE72E6E1E}"/>
              </a:ext>
            </a:extLst>
          </p:cNvPr>
          <p:cNvSpPr/>
          <p:nvPr/>
        </p:nvSpPr>
        <p:spPr>
          <a:xfrm>
            <a:off x="986356" y="1025596"/>
            <a:ext cx="80501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・情報や背景を知らない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・感情で回答している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・自分目線しかない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例）「もっとスピードを速くしてほしい」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解決策はスピードではない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飽きさせない／楽しくさせる／薬局の価値を知らせる／居心地・環境をよくする／得する／・・・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554E0A04-3190-417D-9C2D-7A2A8CDDD14F}"/>
              </a:ext>
            </a:extLst>
          </p:cNvPr>
          <p:cNvSpPr/>
          <p:nvPr/>
        </p:nvSpPr>
        <p:spPr>
          <a:xfrm>
            <a:off x="3563888" y="4221088"/>
            <a:ext cx="83185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DF6BFE62-46F4-4E33-8581-D6A5D5BDD5A6}"/>
              </a:ext>
            </a:extLst>
          </p:cNvPr>
          <p:cNvSpPr/>
          <p:nvPr/>
        </p:nvSpPr>
        <p:spPr>
          <a:xfrm>
            <a:off x="3531163" y="5445224"/>
            <a:ext cx="831850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9" descr="C:\Users\nobu\Desktop\illust2815.png">
            <a:extLst>
              <a:ext uri="{FF2B5EF4-FFF2-40B4-BE49-F238E27FC236}">
                <a16:creationId xmlns:a16="http://schemas.microsoft.com/office/drawing/2014/main" id="{CAE4550C-3D8B-4E75-A0E5-EA169AE2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7055"/>
            <a:ext cx="1296076" cy="145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調査結果を活かす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◇</a:t>
              </a: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調査結果は、協力者にフィードバックする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955893C-4F30-4ECA-81AD-3149E827A8B1}"/>
              </a:ext>
            </a:extLst>
          </p:cNvPr>
          <p:cNvGrpSpPr/>
          <p:nvPr/>
        </p:nvGrpSpPr>
        <p:grpSpPr>
          <a:xfrm>
            <a:off x="1706591" y="2255708"/>
            <a:ext cx="7608820" cy="3322690"/>
            <a:chOff x="1706591" y="2255708"/>
            <a:chExt cx="7608820" cy="332269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EDDBCEF-0552-453F-982C-4B9AC1624F93}"/>
                </a:ext>
              </a:extLst>
            </p:cNvPr>
            <p:cNvSpPr/>
            <p:nvPr/>
          </p:nvSpPr>
          <p:spPr>
            <a:xfrm>
              <a:off x="6165337" y="3224847"/>
              <a:ext cx="315007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満足度調査は</a:t>
              </a:r>
              <a:endParaRPr lang="en-US" altLang="ja-JP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広告宣伝である</a:t>
              </a:r>
              <a:endParaRPr lang="en-US" altLang="ja-JP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05BB6E13-C957-4D37-9BA4-BEE5B11A8B4F}"/>
                </a:ext>
              </a:extLst>
            </p:cNvPr>
            <p:cNvSpPr/>
            <p:nvPr/>
          </p:nvSpPr>
          <p:spPr>
            <a:xfrm rot="16200000">
              <a:off x="5123627" y="3219138"/>
              <a:ext cx="831850" cy="1251574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4873219A-D83A-43AC-BB73-942AA8A54ED5}"/>
                </a:ext>
              </a:extLst>
            </p:cNvPr>
            <p:cNvSpPr/>
            <p:nvPr/>
          </p:nvSpPr>
          <p:spPr>
            <a:xfrm>
              <a:off x="1706591" y="2255708"/>
              <a:ext cx="3150074" cy="3322690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E11F4CD-847E-4EDD-9E56-FEF62F234A3A}"/>
              </a:ext>
            </a:extLst>
          </p:cNvPr>
          <p:cNvSpPr/>
          <p:nvPr/>
        </p:nvSpPr>
        <p:spPr>
          <a:xfrm>
            <a:off x="986356" y="1025596"/>
            <a:ext cx="80501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アンケート調査に協力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コンセプトを理解する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結果を反映させる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ファンになる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口コミの広告塔になってくれる！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60807690-FF35-4EE1-B3AF-0BACB9AA173F}"/>
              </a:ext>
            </a:extLst>
          </p:cNvPr>
          <p:cNvSpPr/>
          <p:nvPr/>
        </p:nvSpPr>
        <p:spPr>
          <a:xfrm>
            <a:off x="2555776" y="2410566"/>
            <a:ext cx="831850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B72B9FAE-D3A4-424A-A645-58EA48D8C509}"/>
              </a:ext>
            </a:extLst>
          </p:cNvPr>
          <p:cNvSpPr/>
          <p:nvPr/>
        </p:nvSpPr>
        <p:spPr>
          <a:xfrm>
            <a:off x="2555776" y="3271414"/>
            <a:ext cx="831850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5A16B5A7-0235-4ED1-A0F5-79F78E48C315}"/>
              </a:ext>
            </a:extLst>
          </p:cNvPr>
          <p:cNvSpPr/>
          <p:nvPr/>
        </p:nvSpPr>
        <p:spPr>
          <a:xfrm>
            <a:off x="2555776" y="4167265"/>
            <a:ext cx="831850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4F6F9061-7A08-4F59-81C7-02D931FFED75}"/>
              </a:ext>
            </a:extLst>
          </p:cNvPr>
          <p:cNvSpPr/>
          <p:nvPr/>
        </p:nvSpPr>
        <p:spPr>
          <a:xfrm>
            <a:off x="2555776" y="5028113"/>
            <a:ext cx="831850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254436" cy="6858000"/>
            <a:chOff x="-1559" y="0"/>
            <a:chExt cx="9254436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434321" y="5816065"/>
              <a:ext cx="78185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客の意見を活かすという発想で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EF19CEDA-72D7-4B64-A9B8-CA2F97FC0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220" y="1222929"/>
            <a:ext cx="5907560" cy="4459628"/>
          </a:xfrm>
          <a:prstGeom prst="rect">
            <a:avLst/>
          </a:prstGeom>
          <a:ln>
            <a:solidFill>
              <a:srgbClr val="C9E7A7"/>
            </a:solidFill>
          </a:ln>
        </p:spPr>
      </p:pic>
    </p:spTree>
    <p:extLst>
      <p:ext uri="{BB962C8B-B14F-4D97-AF65-F5344CB8AC3E}">
        <p14:creationId xmlns:p14="http://schemas.microsoft.com/office/powerpoint/2010/main" val="2567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42988" y="1772816"/>
              <a:ext cx="7818556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◆アンケートを行い、客がコンセプトを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理解しているかをチェックする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◆ターゲットにより方法を選ぶ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◆調査結果を活かす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18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お客の声をどうやって集めていますか？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他業界で当たり前のアンケート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7EDB1AE3-4E4B-4C7F-A4DD-A7F2B7EE8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6" y="1113580"/>
            <a:ext cx="5892048" cy="3314277"/>
          </a:xfrm>
          <a:prstGeom prst="rect">
            <a:avLst/>
          </a:prstGeom>
        </p:spPr>
      </p:pic>
      <p:pic>
        <p:nvPicPr>
          <p:cNvPr id="13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D09C4B4F-967C-415C-A7B7-3FDECC21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8" y="4218238"/>
            <a:ext cx="8250834" cy="23577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医療業界でのアンケート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C692DA7D-3560-478C-85E9-F8B4E14BE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408" y="1373616"/>
            <a:ext cx="3379948" cy="440097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F4CEC7A-1783-42DC-822B-C3D345D42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349" y="2033339"/>
            <a:ext cx="2927605" cy="440097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524689-19B6-4DDD-AF65-DE96A8CD3C94}"/>
              </a:ext>
            </a:extLst>
          </p:cNvPr>
          <p:cNvSpPr txBox="1"/>
          <p:nvPr/>
        </p:nvSpPr>
        <p:spPr>
          <a:xfrm>
            <a:off x="1159161" y="5787195"/>
            <a:ext cx="405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西新井デンタルクリニックにて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97B63D-5B00-49EF-B1A1-A9A2E29D19A0}"/>
              </a:ext>
            </a:extLst>
          </p:cNvPr>
          <p:cNvSpPr txBox="1"/>
          <p:nvPr/>
        </p:nvSpPr>
        <p:spPr>
          <a:xfrm>
            <a:off x="5137491" y="1441892"/>
            <a:ext cx="405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新松戸中央総合病院</a:t>
            </a:r>
            <a:r>
              <a:rPr kumimoji="1" lang="ja-JP" altLang="en-US" sz="2400" dirty="0"/>
              <a:t>にて</a:t>
            </a:r>
          </a:p>
        </p:txBody>
      </p:sp>
    </p:spTree>
    <p:extLst>
      <p:ext uri="{BB962C8B-B14F-4D97-AF65-F5344CB8AC3E}">
        <p14:creationId xmlns:p14="http://schemas.microsoft.com/office/powerpoint/2010/main" val="32912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アンケートは「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C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」の役割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PDCA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サイクルの「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C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」が大切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A29F3046-54A3-4494-85B3-B0F4B84AC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590" y="1855393"/>
            <a:ext cx="6095238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アンケートの仕組み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①ターゲットに絞る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7585F1EF-5C84-4888-B4B6-31BD1E8A6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2" y="1664475"/>
            <a:ext cx="3612203" cy="5064937"/>
          </a:xfrm>
          <a:prstGeom prst="rect">
            <a:avLst/>
          </a:prstGeom>
        </p:spPr>
      </p:pic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82D45D9E-AFEB-432D-BFE0-8465D9FB327C}"/>
              </a:ext>
            </a:extLst>
          </p:cNvPr>
          <p:cNvSpPr/>
          <p:nvPr/>
        </p:nvSpPr>
        <p:spPr>
          <a:xfrm>
            <a:off x="4860032" y="1989138"/>
            <a:ext cx="720080" cy="15964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700BB1-78B3-464A-B4A8-C3570604955F}"/>
              </a:ext>
            </a:extLst>
          </p:cNvPr>
          <p:cNvSpPr/>
          <p:nvPr/>
        </p:nvSpPr>
        <p:spPr>
          <a:xfrm>
            <a:off x="5551159" y="2044005"/>
            <a:ext cx="35573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導入は軽いチェック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回答者の背景を聞く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回答者がターゲット客か判断する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結果の重みづけ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2483EA87-D6BC-46D0-A7D5-16D92C46B8D6}"/>
              </a:ext>
            </a:extLst>
          </p:cNvPr>
          <p:cNvSpPr/>
          <p:nvPr/>
        </p:nvSpPr>
        <p:spPr>
          <a:xfrm>
            <a:off x="6372243" y="3066838"/>
            <a:ext cx="1008069" cy="518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DBE04556-51CD-4300-97F8-1EAB2477F646}"/>
              </a:ext>
            </a:extLst>
          </p:cNvPr>
          <p:cNvSpPr/>
          <p:nvPr/>
        </p:nvSpPr>
        <p:spPr>
          <a:xfrm>
            <a:off x="6372243" y="4852712"/>
            <a:ext cx="1008069" cy="518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6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アンケートの仕組み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②</a:t>
              </a: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コンセプトの理解度を把握する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7585F1EF-5C84-4888-B4B6-31BD1E8A6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2" y="1664475"/>
            <a:ext cx="3612203" cy="5064937"/>
          </a:xfrm>
          <a:prstGeom prst="rect">
            <a:avLst/>
          </a:prstGeom>
        </p:spPr>
      </p:pic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B4E4B979-8357-41B1-866A-B8FE4C28B0D9}"/>
              </a:ext>
            </a:extLst>
          </p:cNvPr>
          <p:cNvSpPr/>
          <p:nvPr/>
        </p:nvSpPr>
        <p:spPr>
          <a:xfrm>
            <a:off x="4833471" y="3155778"/>
            <a:ext cx="720080" cy="15964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D551BF1-158D-46FB-9CB5-8D0827033F1E}"/>
              </a:ext>
            </a:extLst>
          </p:cNvPr>
          <p:cNvSpPr/>
          <p:nvPr/>
        </p:nvSpPr>
        <p:spPr>
          <a:xfrm>
            <a:off x="5551159" y="2044005"/>
            <a:ext cx="35573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店のコンセプトに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対応した質問を並べる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回答者がコンセプトを理解しているか、それに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どう感じているかを把握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伝わっているか？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4CC7D46B-AAA4-4E90-A79A-6CDCDC027945}"/>
              </a:ext>
            </a:extLst>
          </p:cNvPr>
          <p:cNvSpPr/>
          <p:nvPr/>
        </p:nvSpPr>
        <p:spPr>
          <a:xfrm>
            <a:off x="6372243" y="3066838"/>
            <a:ext cx="1008069" cy="518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25799022-62A6-49FA-9846-612A22CC23C2}"/>
              </a:ext>
            </a:extLst>
          </p:cNvPr>
          <p:cNvSpPr/>
          <p:nvPr/>
        </p:nvSpPr>
        <p:spPr>
          <a:xfrm>
            <a:off x="6372243" y="5313606"/>
            <a:ext cx="1008069" cy="518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0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11929</TotalTime>
  <Words>440</Words>
  <Application>Microsoft Office PowerPoint</Application>
  <PresentationFormat>画面に合わせる (4:3)</PresentationFormat>
  <Paragraphs>176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 P丸ゴシック体M</vt:lpstr>
      <vt:lpstr>Meiryo UI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891</cp:revision>
  <cp:lastPrinted>2016-05-20T09:20:52Z</cp:lastPrinted>
  <dcterms:created xsi:type="dcterms:W3CDTF">2015-09-16T04:41:47Z</dcterms:created>
  <dcterms:modified xsi:type="dcterms:W3CDTF">2018-08-15T06:05:41Z</dcterms:modified>
</cp:coreProperties>
</file>