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868" r:id="rId2"/>
    <p:sldId id="869" r:id="rId3"/>
    <p:sldId id="870" r:id="rId4"/>
    <p:sldId id="872" r:id="rId5"/>
    <p:sldId id="937" r:id="rId6"/>
    <p:sldId id="949" r:id="rId7"/>
    <p:sldId id="956" r:id="rId8"/>
    <p:sldId id="957" r:id="rId9"/>
    <p:sldId id="958" r:id="rId10"/>
    <p:sldId id="959" r:id="rId11"/>
    <p:sldId id="960" r:id="rId12"/>
    <p:sldId id="961" r:id="rId13"/>
    <p:sldId id="962" r:id="rId14"/>
    <p:sldId id="950" r:id="rId15"/>
    <p:sldId id="963" r:id="rId16"/>
    <p:sldId id="964" r:id="rId17"/>
    <p:sldId id="965" r:id="rId18"/>
    <p:sldId id="951" r:id="rId19"/>
    <p:sldId id="966" r:id="rId20"/>
    <p:sldId id="967" r:id="rId21"/>
    <p:sldId id="895" r:id="rId22"/>
  </p:sldIdLst>
  <p:sldSz cx="9144000" cy="6858000" type="screen4x3"/>
  <p:notesSz cx="6858000" cy="994568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7A7"/>
    <a:srgbClr val="FFF3FE"/>
    <a:srgbClr val="FFFF66"/>
    <a:srgbClr val="FEE2FB"/>
    <a:srgbClr val="FC92EF"/>
    <a:srgbClr val="FFFF00"/>
    <a:srgbClr val="FFFFFF"/>
    <a:srgbClr val="FF9900"/>
    <a:srgbClr val="FDB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6" autoAdjust="0"/>
    <p:restoredTop sz="94270" autoAdjust="0"/>
  </p:normalViewPr>
  <p:slideViewPr>
    <p:cSldViewPr>
      <p:cViewPr varScale="1">
        <p:scale>
          <a:sx n="72" d="100"/>
          <a:sy n="72" d="100"/>
        </p:scale>
        <p:origin x="137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DA4CD7C-2CC3-4677-8D34-ACD8437A0BE2}" type="datetimeFigureOut">
              <a:rPr lang="ja-JP" altLang="en-US"/>
              <a:pPr>
                <a:defRPr/>
              </a:pPr>
              <a:t>2018/8/9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FFF4B3-530C-47F1-A86C-C71CC5D705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B4CB4-2968-44F5-ACD2-DACF57AFA51A}" type="datetime1">
              <a:rPr lang="ja-JP" altLang="en-US"/>
              <a:pPr>
                <a:defRPr/>
              </a:pPr>
              <a:t>2018/8/9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E67D9-EC92-4BB8-BBA5-E4BA7CEEB1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6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9A6FD-4396-448F-BB3A-B99441064AEF}" type="datetime1">
              <a:rPr lang="ja-JP" altLang="en-US"/>
              <a:pPr>
                <a:defRPr/>
              </a:pPr>
              <a:t>2018/8/9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077D-A79C-400A-9663-044F3265318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700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34AF-C1D6-404C-AF51-2DC788FC521B}" type="datetime1">
              <a:rPr lang="ja-JP" altLang="en-US"/>
              <a:pPr>
                <a:defRPr/>
              </a:pPr>
              <a:t>2018/8/9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D936A-F651-401C-9E8D-6F61BB4A6F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45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F0553-1111-4AF7-883B-A82E7D80A091}" type="datetime1">
              <a:rPr lang="ja-JP" altLang="en-US"/>
              <a:pPr>
                <a:defRPr/>
              </a:pPr>
              <a:t>2018/8/9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8436F-57B2-4438-B422-7D44AFC2C6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328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10DE2-9497-45D1-AD73-7AB2A7E7BD81}" type="datetime1">
              <a:rPr lang="ja-JP" altLang="en-US"/>
              <a:pPr>
                <a:defRPr/>
              </a:pPr>
              <a:t>2018/8/9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E3389-0E8B-4AB4-928B-8814B8085D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870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5AFCD-4250-458F-B22B-7A58CCA16683}" type="datetime1">
              <a:rPr lang="ja-JP" altLang="en-US"/>
              <a:pPr>
                <a:defRPr/>
              </a:pPr>
              <a:t>2018/8/9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D185-6A63-412E-909E-03D7792A2A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117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C6B8C-04D3-4279-84F5-B203614DD294}" type="datetime1">
              <a:rPr lang="ja-JP" altLang="en-US"/>
              <a:pPr>
                <a:defRPr/>
              </a:pPr>
              <a:t>2018/8/9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E6338-1AEE-449C-A2EA-4A22A2D2A32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463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A355D-3045-499B-B54C-044E67369914}" type="datetime1">
              <a:rPr lang="ja-JP" altLang="en-US"/>
              <a:pPr>
                <a:defRPr/>
              </a:pPr>
              <a:t>2018/8/9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D023-5FA2-4CB7-BF14-B8F66B8DA59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204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BF2B-E06D-4FBF-A3C7-AED7CF357F20}" type="datetime1">
              <a:rPr lang="ja-JP" altLang="en-US"/>
              <a:pPr>
                <a:defRPr/>
              </a:pPr>
              <a:t>2018/8/9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D657F-5377-4989-BDC6-7636CAA278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430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974A-299E-4431-AEE2-E794B02700C0}" type="datetime1">
              <a:rPr lang="ja-JP" altLang="en-US"/>
              <a:pPr>
                <a:defRPr/>
              </a:pPr>
              <a:t>2018/8/9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FA865-1CE2-46A8-9146-94623CA659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023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32290-AD9F-4B8F-BF63-2E50B8E63689}" type="datetime1">
              <a:rPr lang="ja-JP" altLang="en-US"/>
              <a:pPr>
                <a:defRPr/>
              </a:pPr>
              <a:t>2018/8/9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2B9F-DD39-4266-8A94-7ABD3A7B16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166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74FA4E-5116-4D38-B5F5-B99F7180BDE2}" type="datetime1">
              <a:rPr lang="ja-JP" altLang="en-US"/>
              <a:pPr>
                <a:defRPr/>
              </a:pPr>
              <a:t>2018/8/9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6903431-2DC2-4AB2-9540-3CAE7DD6EA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1331639" y="1484784"/>
            <a:ext cx="64807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満足度調査の結果を</a:t>
            </a:r>
            <a:endParaRPr lang="en-US" altLang="ja-JP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業務改善計画に活かす　</a:t>
            </a:r>
            <a:endParaRPr lang="en-US" altLang="ja-JP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～鈴木信行～</a:t>
            </a:r>
            <a:endParaRPr lang="en-US" altLang="ja-JP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CFD4ED11-B5EE-42FB-93E1-E1D14BA43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" y="5657"/>
            <a:ext cx="1044547" cy="834315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A808ED91-5086-420E-8D27-0B30C2364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29412"/>
            <a:ext cx="9144000" cy="12858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3FE391AD-25DF-4389-AB63-C32952E0A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9" y="6124233"/>
            <a:ext cx="752475" cy="682004"/>
          </a:xfrm>
          <a:prstGeom prst="rect">
            <a:avLst/>
          </a:prstGeom>
        </p:spPr>
      </p:pic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0" y="6124233"/>
            <a:ext cx="752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4000" smtClean="0">
                <a:solidFill>
                  <a:schemeClr val="bg1"/>
                </a:solidFill>
              </a:rPr>
              <a:t>1</a:t>
            </a:fld>
            <a:endParaRPr lang="en-US" altLang="ja-JP" sz="4000" dirty="0">
              <a:solidFill>
                <a:schemeClr val="bg1"/>
              </a:solidFill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FB7A5898-DE28-4B55-A2E1-3C41F9143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8" y="0"/>
            <a:ext cx="8101012" cy="128588"/>
          </a:xfrm>
          <a:prstGeom prst="rect">
            <a:avLst/>
          </a:prstGeom>
        </p:spPr>
      </p:pic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A040379-1B24-40D0-8E24-33D2888858F9}"/>
              </a:ext>
            </a:extLst>
          </p:cNvPr>
          <p:cNvCxnSpPr>
            <a:cxnSpLocks/>
          </p:cNvCxnSpPr>
          <p:nvPr/>
        </p:nvCxnSpPr>
        <p:spPr>
          <a:xfrm>
            <a:off x="803950" y="2924944"/>
            <a:ext cx="7536099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BD0B065-02DB-4B83-887F-5E210AF0E83D}"/>
              </a:ext>
            </a:extLst>
          </p:cNvPr>
          <p:cNvSpPr/>
          <p:nvPr/>
        </p:nvSpPr>
        <p:spPr>
          <a:xfrm>
            <a:off x="7631832" y="6360080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2018</a:t>
            </a:r>
            <a:r>
              <a:rPr lang="ja-JP" altLang="en-US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年</a:t>
            </a:r>
            <a:r>
              <a:rPr lang="en-US" altLang="ja-JP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8</a:t>
            </a:r>
            <a:r>
              <a:rPr lang="ja-JP" altLang="en-US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</a:t>
            </a:r>
            <a:endParaRPr lang="en-US" altLang="ja-JP" b="1" dirty="0">
              <a:solidFill>
                <a:schemeClr val="accent3">
                  <a:lumMod val="7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433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PDCA</a:t>
              </a: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を「客へ」報告する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◇それぞれに</a:t>
              </a: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PDCA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を立てる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10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CC910879-3F73-421B-B5EA-D11EE795F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454" y="3771372"/>
            <a:ext cx="3949192" cy="2961894"/>
          </a:xfrm>
          <a:prstGeom prst="rect">
            <a:avLst/>
          </a:prstGeom>
        </p:spPr>
      </p:pic>
      <p:sp>
        <p:nvSpPr>
          <p:cNvPr id="10" name="矢印: 折線 9">
            <a:extLst>
              <a:ext uri="{FF2B5EF4-FFF2-40B4-BE49-F238E27FC236}">
                <a16:creationId xmlns:a16="http://schemas.microsoft.com/office/drawing/2014/main" id="{D9A12DA2-E98F-4815-AFE2-F5E1397DE0F6}"/>
              </a:ext>
            </a:extLst>
          </p:cNvPr>
          <p:cNvSpPr/>
          <p:nvPr/>
        </p:nvSpPr>
        <p:spPr>
          <a:xfrm flipV="1">
            <a:off x="1042988" y="4244348"/>
            <a:ext cx="1000104" cy="97762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4E5AF97-9F98-48BC-A7C4-5520A387B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23" y="2291681"/>
            <a:ext cx="3477242" cy="192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5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PDCA</a:t>
              </a: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を「客へ」報告する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◇それぞれに</a:t>
              </a: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PDCA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を立てる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11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CC910879-3F73-421B-B5EA-D11EE795F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454" y="3771372"/>
            <a:ext cx="3949192" cy="2961894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C7D38A0E-7C70-42E0-812F-ABAE816A35AA}"/>
              </a:ext>
            </a:extLst>
          </p:cNvPr>
          <p:cNvSpPr/>
          <p:nvPr/>
        </p:nvSpPr>
        <p:spPr>
          <a:xfrm>
            <a:off x="4334407" y="4323246"/>
            <a:ext cx="1440160" cy="162395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4C941A64-C9E0-4A1E-885D-F682C33C4796}"/>
              </a:ext>
            </a:extLst>
          </p:cNvPr>
          <p:cNvSpPr/>
          <p:nvPr/>
        </p:nvSpPr>
        <p:spPr>
          <a:xfrm rot="2282837">
            <a:off x="5566023" y="3389769"/>
            <a:ext cx="539570" cy="11987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メモ 7">
            <a:extLst>
              <a:ext uri="{FF2B5EF4-FFF2-40B4-BE49-F238E27FC236}">
                <a16:creationId xmlns:a16="http://schemas.microsoft.com/office/drawing/2014/main" id="{F654F265-DA3D-421A-9E10-78871D71C0A1}"/>
              </a:ext>
            </a:extLst>
          </p:cNvPr>
          <p:cNvSpPr/>
          <p:nvPr/>
        </p:nvSpPr>
        <p:spPr>
          <a:xfrm>
            <a:off x="6228184" y="2060848"/>
            <a:ext cx="2754770" cy="4176464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上の 2 つの角を切り取る 8">
            <a:extLst>
              <a:ext uri="{FF2B5EF4-FFF2-40B4-BE49-F238E27FC236}">
                <a16:creationId xmlns:a16="http://schemas.microsoft.com/office/drawing/2014/main" id="{D1DC2A99-28B1-4954-B3A3-FD92D6C19514}"/>
              </a:ext>
            </a:extLst>
          </p:cNvPr>
          <p:cNvSpPr/>
          <p:nvPr/>
        </p:nvSpPr>
        <p:spPr>
          <a:xfrm>
            <a:off x="6377998" y="2264464"/>
            <a:ext cx="2483546" cy="64704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80D0BDA-89D4-4D18-BCFF-2F6418507029}"/>
              </a:ext>
            </a:extLst>
          </p:cNvPr>
          <p:cNvSpPr/>
          <p:nvPr/>
        </p:nvSpPr>
        <p:spPr>
          <a:xfrm>
            <a:off x="6490775" y="2327954"/>
            <a:ext cx="23913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取り組み状況</a:t>
            </a:r>
            <a:endParaRPr lang="en-US" altLang="ja-JP" sz="2800" b="1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0" name="矢印: 折線 9">
            <a:extLst>
              <a:ext uri="{FF2B5EF4-FFF2-40B4-BE49-F238E27FC236}">
                <a16:creationId xmlns:a16="http://schemas.microsoft.com/office/drawing/2014/main" id="{D9A12DA2-E98F-4815-AFE2-F5E1397DE0F6}"/>
              </a:ext>
            </a:extLst>
          </p:cNvPr>
          <p:cNvSpPr/>
          <p:nvPr/>
        </p:nvSpPr>
        <p:spPr>
          <a:xfrm flipV="1">
            <a:off x="1042988" y="4244348"/>
            <a:ext cx="1000104" cy="97762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4E5AF97-9F98-48BC-A7C4-5520A387B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23" y="2291681"/>
            <a:ext cx="3477242" cy="192358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160A285-9000-4F6D-A9D4-A1D97DBF0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10" y="4804557"/>
            <a:ext cx="1872828" cy="1335560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3F3ECF07-8265-4E5E-9226-BA1DB81F9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7998" y="3199638"/>
            <a:ext cx="2427939" cy="134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5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AE50DBEA-8987-4526-9743-1940BFC2BFEE}"/>
              </a:ext>
            </a:extLst>
          </p:cNvPr>
          <p:cNvSpPr/>
          <p:nvPr/>
        </p:nvSpPr>
        <p:spPr>
          <a:xfrm>
            <a:off x="5724128" y="2924944"/>
            <a:ext cx="2376884" cy="3096344"/>
          </a:xfrm>
          <a:prstGeom prst="wedgeEllipseCallout">
            <a:avLst>
              <a:gd name="adj1" fmla="val -76030"/>
              <a:gd name="adj2" fmla="val 13709"/>
            </a:avLst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PDCA</a:t>
              </a: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を「客へ」報告する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◇スタッフの業績評価へつなげる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12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矢印: 折線 9">
            <a:extLst>
              <a:ext uri="{FF2B5EF4-FFF2-40B4-BE49-F238E27FC236}">
                <a16:creationId xmlns:a16="http://schemas.microsoft.com/office/drawing/2014/main" id="{D9A12DA2-E98F-4815-AFE2-F5E1397DE0F6}"/>
              </a:ext>
            </a:extLst>
          </p:cNvPr>
          <p:cNvSpPr/>
          <p:nvPr/>
        </p:nvSpPr>
        <p:spPr>
          <a:xfrm flipV="1">
            <a:off x="1042988" y="4244348"/>
            <a:ext cx="1000104" cy="97762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4E5AF97-9F98-48BC-A7C4-5520A387B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23" y="2291681"/>
            <a:ext cx="3477242" cy="192358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11054F1D-23B2-4075-894B-FD6A92BC60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5222" y="4286346"/>
            <a:ext cx="2448272" cy="2371981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4A39C4E-5D3D-4CAF-8A6B-0818482E90DE}"/>
              </a:ext>
            </a:extLst>
          </p:cNvPr>
          <p:cNvSpPr/>
          <p:nvPr/>
        </p:nvSpPr>
        <p:spPr>
          <a:xfrm>
            <a:off x="6097990" y="2789583"/>
            <a:ext cx="29376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PDCA</a:t>
            </a: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の数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PDCA</a:t>
            </a: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の質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結果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客からの評価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スタッフ評価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自己評価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329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FA9C17A-84CE-4E44-8A34-50AAF7E3A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3322272"/>
            <a:ext cx="4054346" cy="2949797"/>
          </a:xfrm>
          <a:prstGeom prst="rect">
            <a:avLst/>
          </a:prstGeom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業務改善時の留意事項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◇会社の理念・コンセプトへつなげる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13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4A39C4E-5D3D-4CAF-8A6B-0818482E90DE}"/>
              </a:ext>
            </a:extLst>
          </p:cNvPr>
          <p:cNvSpPr/>
          <p:nvPr/>
        </p:nvSpPr>
        <p:spPr>
          <a:xfrm>
            <a:off x="1093718" y="5780491"/>
            <a:ext cx="2937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現状の課題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2B532B3-A9FD-4113-BC9D-06AFAF0AFFB1}"/>
              </a:ext>
            </a:extLst>
          </p:cNvPr>
          <p:cNvSpPr/>
          <p:nvPr/>
        </p:nvSpPr>
        <p:spPr>
          <a:xfrm>
            <a:off x="6023109" y="2259057"/>
            <a:ext cx="2937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理念の実現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1DA2197A-D10C-4809-8F96-DB4A5F6FAC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5305" y="2752645"/>
            <a:ext cx="3477242" cy="192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1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メモ 2">
            <a:extLst>
              <a:ext uri="{FF2B5EF4-FFF2-40B4-BE49-F238E27FC236}">
                <a16:creationId xmlns:a16="http://schemas.microsoft.com/office/drawing/2014/main" id="{D53358DF-1179-465F-9F63-F1714780B182}"/>
              </a:ext>
            </a:extLst>
          </p:cNvPr>
          <p:cNvSpPr/>
          <p:nvPr/>
        </p:nvSpPr>
        <p:spPr>
          <a:xfrm>
            <a:off x="697464" y="1860301"/>
            <a:ext cx="7997548" cy="2388672"/>
          </a:xfrm>
          <a:prstGeom prst="foldedCorner">
            <a:avLst/>
          </a:prstGeom>
          <a:solidFill>
            <a:srgbClr val="FFF3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ある業務改善の事例紹介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客への調査結果の一つ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14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76A5361-0456-4864-9165-565F54A9A50A}"/>
              </a:ext>
            </a:extLst>
          </p:cNvPr>
          <p:cNvSpPr/>
          <p:nvPr/>
        </p:nvSpPr>
        <p:spPr>
          <a:xfrm>
            <a:off x="1003871" y="2107763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有澤楷書" panose="02000609000000000000" pitchFamily="1" charset="-128"/>
                <a:ea typeface="有澤楷書" panose="02000609000000000000" pitchFamily="1" charset="-128"/>
              </a:rPr>
              <a:t>待ち時間が暇で退屈です。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有澤楷書" panose="02000609000000000000" pitchFamily="1" charset="-128"/>
                <a:ea typeface="有澤楷書" panose="02000609000000000000" pitchFamily="1" charset="-128"/>
              </a:rPr>
              <a:t>もっと早く薬を提供してほしいです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有澤楷書" panose="02000609000000000000" pitchFamily="1" charset="-128"/>
                <a:ea typeface="有澤楷書" panose="02000609000000000000" pitchFamily="1" charset="-128"/>
              </a:rPr>
              <a:t>　　　　　　　　　（</a:t>
            </a: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有澤楷書" panose="02000609000000000000" pitchFamily="1" charset="-128"/>
                <a:ea typeface="有澤楷書" panose="02000609000000000000" pitchFamily="1" charset="-128"/>
              </a:rPr>
              <a:t>60</a:t>
            </a: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有澤楷書" panose="02000609000000000000" pitchFamily="1" charset="-128"/>
                <a:ea typeface="有澤楷書" panose="02000609000000000000" pitchFamily="1" charset="-128"/>
              </a:rPr>
              <a:t>歳代女性）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有澤楷書" panose="02000609000000000000" pitchFamily="1" charset="-128"/>
              <a:ea typeface="有澤楷書" panose="02000609000000000000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135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メモ 2">
            <a:extLst>
              <a:ext uri="{FF2B5EF4-FFF2-40B4-BE49-F238E27FC236}">
                <a16:creationId xmlns:a16="http://schemas.microsoft.com/office/drawing/2014/main" id="{D53358DF-1179-465F-9F63-F1714780B182}"/>
              </a:ext>
            </a:extLst>
          </p:cNvPr>
          <p:cNvSpPr/>
          <p:nvPr/>
        </p:nvSpPr>
        <p:spPr>
          <a:xfrm>
            <a:off x="697464" y="1860301"/>
            <a:ext cx="7997548" cy="2388672"/>
          </a:xfrm>
          <a:prstGeom prst="foldedCorner">
            <a:avLst/>
          </a:prstGeom>
          <a:solidFill>
            <a:srgbClr val="FFF3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ある業務改善の事例紹介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客への調査結果の一つ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15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76A5361-0456-4864-9165-565F54A9A50A}"/>
              </a:ext>
            </a:extLst>
          </p:cNvPr>
          <p:cNvSpPr/>
          <p:nvPr/>
        </p:nvSpPr>
        <p:spPr>
          <a:xfrm>
            <a:off x="1003871" y="2107763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有澤楷書" panose="02000609000000000000" pitchFamily="1" charset="-128"/>
                <a:ea typeface="有澤楷書" panose="02000609000000000000" pitchFamily="1" charset="-128"/>
              </a:rPr>
              <a:t>待ち時間が暇で退屈です。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有澤楷書" panose="02000609000000000000" pitchFamily="1" charset="-128"/>
                <a:ea typeface="有澤楷書" panose="02000609000000000000" pitchFamily="1" charset="-128"/>
              </a:rPr>
              <a:t>もっと早く薬を提供してほしいです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有澤楷書" panose="02000609000000000000" pitchFamily="1" charset="-128"/>
              <a:ea typeface="有澤楷書" panose="02000609000000000000" pitchFamily="1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有澤楷書" panose="02000609000000000000" pitchFamily="1" charset="-128"/>
                <a:ea typeface="有澤楷書" panose="02000609000000000000" pitchFamily="1" charset="-128"/>
              </a:rPr>
              <a:t>　　　　　　　　　（</a:t>
            </a: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有澤楷書" panose="02000609000000000000" pitchFamily="1" charset="-128"/>
                <a:ea typeface="有澤楷書" panose="02000609000000000000" pitchFamily="1" charset="-128"/>
              </a:rPr>
              <a:t>60</a:t>
            </a: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有澤楷書" panose="02000609000000000000" pitchFamily="1" charset="-128"/>
                <a:ea typeface="有澤楷書" panose="02000609000000000000" pitchFamily="1" charset="-128"/>
              </a:rPr>
              <a:t>歳代女性）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有澤楷書" panose="02000609000000000000" pitchFamily="1" charset="-128"/>
              <a:ea typeface="有澤楷書" panose="02000609000000000000" pitchFamily="1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D0E9BEF-9DBC-48A8-984A-EA1060666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21" y="4391611"/>
            <a:ext cx="3923928" cy="220721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4BA0365-05FB-4F6B-9A74-FB761BA522FE}"/>
              </a:ext>
            </a:extLst>
          </p:cNvPr>
          <p:cNvSpPr/>
          <p:nvPr/>
        </p:nvSpPr>
        <p:spPr>
          <a:xfrm>
            <a:off x="778569" y="6242157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イメージ</a:t>
            </a:r>
            <a:endParaRPr lang="en-US" altLang="ja-JP" b="1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5DB2889-0124-4DE5-9120-4B038A3D4795}"/>
              </a:ext>
            </a:extLst>
          </p:cNvPr>
          <p:cNvSpPr/>
          <p:nvPr/>
        </p:nvSpPr>
        <p:spPr>
          <a:xfrm>
            <a:off x="5185157" y="5415488"/>
            <a:ext cx="33978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待ち時間の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対策を立てよう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B78C6E93-3D7B-4C44-B4D0-2634B6AA884D}"/>
              </a:ext>
            </a:extLst>
          </p:cNvPr>
          <p:cNvSpPr/>
          <p:nvPr/>
        </p:nvSpPr>
        <p:spPr>
          <a:xfrm>
            <a:off x="5725645" y="4564621"/>
            <a:ext cx="959095" cy="702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17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ある業務改善の事例紹介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待ち時間対策の案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16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4BA0365-05FB-4F6B-9A74-FB761BA522FE}"/>
              </a:ext>
            </a:extLst>
          </p:cNvPr>
          <p:cNvSpPr/>
          <p:nvPr/>
        </p:nvSpPr>
        <p:spPr>
          <a:xfrm>
            <a:off x="778569" y="6242157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イメージ</a:t>
            </a:r>
            <a:endParaRPr lang="en-US" altLang="ja-JP" b="1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5DB2889-0124-4DE5-9120-4B038A3D4795}"/>
              </a:ext>
            </a:extLst>
          </p:cNvPr>
          <p:cNvSpPr/>
          <p:nvPr/>
        </p:nvSpPr>
        <p:spPr>
          <a:xfrm>
            <a:off x="750916" y="1741416"/>
            <a:ext cx="79255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・おおよその待ち時間予測を伝える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・店外に行ってもよい旨を伝える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・雑誌や本を充実させる　　　　など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303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63A298F-259E-45D3-9B9F-B13B54D6A730}"/>
              </a:ext>
            </a:extLst>
          </p:cNvPr>
          <p:cNvSpPr/>
          <p:nvPr/>
        </p:nvSpPr>
        <p:spPr>
          <a:xfrm>
            <a:off x="231743" y="4228456"/>
            <a:ext cx="8804752" cy="201370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ある業務改善の事例紹介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待ち時間対策の案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17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4BA0365-05FB-4F6B-9A74-FB761BA522FE}"/>
              </a:ext>
            </a:extLst>
          </p:cNvPr>
          <p:cNvSpPr/>
          <p:nvPr/>
        </p:nvSpPr>
        <p:spPr>
          <a:xfrm>
            <a:off x="778569" y="6242157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イメージ</a:t>
            </a:r>
            <a:endParaRPr lang="en-US" altLang="ja-JP" b="1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5DB2889-0124-4DE5-9120-4B038A3D4795}"/>
              </a:ext>
            </a:extLst>
          </p:cNvPr>
          <p:cNvSpPr/>
          <p:nvPr/>
        </p:nvSpPr>
        <p:spPr>
          <a:xfrm>
            <a:off x="750916" y="1741416"/>
            <a:ext cx="79255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・おおよその待ち時間予測を伝える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・店外に行ってもよい旨を伝える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</a:t>
            </a:r>
            <a:r>
              <a:rPr lang="ja-JP" altLang="en-US" sz="36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雑誌や本を充実させる</a:t>
            </a: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など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9BA7D2A9-8991-4B10-8860-D7F0090C87E8}"/>
              </a:ext>
            </a:extLst>
          </p:cNvPr>
          <p:cNvSpPr/>
          <p:nvPr/>
        </p:nvSpPr>
        <p:spPr>
          <a:xfrm>
            <a:off x="3231637" y="3657219"/>
            <a:ext cx="913111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04F16A5-3DB7-4A2E-A5E7-89F9E1D7DE43}"/>
              </a:ext>
            </a:extLst>
          </p:cNvPr>
          <p:cNvSpPr/>
          <p:nvPr/>
        </p:nvSpPr>
        <p:spPr>
          <a:xfrm>
            <a:off x="231743" y="4352787"/>
            <a:ext cx="86805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スタッフが「健康」に関するお勧め本を持参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お勧め記事に「マーク」をつける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お勧めの内容とお勧めしたスタッフを明示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04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8549AB49-A613-4F65-B063-8548D26FA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665" y="1012954"/>
            <a:ext cx="4784277" cy="6379035"/>
          </a:xfrm>
          <a:prstGeom prst="rect">
            <a:avLst/>
          </a:prstGeom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83313" cy="6858000"/>
            <a:chOff x="-1559" y="0"/>
            <a:chExt cx="9183313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ある業務改善の事例紹介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501241" y="1353657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入社</a:t>
              </a: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3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か月目の若手薬剤師が担当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18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D691F465-A02E-4B44-B1CE-0CA083F996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9056" y="2222911"/>
            <a:ext cx="2448272" cy="2371981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DD5DE40-5142-4CB4-B98E-81DFE83AA52F}"/>
              </a:ext>
            </a:extLst>
          </p:cNvPr>
          <p:cNvSpPr/>
          <p:nvPr/>
        </p:nvSpPr>
        <p:spPr>
          <a:xfrm>
            <a:off x="763423" y="4817815"/>
            <a:ext cx="97930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全スタッフが</a:t>
            </a: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</a:t>
            </a: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冊以上持ち寄り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新規に健康関連の雑誌を定期購読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待合室にマガジンラックを設置　　など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989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08B5BCD-FF3E-4E4B-882E-60531B349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665" y="1012954"/>
            <a:ext cx="4784277" cy="6379035"/>
          </a:xfrm>
          <a:prstGeom prst="rect">
            <a:avLst/>
          </a:prstGeom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233617" cy="6858000"/>
            <a:chOff x="-1559" y="0"/>
            <a:chExt cx="9233617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ある業務改善の事例紹介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551545" y="1926344"/>
              <a:ext cx="86805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「私の意見を・・・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　ありがとう」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19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AC406D7E-1972-4E71-8F02-655C2CDD3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50916" y="3429000"/>
            <a:ext cx="3749909" cy="251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7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本動画の利用について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本動画は著作権が保護されています。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個人利用の場合、手続きは不要です。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法人・団体等で閲覧・利用する場合、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所定の手続き、および対応が必要です。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詳しくは、ホームページをご覧ください。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http://www.kan-i.net/pvi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290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760894" cy="6858000"/>
            <a:chOff x="-1559" y="0"/>
            <a:chExt cx="9760894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PDCA</a:t>
              </a:r>
              <a:r>
                <a:rPr lang="ja-JP" altLang="en-US" sz="4000" b="1" dirty="0" err="1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を共</a:t>
              </a: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有する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078822" y="5694862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経営者同士で実際の</a:t>
              </a: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PDCA</a:t>
              </a:r>
              <a:r>
                <a:rPr lang="ja-JP" alt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を共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有する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20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46371E9C-513B-4A41-9110-76F505C61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308" y="1091815"/>
            <a:ext cx="5842504" cy="4399062"/>
          </a:xfrm>
          <a:prstGeom prst="rect">
            <a:avLst/>
          </a:prstGeom>
          <a:ln>
            <a:solidFill>
              <a:srgbClr val="C9E7A7"/>
            </a:solidFill>
          </a:ln>
        </p:spPr>
      </p:pic>
    </p:spTree>
    <p:extLst>
      <p:ext uri="{BB962C8B-B14F-4D97-AF65-F5344CB8AC3E}">
        <p14:creationId xmlns:p14="http://schemas.microsoft.com/office/powerpoint/2010/main" val="16967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まとめ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042988" y="1772816"/>
              <a:ext cx="7818556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◆満足度調査（アンケート）は分析する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◆スタッフとともに業務改善する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</a:t>
              </a: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PDCA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を客へ報告する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21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709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はじめに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PDCA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サイクルを回している実例は？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3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C3E2F165-6AF6-4501-9956-AFB40A371FDD}"/>
              </a:ext>
            </a:extLst>
          </p:cNvPr>
          <p:cNvSpPr/>
          <p:nvPr/>
        </p:nvSpPr>
        <p:spPr>
          <a:xfrm>
            <a:off x="1042988" y="1860301"/>
            <a:ext cx="7633468" cy="4521027"/>
          </a:xfrm>
          <a:prstGeom prst="wedgeRoundRectCallout">
            <a:avLst>
              <a:gd name="adj1" fmla="val -13542"/>
              <a:gd name="adj2" fmla="val 50119"/>
              <a:gd name="adj3" fmla="val 16667"/>
            </a:avLst>
          </a:prstGeom>
          <a:solidFill>
            <a:srgbClr val="C9E7A7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77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はじめに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２～３人でグループになり、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お互いに書いた内容を共有してください。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4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EEB5F48B-3A8B-4224-A4E5-39C121EC3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381" y="2437406"/>
            <a:ext cx="6095238" cy="4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日々の業務の</a:t>
              </a:r>
              <a:r>
                <a:rPr lang="en-US" altLang="ja-JP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PDCA</a:t>
              </a: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次の「</a:t>
              </a: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Action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」につなげているか？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5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A29F3046-54A3-4494-85B3-B0F4B84AC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590" y="1855393"/>
            <a:ext cx="6095238" cy="4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9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満足度調査の整理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◇満足度調査（アンケート）の結果を活かす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6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2" descr="クリックすると新しいウィンドウで開きます">
            <a:extLst>
              <a:ext uri="{FF2B5EF4-FFF2-40B4-BE49-F238E27FC236}">
                <a16:creationId xmlns:a16="http://schemas.microsoft.com/office/drawing/2014/main" id="{6852809E-4044-4D08-8A36-80BE87905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97" y="1748673"/>
            <a:ext cx="4427563" cy="126523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8CB3927-52D7-4589-BE8A-8CCBEAEDDD15}"/>
              </a:ext>
            </a:extLst>
          </p:cNvPr>
          <p:cNvSpPr/>
          <p:nvPr/>
        </p:nvSpPr>
        <p:spPr>
          <a:xfrm>
            <a:off x="6516216" y="6098722"/>
            <a:ext cx="1985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緊急度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61BA7D8-4D7C-4018-948A-6739C5DBBE5E}"/>
              </a:ext>
            </a:extLst>
          </p:cNvPr>
          <p:cNvSpPr/>
          <p:nvPr/>
        </p:nvSpPr>
        <p:spPr>
          <a:xfrm>
            <a:off x="1042988" y="3429000"/>
            <a:ext cx="1985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重要度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747A8309-961B-4709-A01A-0CFF9A45E3DC}"/>
              </a:ext>
            </a:extLst>
          </p:cNvPr>
          <p:cNvSpPr/>
          <p:nvPr/>
        </p:nvSpPr>
        <p:spPr>
          <a:xfrm rot="10800000">
            <a:off x="2820680" y="3429000"/>
            <a:ext cx="311160" cy="2880320"/>
          </a:xfrm>
          <a:prstGeom prst="downArrow">
            <a:avLst>
              <a:gd name="adj1" fmla="val 50000"/>
              <a:gd name="adj2" fmla="val 1379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3A584629-DB21-43D8-A69E-ACDB3DBB70C5}"/>
              </a:ext>
            </a:extLst>
          </p:cNvPr>
          <p:cNvSpPr/>
          <p:nvPr/>
        </p:nvSpPr>
        <p:spPr>
          <a:xfrm rot="16200000">
            <a:off x="4540658" y="4982377"/>
            <a:ext cx="311160" cy="2880320"/>
          </a:xfrm>
          <a:prstGeom prst="downArrow">
            <a:avLst>
              <a:gd name="adj1" fmla="val 50000"/>
              <a:gd name="adj2" fmla="val 1379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9D4065E3-9C5E-49D9-8424-A20AE1E03E8D}"/>
              </a:ext>
            </a:extLst>
          </p:cNvPr>
          <p:cNvSpPr/>
          <p:nvPr/>
        </p:nvSpPr>
        <p:spPr>
          <a:xfrm>
            <a:off x="5200044" y="2182957"/>
            <a:ext cx="558626" cy="558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FFA16F8D-6196-4E5A-B371-0ED8EAF217F8}"/>
              </a:ext>
            </a:extLst>
          </p:cNvPr>
          <p:cNvSpPr/>
          <p:nvPr/>
        </p:nvSpPr>
        <p:spPr>
          <a:xfrm>
            <a:off x="7601723" y="2182957"/>
            <a:ext cx="558626" cy="558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CEBA6169-B6D7-4AFD-B5FF-75E3984AF5F9}"/>
              </a:ext>
            </a:extLst>
          </p:cNvPr>
          <p:cNvSpPr/>
          <p:nvPr/>
        </p:nvSpPr>
        <p:spPr>
          <a:xfrm>
            <a:off x="5957590" y="2195832"/>
            <a:ext cx="558626" cy="558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EB243575-9D74-4DA9-A2E0-1CA74355D9C8}"/>
              </a:ext>
            </a:extLst>
          </p:cNvPr>
          <p:cNvSpPr/>
          <p:nvPr/>
        </p:nvSpPr>
        <p:spPr>
          <a:xfrm>
            <a:off x="6733179" y="2195832"/>
            <a:ext cx="558626" cy="558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99FD0BB6-4539-4BD1-B192-87EB3570F77E}"/>
              </a:ext>
            </a:extLst>
          </p:cNvPr>
          <p:cNvSpPr/>
          <p:nvPr/>
        </p:nvSpPr>
        <p:spPr>
          <a:xfrm>
            <a:off x="5200044" y="2086376"/>
            <a:ext cx="558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Ａ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6C58C5C-A6DC-46D8-B8DF-E147A212CC00}"/>
              </a:ext>
            </a:extLst>
          </p:cNvPr>
          <p:cNvSpPr/>
          <p:nvPr/>
        </p:nvSpPr>
        <p:spPr>
          <a:xfrm>
            <a:off x="6008969" y="2120849"/>
            <a:ext cx="558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Ｂ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48B5688-1F0A-45D7-B4B5-A12C82053D1D}"/>
              </a:ext>
            </a:extLst>
          </p:cNvPr>
          <p:cNvSpPr/>
          <p:nvPr/>
        </p:nvSpPr>
        <p:spPr>
          <a:xfrm>
            <a:off x="6750441" y="2151979"/>
            <a:ext cx="668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C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46074D8-F591-4E9E-8A11-3F257137C18A}"/>
              </a:ext>
            </a:extLst>
          </p:cNvPr>
          <p:cNvSpPr/>
          <p:nvPr/>
        </p:nvSpPr>
        <p:spPr>
          <a:xfrm>
            <a:off x="7623582" y="2132203"/>
            <a:ext cx="668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69835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満足度調査の整理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◇満足度調査（アンケート）の結果を活かす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7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2" descr="クリックすると新しいウィンドウで開きます">
            <a:extLst>
              <a:ext uri="{FF2B5EF4-FFF2-40B4-BE49-F238E27FC236}">
                <a16:creationId xmlns:a16="http://schemas.microsoft.com/office/drawing/2014/main" id="{6852809E-4044-4D08-8A36-80BE87905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97" y="1748673"/>
            <a:ext cx="4427563" cy="126523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8CB3927-52D7-4589-BE8A-8CCBEAEDDD15}"/>
              </a:ext>
            </a:extLst>
          </p:cNvPr>
          <p:cNvSpPr/>
          <p:nvPr/>
        </p:nvSpPr>
        <p:spPr>
          <a:xfrm>
            <a:off x="6516216" y="6098722"/>
            <a:ext cx="1985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緊急度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61BA7D8-4D7C-4018-948A-6739C5DBBE5E}"/>
              </a:ext>
            </a:extLst>
          </p:cNvPr>
          <p:cNvSpPr/>
          <p:nvPr/>
        </p:nvSpPr>
        <p:spPr>
          <a:xfrm>
            <a:off x="1042988" y="3429000"/>
            <a:ext cx="1985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重要度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747A8309-961B-4709-A01A-0CFF9A45E3DC}"/>
              </a:ext>
            </a:extLst>
          </p:cNvPr>
          <p:cNvSpPr/>
          <p:nvPr/>
        </p:nvSpPr>
        <p:spPr>
          <a:xfrm rot="10800000">
            <a:off x="2820680" y="3429000"/>
            <a:ext cx="311160" cy="2880320"/>
          </a:xfrm>
          <a:prstGeom prst="downArrow">
            <a:avLst>
              <a:gd name="adj1" fmla="val 50000"/>
              <a:gd name="adj2" fmla="val 1379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3A584629-DB21-43D8-A69E-ACDB3DBB70C5}"/>
              </a:ext>
            </a:extLst>
          </p:cNvPr>
          <p:cNvSpPr/>
          <p:nvPr/>
        </p:nvSpPr>
        <p:spPr>
          <a:xfrm rot="16200000">
            <a:off x="4540658" y="4982377"/>
            <a:ext cx="311160" cy="2880320"/>
          </a:xfrm>
          <a:prstGeom prst="downArrow">
            <a:avLst>
              <a:gd name="adj1" fmla="val 50000"/>
              <a:gd name="adj2" fmla="val 1379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9D4065E3-9C5E-49D9-8424-A20AE1E03E8D}"/>
              </a:ext>
            </a:extLst>
          </p:cNvPr>
          <p:cNvSpPr/>
          <p:nvPr/>
        </p:nvSpPr>
        <p:spPr>
          <a:xfrm>
            <a:off x="5200044" y="3559815"/>
            <a:ext cx="558626" cy="558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FFA16F8D-6196-4E5A-B371-0ED8EAF217F8}"/>
              </a:ext>
            </a:extLst>
          </p:cNvPr>
          <p:cNvSpPr/>
          <p:nvPr/>
        </p:nvSpPr>
        <p:spPr>
          <a:xfrm>
            <a:off x="3270085" y="5627527"/>
            <a:ext cx="558626" cy="558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CEBA6169-B6D7-4AFD-B5FF-75E3984AF5F9}"/>
              </a:ext>
            </a:extLst>
          </p:cNvPr>
          <p:cNvSpPr/>
          <p:nvPr/>
        </p:nvSpPr>
        <p:spPr>
          <a:xfrm>
            <a:off x="5427978" y="4814918"/>
            <a:ext cx="558626" cy="558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EB243575-9D74-4DA9-A2E0-1CA74355D9C8}"/>
              </a:ext>
            </a:extLst>
          </p:cNvPr>
          <p:cNvSpPr/>
          <p:nvPr/>
        </p:nvSpPr>
        <p:spPr>
          <a:xfrm>
            <a:off x="3331745" y="3559815"/>
            <a:ext cx="558626" cy="558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99FD0BB6-4539-4BD1-B192-87EB3570F77E}"/>
              </a:ext>
            </a:extLst>
          </p:cNvPr>
          <p:cNvSpPr/>
          <p:nvPr/>
        </p:nvSpPr>
        <p:spPr>
          <a:xfrm>
            <a:off x="5200044" y="3463234"/>
            <a:ext cx="558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Ａ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6C58C5C-A6DC-46D8-B8DF-E147A212CC00}"/>
              </a:ext>
            </a:extLst>
          </p:cNvPr>
          <p:cNvSpPr/>
          <p:nvPr/>
        </p:nvSpPr>
        <p:spPr>
          <a:xfrm>
            <a:off x="5479357" y="4739935"/>
            <a:ext cx="558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Ｂ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48B5688-1F0A-45D7-B4B5-A12C82053D1D}"/>
              </a:ext>
            </a:extLst>
          </p:cNvPr>
          <p:cNvSpPr/>
          <p:nvPr/>
        </p:nvSpPr>
        <p:spPr>
          <a:xfrm>
            <a:off x="3349007" y="3515962"/>
            <a:ext cx="668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C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46074D8-F591-4E9E-8A11-3F257137C18A}"/>
              </a:ext>
            </a:extLst>
          </p:cNvPr>
          <p:cNvSpPr/>
          <p:nvPr/>
        </p:nvSpPr>
        <p:spPr>
          <a:xfrm>
            <a:off x="3291944" y="5576773"/>
            <a:ext cx="668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49872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満足度調査の整理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◇満足度調査（アンケート）の結果を活かす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8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2" descr="クリックすると新しいウィンドウで開きます">
            <a:extLst>
              <a:ext uri="{FF2B5EF4-FFF2-40B4-BE49-F238E27FC236}">
                <a16:creationId xmlns:a16="http://schemas.microsoft.com/office/drawing/2014/main" id="{6852809E-4044-4D08-8A36-80BE87905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97" y="1748673"/>
            <a:ext cx="4427563" cy="126523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8CB3927-52D7-4589-BE8A-8CCBEAEDDD15}"/>
              </a:ext>
            </a:extLst>
          </p:cNvPr>
          <p:cNvSpPr/>
          <p:nvPr/>
        </p:nvSpPr>
        <p:spPr>
          <a:xfrm>
            <a:off x="6516216" y="6098722"/>
            <a:ext cx="1985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緊急度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61BA7D8-4D7C-4018-948A-6739C5DBBE5E}"/>
              </a:ext>
            </a:extLst>
          </p:cNvPr>
          <p:cNvSpPr/>
          <p:nvPr/>
        </p:nvSpPr>
        <p:spPr>
          <a:xfrm>
            <a:off x="1042988" y="3429000"/>
            <a:ext cx="1985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重要度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747A8309-961B-4709-A01A-0CFF9A45E3DC}"/>
              </a:ext>
            </a:extLst>
          </p:cNvPr>
          <p:cNvSpPr/>
          <p:nvPr/>
        </p:nvSpPr>
        <p:spPr>
          <a:xfrm rot="10800000">
            <a:off x="2820680" y="3429000"/>
            <a:ext cx="311160" cy="2880320"/>
          </a:xfrm>
          <a:prstGeom prst="downArrow">
            <a:avLst>
              <a:gd name="adj1" fmla="val 50000"/>
              <a:gd name="adj2" fmla="val 1379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3A584629-DB21-43D8-A69E-ACDB3DBB70C5}"/>
              </a:ext>
            </a:extLst>
          </p:cNvPr>
          <p:cNvSpPr/>
          <p:nvPr/>
        </p:nvSpPr>
        <p:spPr>
          <a:xfrm rot="16200000">
            <a:off x="4540658" y="4982377"/>
            <a:ext cx="311160" cy="2880320"/>
          </a:xfrm>
          <a:prstGeom prst="downArrow">
            <a:avLst>
              <a:gd name="adj1" fmla="val 50000"/>
              <a:gd name="adj2" fmla="val 1379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9D4065E3-9C5E-49D9-8424-A20AE1E03E8D}"/>
              </a:ext>
            </a:extLst>
          </p:cNvPr>
          <p:cNvSpPr/>
          <p:nvPr/>
        </p:nvSpPr>
        <p:spPr>
          <a:xfrm>
            <a:off x="5200044" y="3559815"/>
            <a:ext cx="558626" cy="55862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FFA16F8D-6196-4E5A-B371-0ED8EAF217F8}"/>
              </a:ext>
            </a:extLst>
          </p:cNvPr>
          <p:cNvSpPr/>
          <p:nvPr/>
        </p:nvSpPr>
        <p:spPr>
          <a:xfrm>
            <a:off x="3270085" y="5627527"/>
            <a:ext cx="558626" cy="558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CEBA6169-B6D7-4AFD-B5FF-75E3984AF5F9}"/>
              </a:ext>
            </a:extLst>
          </p:cNvPr>
          <p:cNvSpPr/>
          <p:nvPr/>
        </p:nvSpPr>
        <p:spPr>
          <a:xfrm>
            <a:off x="5427978" y="4814918"/>
            <a:ext cx="558626" cy="55862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EB243575-9D74-4DA9-A2E0-1CA74355D9C8}"/>
              </a:ext>
            </a:extLst>
          </p:cNvPr>
          <p:cNvSpPr/>
          <p:nvPr/>
        </p:nvSpPr>
        <p:spPr>
          <a:xfrm>
            <a:off x="3331745" y="3559815"/>
            <a:ext cx="558626" cy="55862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99FD0BB6-4539-4BD1-B192-87EB3570F77E}"/>
              </a:ext>
            </a:extLst>
          </p:cNvPr>
          <p:cNvSpPr/>
          <p:nvPr/>
        </p:nvSpPr>
        <p:spPr>
          <a:xfrm>
            <a:off x="5200044" y="3463234"/>
            <a:ext cx="558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Ａ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6C58C5C-A6DC-46D8-B8DF-E147A212CC00}"/>
              </a:ext>
            </a:extLst>
          </p:cNvPr>
          <p:cNvSpPr/>
          <p:nvPr/>
        </p:nvSpPr>
        <p:spPr>
          <a:xfrm>
            <a:off x="5479357" y="4739935"/>
            <a:ext cx="558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Ｂ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48B5688-1F0A-45D7-B4B5-A12C82053D1D}"/>
              </a:ext>
            </a:extLst>
          </p:cNvPr>
          <p:cNvSpPr/>
          <p:nvPr/>
        </p:nvSpPr>
        <p:spPr>
          <a:xfrm>
            <a:off x="3349007" y="3515962"/>
            <a:ext cx="668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C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46074D8-F591-4E9E-8A11-3F257137C18A}"/>
              </a:ext>
            </a:extLst>
          </p:cNvPr>
          <p:cNvSpPr/>
          <p:nvPr/>
        </p:nvSpPr>
        <p:spPr>
          <a:xfrm>
            <a:off x="3291944" y="5576773"/>
            <a:ext cx="668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D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27962FD-EC0E-419D-9A0E-DF922126F37D}"/>
              </a:ext>
            </a:extLst>
          </p:cNvPr>
          <p:cNvSpPr/>
          <p:nvPr/>
        </p:nvSpPr>
        <p:spPr>
          <a:xfrm>
            <a:off x="7236296" y="2171052"/>
            <a:ext cx="1985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責任者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87822C4-4D4D-4572-8EE5-EC663899AFCB}"/>
              </a:ext>
            </a:extLst>
          </p:cNvPr>
          <p:cNvSpPr/>
          <p:nvPr/>
        </p:nvSpPr>
        <p:spPr>
          <a:xfrm>
            <a:off x="7108311" y="3040186"/>
            <a:ext cx="1985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社長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管薬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薬剤師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事務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6236418A-0D3C-4EC2-9B20-F1A96A68988F}"/>
              </a:ext>
            </a:extLst>
          </p:cNvPr>
          <p:cNvSpPr/>
          <p:nvPr/>
        </p:nvSpPr>
        <p:spPr>
          <a:xfrm>
            <a:off x="8336049" y="3193587"/>
            <a:ext cx="421712" cy="421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6946BEB6-5038-442E-8A8A-7424D652FF71}"/>
              </a:ext>
            </a:extLst>
          </p:cNvPr>
          <p:cNvSpPr/>
          <p:nvPr/>
        </p:nvSpPr>
        <p:spPr>
          <a:xfrm>
            <a:off x="8336049" y="3719593"/>
            <a:ext cx="421712" cy="42171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BB8F06B5-781B-434B-B39B-C211E0CF66C0}"/>
              </a:ext>
            </a:extLst>
          </p:cNvPr>
          <p:cNvSpPr/>
          <p:nvPr/>
        </p:nvSpPr>
        <p:spPr>
          <a:xfrm>
            <a:off x="8614783" y="4306946"/>
            <a:ext cx="421712" cy="42171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FB361A92-3849-44C2-B943-4C4081054DD5}"/>
              </a:ext>
            </a:extLst>
          </p:cNvPr>
          <p:cNvSpPr/>
          <p:nvPr/>
        </p:nvSpPr>
        <p:spPr>
          <a:xfrm>
            <a:off x="8334121" y="4883375"/>
            <a:ext cx="421712" cy="42171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69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満足度調査の整理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◇それぞれに</a:t>
              </a: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PDCA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を立てる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9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61BA7D8-4D7C-4018-948A-6739C5DBBE5E}"/>
              </a:ext>
            </a:extLst>
          </p:cNvPr>
          <p:cNvSpPr/>
          <p:nvPr/>
        </p:nvSpPr>
        <p:spPr>
          <a:xfrm>
            <a:off x="2123728" y="2064426"/>
            <a:ext cx="6737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誰が　いつ　何を　どうする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9D4065E3-9C5E-49D9-8424-A20AE1E03E8D}"/>
              </a:ext>
            </a:extLst>
          </p:cNvPr>
          <p:cNvSpPr/>
          <p:nvPr/>
        </p:nvSpPr>
        <p:spPr>
          <a:xfrm>
            <a:off x="1149842" y="2944123"/>
            <a:ext cx="558626" cy="55862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FFA16F8D-6196-4E5A-B371-0ED8EAF217F8}"/>
              </a:ext>
            </a:extLst>
          </p:cNvPr>
          <p:cNvSpPr/>
          <p:nvPr/>
        </p:nvSpPr>
        <p:spPr>
          <a:xfrm>
            <a:off x="1128139" y="5713743"/>
            <a:ext cx="558626" cy="558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CEBA6169-B6D7-4AFD-B5FF-75E3984AF5F9}"/>
              </a:ext>
            </a:extLst>
          </p:cNvPr>
          <p:cNvSpPr/>
          <p:nvPr/>
        </p:nvSpPr>
        <p:spPr>
          <a:xfrm>
            <a:off x="1120769" y="3867505"/>
            <a:ext cx="558626" cy="55862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EB243575-9D74-4DA9-A2E0-1CA74355D9C8}"/>
              </a:ext>
            </a:extLst>
          </p:cNvPr>
          <p:cNvSpPr/>
          <p:nvPr/>
        </p:nvSpPr>
        <p:spPr>
          <a:xfrm>
            <a:off x="1149998" y="4761464"/>
            <a:ext cx="558626" cy="55862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99FD0BB6-4539-4BD1-B192-87EB3570F77E}"/>
              </a:ext>
            </a:extLst>
          </p:cNvPr>
          <p:cNvSpPr/>
          <p:nvPr/>
        </p:nvSpPr>
        <p:spPr>
          <a:xfrm>
            <a:off x="1149842" y="2847542"/>
            <a:ext cx="558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Ａ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6C58C5C-A6DC-46D8-B8DF-E147A212CC00}"/>
              </a:ext>
            </a:extLst>
          </p:cNvPr>
          <p:cNvSpPr/>
          <p:nvPr/>
        </p:nvSpPr>
        <p:spPr>
          <a:xfrm>
            <a:off x="1172148" y="3792522"/>
            <a:ext cx="558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Ｂ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48B5688-1F0A-45D7-B4B5-A12C82053D1D}"/>
              </a:ext>
            </a:extLst>
          </p:cNvPr>
          <p:cNvSpPr/>
          <p:nvPr/>
        </p:nvSpPr>
        <p:spPr>
          <a:xfrm>
            <a:off x="1167260" y="4717611"/>
            <a:ext cx="668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C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46074D8-F591-4E9E-8A11-3F257137C18A}"/>
              </a:ext>
            </a:extLst>
          </p:cNvPr>
          <p:cNvSpPr/>
          <p:nvPr/>
        </p:nvSpPr>
        <p:spPr>
          <a:xfrm>
            <a:off x="1149998" y="5662989"/>
            <a:ext cx="668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D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F9FF8F4-F928-4EDC-A992-B2BDD489A75E}"/>
              </a:ext>
            </a:extLst>
          </p:cNvPr>
          <p:cNvCxnSpPr>
            <a:cxnSpLocks/>
          </p:cNvCxnSpPr>
          <p:nvPr/>
        </p:nvCxnSpPr>
        <p:spPr>
          <a:xfrm>
            <a:off x="1042988" y="2710757"/>
            <a:ext cx="78185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F0783D27-6721-4185-BE5F-20F3162FB643}"/>
              </a:ext>
            </a:extLst>
          </p:cNvPr>
          <p:cNvSpPr/>
          <p:nvPr/>
        </p:nvSpPr>
        <p:spPr>
          <a:xfrm>
            <a:off x="1852958" y="4687226"/>
            <a:ext cx="7291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社長が今月中に社労士と相談する</a:t>
            </a:r>
            <a:endParaRPr lang="en-US" altLang="ja-JP" sz="32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9B9CD233-B3D9-4123-B669-8FE57E6137F6}"/>
              </a:ext>
            </a:extLst>
          </p:cNvPr>
          <p:cNvSpPr/>
          <p:nvPr/>
        </p:nvSpPr>
        <p:spPr>
          <a:xfrm>
            <a:off x="1889229" y="3816138"/>
            <a:ext cx="7291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事務</a:t>
            </a:r>
            <a:r>
              <a:rPr lang="en-US" altLang="ja-JP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B</a:t>
            </a:r>
            <a:r>
              <a:rPr lang="ja-JP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が明日害虫駆除業者を探す</a:t>
            </a:r>
            <a:endParaRPr lang="en-US" altLang="ja-JP" sz="32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256065DC-CEB9-44B3-A5F0-3ACE069DFDE1}"/>
              </a:ext>
            </a:extLst>
          </p:cNvPr>
          <p:cNvSpPr/>
          <p:nvPr/>
        </p:nvSpPr>
        <p:spPr>
          <a:xfrm>
            <a:off x="1860529" y="2888073"/>
            <a:ext cx="7291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管薬</a:t>
            </a: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A</a:t>
            </a: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が明日</a:t>
            </a: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A</a:t>
            </a:r>
            <a:r>
              <a:rPr lang="ja-JP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さんに</a:t>
            </a: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直接電話する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8F58EDE9-1033-4220-B689-2D135A61F236}"/>
              </a:ext>
            </a:extLst>
          </p:cNvPr>
          <p:cNvSpPr/>
          <p:nvPr/>
        </p:nvSpPr>
        <p:spPr>
          <a:xfrm>
            <a:off x="1860529" y="5662989"/>
            <a:ext cx="7291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薬剤師</a:t>
            </a:r>
            <a:r>
              <a:rPr lang="en-US" altLang="ja-JP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D</a:t>
            </a:r>
            <a:r>
              <a:rPr lang="ja-JP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が半期中に〇〇研修に参加する</a:t>
            </a:r>
            <a:endParaRPr lang="en-US" altLang="ja-JP" sz="32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9C401FA-EC0C-4BA7-9C95-E14CD2425BCA}"/>
              </a:ext>
            </a:extLst>
          </p:cNvPr>
          <p:cNvSpPr/>
          <p:nvPr/>
        </p:nvSpPr>
        <p:spPr>
          <a:xfrm>
            <a:off x="805412" y="1844824"/>
            <a:ext cx="8285580" cy="45559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54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プレゼンテーション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12018</TotalTime>
  <Words>591</Words>
  <Application>Microsoft Office PowerPoint</Application>
  <PresentationFormat>画面に合わせる (4:3)</PresentationFormat>
  <Paragraphs>143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7" baseType="lpstr">
      <vt:lpstr>AR P丸ゴシック体M</vt:lpstr>
      <vt:lpstr>ＭＳ Ｐゴシック</vt:lpstr>
      <vt:lpstr>有澤楷書</vt:lpstr>
      <vt:lpstr>Arial</vt:lpstr>
      <vt:lpstr>Calibri</vt:lpstr>
      <vt:lpstr>プレゼンテーション1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鈴木信行</dc:creator>
  <cp:lastModifiedBy>Nobuyuki Suzuki</cp:lastModifiedBy>
  <cp:revision>903</cp:revision>
  <cp:lastPrinted>2016-05-20T09:20:52Z</cp:lastPrinted>
  <dcterms:created xsi:type="dcterms:W3CDTF">2015-09-16T04:41:47Z</dcterms:created>
  <dcterms:modified xsi:type="dcterms:W3CDTF">2018-08-09T07:35:22Z</dcterms:modified>
</cp:coreProperties>
</file>