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68" r:id="rId2"/>
    <p:sldId id="869" r:id="rId3"/>
    <p:sldId id="870" r:id="rId4"/>
    <p:sldId id="872" r:id="rId5"/>
    <p:sldId id="982" r:id="rId6"/>
    <p:sldId id="983" r:id="rId7"/>
    <p:sldId id="984" r:id="rId8"/>
    <p:sldId id="985" r:id="rId9"/>
    <p:sldId id="978" r:id="rId10"/>
    <p:sldId id="981" r:id="rId11"/>
    <p:sldId id="975" r:id="rId12"/>
    <p:sldId id="970" r:id="rId13"/>
    <p:sldId id="972" r:id="rId14"/>
    <p:sldId id="971" r:id="rId15"/>
    <p:sldId id="976" r:id="rId16"/>
    <p:sldId id="977" r:id="rId17"/>
    <p:sldId id="979" r:id="rId18"/>
    <p:sldId id="980" r:id="rId19"/>
    <p:sldId id="973" r:id="rId20"/>
    <p:sldId id="974" r:id="rId21"/>
    <p:sldId id="895" r:id="rId22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FFF66"/>
    <a:srgbClr val="FEE2FB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270" autoAdjust="0"/>
  </p:normalViewPr>
  <p:slideViewPr>
    <p:cSldViewPr>
      <p:cViewPr>
        <p:scale>
          <a:sx n="70" d="100"/>
          <a:sy n="70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辞めないスタッフの育成方法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7A73ECB-A10C-4C81-B47D-934D561D9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783258"/>
            <a:ext cx="4608512" cy="3074742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理念・ビジョン・バリューの確認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常に理念ビジョンバリューを確認する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誰もが入社時に「理念」を口にしたはず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（経営者のあなたも・・・）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0942E01D-5B24-48A6-AA98-03F7893557E3}"/>
              </a:ext>
            </a:extLst>
          </p:cNvPr>
          <p:cNvSpPr/>
          <p:nvPr/>
        </p:nvSpPr>
        <p:spPr>
          <a:xfrm flipV="1">
            <a:off x="4103948" y="1844824"/>
            <a:ext cx="936104" cy="504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0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B55770-77D1-451F-B8B3-50E2648F3652}"/>
              </a:ext>
            </a:extLst>
          </p:cNvPr>
          <p:cNvSpPr/>
          <p:nvPr/>
        </p:nvSpPr>
        <p:spPr>
          <a:xfrm>
            <a:off x="611560" y="2264464"/>
            <a:ext cx="8249984" cy="3468792"/>
          </a:xfrm>
          <a:prstGeom prst="rect">
            <a:avLst/>
          </a:prstGeom>
          <a:solidFill>
            <a:srgbClr val="FFF3FE"/>
          </a:solidFill>
          <a:ln>
            <a:solidFill>
              <a:srgbClr val="C9E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理念・ビジョン・バリューの確認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常に理念ビジョンバリューを確認する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C177EA9-209D-4FCD-944F-5154B205CC57}"/>
              </a:ext>
            </a:extLst>
          </p:cNvPr>
          <p:cNvSpPr/>
          <p:nvPr/>
        </p:nvSpPr>
        <p:spPr>
          <a:xfrm>
            <a:off x="802869" y="255392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「企業理念」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企業が゙活動するにあたって根底となる考え方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「ビジョン」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企業が活動を行っていく上で゙描いている将来像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「バリュー」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自分達が大切にしている価値観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9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理念・ビジョン・バリューの確認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ルーティンを好む人は長続きはしない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76DC6-AEBE-4B3C-B5E0-65073746CE22}"/>
              </a:ext>
            </a:extLst>
          </p:cNvPr>
          <p:cNvSpPr/>
          <p:nvPr/>
        </p:nvSpPr>
        <p:spPr>
          <a:xfrm>
            <a:off x="1187624" y="3634486"/>
            <a:ext cx="6501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手足　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創造性ある頭脳プレーヤーへ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26ABFF62-9DD3-4B15-BAED-71902ED769D6}"/>
              </a:ext>
            </a:extLst>
          </p:cNvPr>
          <p:cNvSpPr/>
          <p:nvPr/>
        </p:nvSpPr>
        <p:spPr>
          <a:xfrm>
            <a:off x="1397452" y="4470525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2AD909-7D73-4785-9683-8299B5A09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777" y="1862781"/>
            <a:ext cx="4415771" cy="31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一人ひとりに明確な役割を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どのような職種でも、創造が必要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76DC6-AEBE-4B3C-B5E0-65073746CE22}"/>
              </a:ext>
            </a:extLst>
          </p:cNvPr>
          <p:cNvSpPr/>
          <p:nvPr/>
        </p:nvSpPr>
        <p:spPr>
          <a:xfrm>
            <a:off x="1842705" y="5462897"/>
            <a:ext cx="6501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お客さん満足度調査から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業務を作り出す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8A056E-FC74-4124-BE84-C9E1C46C9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729921"/>
            <a:ext cx="5495891" cy="3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一人ひとりに明確な役割を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どのような職種でも、創造が必要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76DC6-AEBE-4B3C-B5E0-65073746CE22}"/>
              </a:ext>
            </a:extLst>
          </p:cNvPr>
          <p:cNvSpPr/>
          <p:nvPr/>
        </p:nvSpPr>
        <p:spPr>
          <a:xfrm>
            <a:off x="1445449" y="1675635"/>
            <a:ext cx="65015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（例）事務職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・経営戦略の相談相手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MR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等の業者管理方法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・勤怠管理の流れ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・待合室のレイアウトや備品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・患者向け説明文書の原案作成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・壁新聞やチラシの制作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・近隣住民への営業方法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・満足度調査の実施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3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一人ひとりに明確な役割を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「もっと会社が○○になればいい・・・」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66A1901-6B3C-41C7-95FA-6AF19F36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14" y="1811930"/>
            <a:ext cx="4793058" cy="31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97B2A998-726D-412C-A67D-99767A1BD6D7}"/>
              </a:ext>
            </a:extLst>
          </p:cNvPr>
          <p:cNvSpPr/>
          <p:nvPr/>
        </p:nvSpPr>
        <p:spPr>
          <a:xfrm>
            <a:off x="6873768" y="4286965"/>
            <a:ext cx="1496577" cy="1014243"/>
          </a:xfrm>
          <a:prstGeom prst="wedgeEllipseCallout">
            <a:avLst>
              <a:gd name="adj1" fmla="val -56318"/>
              <a:gd name="adj2" fmla="val 8210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3090F4A9-DA31-4CAB-8936-081ABEABFF46}"/>
              </a:ext>
            </a:extLst>
          </p:cNvPr>
          <p:cNvSpPr/>
          <p:nvPr/>
        </p:nvSpPr>
        <p:spPr>
          <a:xfrm>
            <a:off x="6891847" y="1988840"/>
            <a:ext cx="1496577" cy="1014243"/>
          </a:xfrm>
          <a:prstGeom prst="wedgeEllipseCallout">
            <a:avLst>
              <a:gd name="adj1" fmla="val -58089"/>
              <a:gd name="adj2" fmla="val -7600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一人ひとりに明確な役割を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「もっと会社が○○になればいい・・・」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76DC6-AEBE-4B3C-B5E0-65073746CE22}"/>
              </a:ext>
            </a:extLst>
          </p:cNvPr>
          <p:cNvSpPr/>
          <p:nvPr/>
        </p:nvSpPr>
        <p:spPr>
          <a:xfrm>
            <a:off x="1952412" y="5686382"/>
            <a:ext cx="715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あなたはその中で何ができる？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7221DA4D-0D3E-4CF1-A609-D3C9EC15BED9}"/>
              </a:ext>
            </a:extLst>
          </p:cNvPr>
          <p:cNvSpPr/>
          <p:nvPr/>
        </p:nvSpPr>
        <p:spPr>
          <a:xfrm>
            <a:off x="2699792" y="5220786"/>
            <a:ext cx="792088" cy="49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6A1901-6B3C-41C7-95FA-6AF19F36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14" y="1811930"/>
            <a:ext cx="4793058" cy="319786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8324AD-A92F-489F-9267-485DD81050D6}"/>
              </a:ext>
            </a:extLst>
          </p:cNvPr>
          <p:cNvSpPr/>
          <p:nvPr/>
        </p:nvSpPr>
        <p:spPr>
          <a:xfrm>
            <a:off x="6891847" y="2171903"/>
            <a:ext cx="176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他人事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A3D7724-8BA1-4607-B6E3-868C3B1A17CE}"/>
              </a:ext>
            </a:extLst>
          </p:cNvPr>
          <p:cNvSpPr/>
          <p:nvPr/>
        </p:nvSpPr>
        <p:spPr>
          <a:xfrm>
            <a:off x="6891847" y="4423435"/>
            <a:ext cx="176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自分事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8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97B2A998-726D-412C-A67D-99767A1BD6D7}"/>
              </a:ext>
            </a:extLst>
          </p:cNvPr>
          <p:cNvSpPr/>
          <p:nvPr/>
        </p:nvSpPr>
        <p:spPr>
          <a:xfrm>
            <a:off x="6873768" y="4286965"/>
            <a:ext cx="1496577" cy="1014243"/>
          </a:xfrm>
          <a:prstGeom prst="wedgeEllipseCallout">
            <a:avLst>
              <a:gd name="adj1" fmla="val -56318"/>
              <a:gd name="adj2" fmla="val 8210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3090F4A9-DA31-4CAB-8936-081ABEABFF46}"/>
              </a:ext>
            </a:extLst>
          </p:cNvPr>
          <p:cNvSpPr/>
          <p:nvPr/>
        </p:nvSpPr>
        <p:spPr>
          <a:xfrm>
            <a:off x="6891847" y="1988840"/>
            <a:ext cx="1496577" cy="1014243"/>
          </a:xfrm>
          <a:prstGeom prst="wedgeEllipseCallout">
            <a:avLst>
              <a:gd name="adj1" fmla="val -58089"/>
              <a:gd name="adj2" fmla="val -7600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一人ひとりに明確な役割を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（例）トイレの清掃が行き届いていません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76DC6-AEBE-4B3C-B5E0-65073746CE22}"/>
              </a:ext>
            </a:extLst>
          </p:cNvPr>
          <p:cNvSpPr/>
          <p:nvPr/>
        </p:nvSpPr>
        <p:spPr>
          <a:xfrm>
            <a:off x="1952412" y="5686382"/>
            <a:ext cx="715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清掃のチェック表を作ります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8324AD-A92F-489F-9267-485DD81050D6}"/>
              </a:ext>
            </a:extLst>
          </p:cNvPr>
          <p:cNvSpPr/>
          <p:nvPr/>
        </p:nvSpPr>
        <p:spPr>
          <a:xfrm>
            <a:off x="6891847" y="2171903"/>
            <a:ext cx="176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他人事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A3D7724-8BA1-4607-B6E3-868C3B1A17CE}"/>
              </a:ext>
            </a:extLst>
          </p:cNvPr>
          <p:cNvSpPr/>
          <p:nvPr/>
        </p:nvSpPr>
        <p:spPr>
          <a:xfrm>
            <a:off x="6891847" y="4423435"/>
            <a:ext cx="176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自分事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E85290-6C08-44FB-B556-0A470E412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58" y="1851667"/>
            <a:ext cx="4462730" cy="33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一人ひとりに明確な役割を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（例）トイレの清掃が行き届いていません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76DC6-AEBE-4B3C-B5E0-65073746CE22}"/>
              </a:ext>
            </a:extLst>
          </p:cNvPr>
          <p:cNvSpPr/>
          <p:nvPr/>
        </p:nvSpPr>
        <p:spPr>
          <a:xfrm>
            <a:off x="1952412" y="5686382"/>
            <a:ext cx="715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清掃のチェック表を作ります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FB41CF7-5C99-4905-8E58-D905F73BD75A}"/>
              </a:ext>
            </a:extLst>
          </p:cNvPr>
          <p:cNvSpPr/>
          <p:nvPr/>
        </p:nvSpPr>
        <p:spPr>
          <a:xfrm>
            <a:off x="1439652" y="3042052"/>
            <a:ext cx="6264696" cy="17543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やらされ損にならないよう、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正当に評価する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（賃金とは限らない）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上 1">
            <a:extLst>
              <a:ext uri="{FF2B5EF4-FFF2-40B4-BE49-F238E27FC236}">
                <a16:creationId xmlns:a16="http://schemas.microsoft.com/office/drawing/2014/main" id="{DAD76B54-BF6B-4F88-92F6-2EF647E6CE6C}"/>
              </a:ext>
            </a:extLst>
          </p:cNvPr>
          <p:cNvSpPr/>
          <p:nvPr/>
        </p:nvSpPr>
        <p:spPr>
          <a:xfrm>
            <a:off x="4067944" y="4798893"/>
            <a:ext cx="864096" cy="6463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80900EB-DF40-4BA6-8847-E5A2469C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7" y="1872945"/>
            <a:ext cx="4290130" cy="2862322"/>
          </a:xfrm>
          <a:prstGeom prst="rect">
            <a:avLst/>
          </a:prstGeom>
        </p:spPr>
      </p:pic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CFC1202A-0FE9-45C3-AE1B-17B54B3C67E3}"/>
              </a:ext>
            </a:extLst>
          </p:cNvPr>
          <p:cNvSpPr/>
          <p:nvPr/>
        </p:nvSpPr>
        <p:spPr>
          <a:xfrm>
            <a:off x="5148064" y="4293096"/>
            <a:ext cx="2808312" cy="2011831"/>
          </a:xfrm>
          <a:prstGeom prst="wedgeEllipseCallout">
            <a:avLst>
              <a:gd name="adj1" fmla="val -80063"/>
              <a:gd name="adj2" fmla="val -37978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自分が率先する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背中を見せる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62AF0B-FE51-43A0-8150-95DA27E31C6F}"/>
              </a:ext>
            </a:extLst>
          </p:cNvPr>
          <p:cNvSpPr/>
          <p:nvPr/>
        </p:nvSpPr>
        <p:spPr>
          <a:xfrm>
            <a:off x="5364088" y="4600989"/>
            <a:ext cx="29931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創造性ある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頭脳プレーヤー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としての・・・・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78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自分が率先する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背中を見せる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780900EB-DF40-4BA6-8847-E5A2469C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7" y="1872945"/>
            <a:ext cx="4290130" cy="286232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DD76507-0F48-49B2-89C6-AF6D6E0EDFBC}"/>
              </a:ext>
            </a:extLst>
          </p:cNvPr>
          <p:cNvSpPr/>
          <p:nvPr/>
        </p:nvSpPr>
        <p:spPr>
          <a:xfrm>
            <a:off x="5000193" y="2773126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自己目標を明示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達成度を開示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自己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PDCA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を明確に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A3FB706A-E4B7-4E72-BA7E-2F8AFDC01E59}"/>
              </a:ext>
            </a:extLst>
          </p:cNvPr>
          <p:cNvSpPr/>
          <p:nvPr/>
        </p:nvSpPr>
        <p:spPr>
          <a:xfrm>
            <a:off x="6372200" y="3429000"/>
            <a:ext cx="93610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BC0AABF-F928-42EF-8EDB-6CEA948D3DDD}"/>
              </a:ext>
            </a:extLst>
          </p:cNvPr>
          <p:cNvSpPr/>
          <p:nvPr/>
        </p:nvSpPr>
        <p:spPr>
          <a:xfrm>
            <a:off x="6372200" y="4639594"/>
            <a:ext cx="93610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3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772816"/>
              <a:ext cx="781855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◆理念・ビジョン・バリューの確認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◆一人ひとりに明確な役割を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◆自分が率先する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社員が辞める理由は何だと思いますか？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スタッフが辞める理由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81031" y="1035171"/>
              <a:ext cx="868051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辞める理由ベスト５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r>
                <a:rPr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http://kanjatoshoshitsu.org/portal/nurse/retire/</a:t>
              </a:r>
              <a:r>
                <a:rPr lang="ja-JP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より</a:t>
              </a:r>
              <a:endParaRPr lang="en-US" altLang="ja-JP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ja-JP" alt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．</a:t>
              </a:r>
              <a:r>
                <a:rPr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人間関係での悩み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２．収入面の悩み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３．超過勤務や休みがとりにくい悩み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４．スキルアップの悩み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５．通勤時間が長い悩み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1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スタッフが辞める理由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81031" y="1035171"/>
              <a:ext cx="868051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u="sng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辞める理由ベスト５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r>
                <a:rPr lang="en-US" altLang="ja-JP" sz="14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http://kanjatoshoshitsu.org/portal/nurse/retire/</a:t>
              </a:r>
              <a:r>
                <a:rPr lang="ja-JP" altLang="en-US" sz="14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より</a:t>
              </a:r>
              <a:endParaRPr lang="en-US" altLang="ja-JP" sz="1400" b="1" u="sng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ja-JP" altLang="en-US" sz="2800" b="1" dirty="0" err="1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．</a:t>
              </a: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人間関係での悩み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２．収入面の悩み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３．超過勤務や休みがとりにくい悩み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４．スキルアップの悩み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５．通勤時間が長い悩み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102D99-42EA-4C6C-8529-81098D2B4169}"/>
              </a:ext>
            </a:extLst>
          </p:cNvPr>
          <p:cNvSpPr/>
          <p:nvPr/>
        </p:nvSpPr>
        <p:spPr>
          <a:xfrm>
            <a:off x="1848825" y="1975262"/>
            <a:ext cx="7236297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辞める「本音の」理由ベスト</a:t>
            </a:r>
            <a:r>
              <a:rPr lang="en-US" altLang="ja-JP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endParaRPr lang="en-US" altLang="ja-JP" sz="2800" dirty="0"/>
          </a:p>
          <a:p>
            <a:r>
              <a:rPr lang="en-US" altLang="ja-JP" sz="2800" dirty="0"/>
              <a:t>1.</a:t>
            </a:r>
            <a:r>
              <a:rPr lang="ja-JP" altLang="en-US" sz="2800" spc="-150" dirty="0"/>
              <a:t>経営者の仕事の仕方が気に入らなかった</a:t>
            </a:r>
            <a:r>
              <a:rPr lang="ja-JP" altLang="en-US" sz="2800" spc="-300" dirty="0"/>
              <a:t>（23％）</a:t>
            </a:r>
          </a:p>
          <a:p>
            <a:r>
              <a:rPr lang="en-US" altLang="ja-JP" sz="2800" dirty="0"/>
              <a:t>2.</a:t>
            </a:r>
            <a:r>
              <a:rPr lang="ja-JP" altLang="en-US" sz="2800" dirty="0"/>
              <a:t>労働時間・環境が不満だった（14％）</a:t>
            </a:r>
          </a:p>
          <a:p>
            <a:r>
              <a:rPr lang="ja-JP" altLang="en-US" sz="2800" dirty="0"/>
              <a:t>3</a:t>
            </a:r>
            <a:r>
              <a:rPr lang="en-US" altLang="ja-JP" sz="2800" dirty="0"/>
              <a:t>.</a:t>
            </a:r>
            <a:r>
              <a:rPr lang="ja-JP" altLang="en-US" sz="2800" dirty="0"/>
              <a:t>同僚・先輩・後輩とうまくいかなかった（13％）</a:t>
            </a:r>
          </a:p>
          <a:p>
            <a:r>
              <a:rPr lang="ja-JP" altLang="en-US" sz="2800" dirty="0"/>
              <a:t>4</a:t>
            </a:r>
            <a:r>
              <a:rPr lang="en-US" altLang="ja-JP" sz="2800" dirty="0"/>
              <a:t>.</a:t>
            </a:r>
            <a:r>
              <a:rPr lang="ja-JP" altLang="en-US" sz="2800" dirty="0"/>
              <a:t>給与が低かった（12％）</a:t>
            </a:r>
          </a:p>
          <a:p>
            <a:r>
              <a:rPr lang="ja-JP" altLang="en-US" sz="2800" dirty="0"/>
              <a:t>5</a:t>
            </a:r>
            <a:r>
              <a:rPr lang="en-US" altLang="ja-JP" sz="2800" dirty="0"/>
              <a:t>.</a:t>
            </a:r>
            <a:r>
              <a:rPr lang="ja-JP" altLang="en-US" sz="2800" dirty="0"/>
              <a:t>仕事内容が面白くなかった（9％）</a:t>
            </a:r>
          </a:p>
          <a:p>
            <a:r>
              <a:rPr lang="ja-JP" altLang="en-US" sz="2800" dirty="0"/>
              <a:t>6</a:t>
            </a:r>
            <a:r>
              <a:rPr lang="en-US" altLang="ja-JP" sz="2800" dirty="0"/>
              <a:t>.</a:t>
            </a:r>
            <a:r>
              <a:rPr lang="ja-JP" altLang="en-US" sz="2800" dirty="0"/>
              <a:t>社長がワンマンだった（7％）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/>
              <a:t>社風が合わなかった（6％）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/>
              <a:t>会社の経営方針・経営状況が変化した</a:t>
            </a:r>
            <a:r>
              <a:rPr lang="ja-JP" altLang="en-US" sz="2800" spc="-150" dirty="0"/>
              <a:t>（6％）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/>
              <a:t>キャリアアップしたかった（6％）</a:t>
            </a:r>
          </a:p>
          <a:p>
            <a:r>
              <a:rPr lang="ja-JP" altLang="en-US" sz="2800" dirty="0"/>
              <a:t>10</a:t>
            </a:r>
            <a:r>
              <a:rPr lang="en-US" altLang="ja-JP" sz="2800" dirty="0"/>
              <a:t>.</a:t>
            </a:r>
            <a:r>
              <a:rPr lang="ja-JP" altLang="en-US" sz="2800" dirty="0"/>
              <a:t>昇進・評価が不満だった（4％）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8CE804-54A0-4FBC-9C9E-AA87239A17ED}"/>
              </a:ext>
            </a:extLst>
          </p:cNvPr>
          <p:cNvSpPr/>
          <p:nvPr/>
        </p:nvSpPr>
        <p:spPr>
          <a:xfrm>
            <a:off x="3419872" y="163844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https://next.rikunabi.com/tenshokuknowhow/archives/4982/より</a:t>
            </a:r>
          </a:p>
        </p:txBody>
      </p:sp>
    </p:spTree>
    <p:extLst>
      <p:ext uri="{BB962C8B-B14F-4D97-AF65-F5344CB8AC3E}">
        <p14:creationId xmlns:p14="http://schemas.microsoft.com/office/powerpoint/2010/main" val="32063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スタッフが辞める理由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81031" y="1035171"/>
              <a:ext cx="868051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u="sng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辞める理由ベスト５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r>
                <a:rPr lang="en-US" altLang="ja-JP" sz="14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http://kanjatoshoshitsu.org/portal/nurse/retire/</a:t>
              </a:r>
              <a:r>
                <a:rPr lang="ja-JP" altLang="en-US" sz="14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より</a:t>
              </a:r>
              <a:endParaRPr lang="en-US" altLang="ja-JP" sz="1400" b="1" u="sng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ja-JP" altLang="en-US" sz="2800" b="1" dirty="0" err="1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．</a:t>
              </a: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人間関係での悩み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２．収入面の悩み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３．超過勤務や休みがとりにくい悩み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４．スキルアップの悩み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５．通勤時間が長い悩み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102D99-42EA-4C6C-8529-81098D2B4169}"/>
              </a:ext>
            </a:extLst>
          </p:cNvPr>
          <p:cNvSpPr/>
          <p:nvPr/>
        </p:nvSpPr>
        <p:spPr>
          <a:xfrm>
            <a:off x="1848825" y="1975262"/>
            <a:ext cx="7236297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辞める「本音の」理由ベスト</a:t>
            </a:r>
            <a:r>
              <a:rPr lang="en-US" altLang="ja-JP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endParaRPr lang="en-US" altLang="ja-JP" sz="2800" dirty="0"/>
          </a:p>
          <a:p>
            <a:r>
              <a:rPr lang="en-US" altLang="ja-JP" sz="2800" dirty="0"/>
              <a:t>1.</a:t>
            </a:r>
            <a:r>
              <a:rPr lang="ja-JP" altLang="en-US" sz="2800" spc="-150" dirty="0">
                <a:solidFill>
                  <a:srgbClr val="FF0000"/>
                </a:solidFill>
              </a:rPr>
              <a:t>経営者の仕事</a:t>
            </a:r>
            <a:r>
              <a:rPr lang="ja-JP" altLang="en-US" sz="2800" spc="-150" dirty="0"/>
              <a:t>の仕方が気に入らなかった</a:t>
            </a:r>
            <a:r>
              <a:rPr lang="ja-JP" altLang="en-US" sz="2800" spc="-300" dirty="0"/>
              <a:t>（23％）</a:t>
            </a:r>
          </a:p>
          <a:p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労働時間・環境が不満だった（14％）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同僚・先輩・後輩とうまくいかなかった（13％）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給与が低かった（12％）</a:t>
            </a:r>
          </a:p>
          <a:p>
            <a:r>
              <a:rPr lang="ja-JP" altLang="en-US" sz="2800" dirty="0"/>
              <a:t>5</a:t>
            </a:r>
            <a:r>
              <a:rPr lang="en-US" altLang="ja-JP" sz="2800" dirty="0"/>
              <a:t>.</a:t>
            </a:r>
            <a:r>
              <a:rPr lang="ja-JP" altLang="en-US" sz="2800" dirty="0">
                <a:solidFill>
                  <a:srgbClr val="FF0000"/>
                </a:solidFill>
              </a:rPr>
              <a:t>仕事内容</a:t>
            </a:r>
            <a:r>
              <a:rPr lang="ja-JP" altLang="en-US" sz="2800" dirty="0"/>
              <a:t>が面白くなかった（9％）</a:t>
            </a:r>
          </a:p>
          <a:p>
            <a:r>
              <a:rPr lang="ja-JP" altLang="en-US" sz="2800" dirty="0"/>
              <a:t>6</a:t>
            </a:r>
            <a:r>
              <a:rPr lang="en-US" altLang="ja-JP" sz="2800" dirty="0"/>
              <a:t>.</a:t>
            </a:r>
            <a:r>
              <a:rPr lang="ja-JP" altLang="en-US" sz="2800" dirty="0">
                <a:solidFill>
                  <a:srgbClr val="FF0000"/>
                </a:solidFill>
              </a:rPr>
              <a:t>社長がワンマン</a:t>
            </a:r>
            <a:r>
              <a:rPr lang="ja-JP" altLang="en-US" sz="2800" dirty="0"/>
              <a:t>だった（7％）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>
                <a:solidFill>
                  <a:srgbClr val="FF0000"/>
                </a:solidFill>
              </a:rPr>
              <a:t>社風</a:t>
            </a:r>
            <a:r>
              <a:rPr lang="ja-JP" altLang="en-US" sz="2800" dirty="0"/>
              <a:t>が合わなかった（6％）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/>
              <a:t>会社の</a:t>
            </a:r>
            <a:r>
              <a:rPr lang="ja-JP" altLang="en-US" sz="2800" dirty="0">
                <a:solidFill>
                  <a:srgbClr val="FF0000"/>
                </a:solidFill>
              </a:rPr>
              <a:t>経営方針・経営状況</a:t>
            </a:r>
            <a:r>
              <a:rPr lang="ja-JP" altLang="en-US" sz="2800" dirty="0"/>
              <a:t>が変化した</a:t>
            </a:r>
            <a:r>
              <a:rPr lang="ja-JP" altLang="en-US" sz="2800" spc="-150" dirty="0"/>
              <a:t>（6％）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キャリアアップしたかった（6％）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昇進・評価が不満だった（4％）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8CE804-54A0-4FBC-9C9E-AA87239A17ED}"/>
              </a:ext>
            </a:extLst>
          </p:cNvPr>
          <p:cNvSpPr/>
          <p:nvPr/>
        </p:nvSpPr>
        <p:spPr>
          <a:xfrm>
            <a:off x="3419872" y="163844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https://next.rikunabi.com/tenshokuknowhow/archives/4982/より</a:t>
            </a:r>
          </a:p>
        </p:txBody>
      </p:sp>
    </p:spTree>
    <p:extLst>
      <p:ext uri="{BB962C8B-B14F-4D97-AF65-F5344CB8AC3E}">
        <p14:creationId xmlns:p14="http://schemas.microsoft.com/office/powerpoint/2010/main" val="34404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スタッフが辞める理由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81031" y="1035171"/>
              <a:ext cx="868051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u="sng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辞める理由ベスト５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r>
                <a:rPr lang="en-US" altLang="ja-JP" sz="14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http://kanjatoshoshitsu.org/portal/nurse/retire/</a:t>
              </a:r>
              <a:r>
                <a:rPr lang="ja-JP" altLang="en-US" sz="14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より</a:t>
              </a:r>
              <a:endParaRPr lang="en-US" altLang="ja-JP" sz="1400" b="1" u="sng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ja-JP" altLang="en-US" sz="2800" b="1" dirty="0" err="1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．</a:t>
              </a: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人間関係での悩み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２．収入面の悩み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３．超過勤務や休みがとりにくい悩み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４．スキルアップの悩み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>
                      <a:lumMod val="7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５．通勤時間が長い悩み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b="1" dirty="0">
                <a:solidFill>
                  <a:schemeClr val="bg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102D99-42EA-4C6C-8529-81098D2B4169}"/>
              </a:ext>
            </a:extLst>
          </p:cNvPr>
          <p:cNvSpPr/>
          <p:nvPr/>
        </p:nvSpPr>
        <p:spPr>
          <a:xfrm>
            <a:off x="1848825" y="1975262"/>
            <a:ext cx="7236297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辞める「本音の」理由ベスト</a:t>
            </a:r>
            <a:r>
              <a:rPr lang="en-US" altLang="ja-JP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endParaRPr lang="en-US" altLang="ja-JP" sz="2800" dirty="0"/>
          </a:p>
          <a:p>
            <a:r>
              <a:rPr lang="en-US" altLang="ja-JP" sz="2800" dirty="0"/>
              <a:t>1.</a:t>
            </a:r>
            <a:r>
              <a:rPr lang="ja-JP" altLang="en-US" sz="2800" spc="-150" dirty="0">
                <a:solidFill>
                  <a:srgbClr val="FF0000"/>
                </a:solidFill>
              </a:rPr>
              <a:t>経営者の仕事</a:t>
            </a:r>
            <a:r>
              <a:rPr lang="ja-JP" altLang="en-US" sz="2800" spc="-150" dirty="0"/>
              <a:t>の仕方が気に入らなかった</a:t>
            </a:r>
            <a:r>
              <a:rPr lang="ja-JP" altLang="en-US" sz="2800" spc="-300" dirty="0"/>
              <a:t>（23％）</a:t>
            </a:r>
          </a:p>
          <a:p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労働時間・環境が不満だった（14％）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同僚・先輩・後輩とうまくいかなかった（13％）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給与が低かった（12％）</a:t>
            </a:r>
          </a:p>
          <a:p>
            <a:r>
              <a:rPr lang="ja-JP" altLang="en-US" sz="2800" dirty="0"/>
              <a:t>5</a:t>
            </a:r>
            <a:r>
              <a:rPr lang="en-US" altLang="ja-JP" sz="2800" dirty="0"/>
              <a:t>.</a:t>
            </a:r>
            <a:r>
              <a:rPr lang="ja-JP" altLang="en-US" sz="2800" dirty="0">
                <a:solidFill>
                  <a:srgbClr val="FF0000"/>
                </a:solidFill>
              </a:rPr>
              <a:t>仕事内容</a:t>
            </a:r>
            <a:r>
              <a:rPr lang="ja-JP" altLang="en-US" sz="2800" dirty="0"/>
              <a:t>が面白くなかった（9％）</a:t>
            </a:r>
          </a:p>
          <a:p>
            <a:r>
              <a:rPr lang="ja-JP" altLang="en-US" sz="2800" dirty="0"/>
              <a:t>6</a:t>
            </a:r>
            <a:r>
              <a:rPr lang="en-US" altLang="ja-JP" sz="2800" dirty="0"/>
              <a:t>.</a:t>
            </a:r>
            <a:r>
              <a:rPr lang="ja-JP" altLang="en-US" sz="2800" dirty="0">
                <a:solidFill>
                  <a:srgbClr val="FF0000"/>
                </a:solidFill>
              </a:rPr>
              <a:t>社長がワンマン</a:t>
            </a:r>
            <a:r>
              <a:rPr lang="ja-JP" altLang="en-US" sz="2800" dirty="0"/>
              <a:t>だった（7％）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>
                <a:solidFill>
                  <a:srgbClr val="FF0000"/>
                </a:solidFill>
              </a:rPr>
              <a:t>社風</a:t>
            </a:r>
            <a:r>
              <a:rPr lang="ja-JP" altLang="en-US" sz="2800" dirty="0"/>
              <a:t>が合わなかった（6％）</a:t>
            </a:r>
          </a:p>
          <a:p>
            <a:r>
              <a:rPr lang="ja-JP" altLang="en-US" sz="2800" dirty="0"/>
              <a:t>7</a:t>
            </a:r>
            <a:r>
              <a:rPr lang="en-US" altLang="ja-JP" sz="2800" dirty="0"/>
              <a:t>.</a:t>
            </a:r>
            <a:r>
              <a:rPr lang="ja-JP" altLang="en-US" sz="2800" dirty="0"/>
              <a:t>会社の</a:t>
            </a:r>
            <a:r>
              <a:rPr lang="ja-JP" altLang="en-US" sz="2800" dirty="0">
                <a:solidFill>
                  <a:srgbClr val="FF0000"/>
                </a:solidFill>
              </a:rPr>
              <a:t>経営方針・経営状況</a:t>
            </a:r>
            <a:r>
              <a:rPr lang="ja-JP" altLang="en-US" sz="2800" dirty="0"/>
              <a:t>が変化した</a:t>
            </a:r>
            <a:r>
              <a:rPr lang="ja-JP" altLang="en-US" sz="2800" spc="-150" dirty="0"/>
              <a:t>（6％）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キャリアアップしたかった（6％）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</a:rPr>
              <a:t>昇進・評価が不満だった（4％）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8CE804-54A0-4FBC-9C9E-AA87239A17ED}"/>
              </a:ext>
            </a:extLst>
          </p:cNvPr>
          <p:cNvSpPr/>
          <p:nvPr/>
        </p:nvSpPr>
        <p:spPr>
          <a:xfrm>
            <a:off x="3419872" y="163844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https://next.rikunabi.com/tenshokuknowhow/archives/4982/より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1DB354D-421B-46C2-9623-B09B18A18ADD}"/>
              </a:ext>
            </a:extLst>
          </p:cNvPr>
          <p:cNvSpPr/>
          <p:nvPr/>
        </p:nvSpPr>
        <p:spPr>
          <a:xfrm>
            <a:off x="4860032" y="3501008"/>
            <a:ext cx="3528392" cy="3177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110D1E-03C5-4CD6-BE65-3CB9C99FE035}"/>
              </a:ext>
            </a:extLst>
          </p:cNvPr>
          <p:cNvSpPr/>
          <p:nvPr/>
        </p:nvSpPr>
        <p:spPr>
          <a:xfrm>
            <a:off x="4973615" y="4374445"/>
            <a:ext cx="3301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経営手腕は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大丈夫か？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5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理念・ビジョン・バリューの確認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709118" y="5251287"/>
              <a:ext cx="67687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辞める際に本音は言わない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本当の理由を理解しているか？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656EF993-159D-40E7-8466-7344E088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964" y="1184425"/>
            <a:ext cx="5220072" cy="389970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736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12098</TotalTime>
  <Words>904</Words>
  <Application>Microsoft Office PowerPoint</Application>
  <PresentationFormat>画面に合わせる (4:3)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AR P丸ゴシック体M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916</cp:revision>
  <cp:lastPrinted>2016-05-20T09:20:52Z</cp:lastPrinted>
  <dcterms:created xsi:type="dcterms:W3CDTF">2015-09-16T04:41:47Z</dcterms:created>
  <dcterms:modified xsi:type="dcterms:W3CDTF">2018-08-10T01:53:12Z</dcterms:modified>
</cp:coreProperties>
</file>