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868" r:id="rId2"/>
    <p:sldId id="869" r:id="rId3"/>
    <p:sldId id="870" r:id="rId4"/>
    <p:sldId id="872" r:id="rId5"/>
    <p:sldId id="1020" r:id="rId6"/>
    <p:sldId id="1024" r:id="rId7"/>
    <p:sldId id="1021" r:id="rId8"/>
    <p:sldId id="1023" r:id="rId9"/>
    <p:sldId id="1025" r:id="rId10"/>
    <p:sldId id="1026" r:id="rId11"/>
    <p:sldId id="1027" r:id="rId12"/>
    <p:sldId id="1022" r:id="rId13"/>
    <p:sldId id="1031" r:id="rId14"/>
    <p:sldId id="1033" r:id="rId15"/>
    <p:sldId id="1034" r:id="rId16"/>
    <p:sldId id="1036" r:id="rId17"/>
    <p:sldId id="1037" r:id="rId18"/>
    <p:sldId id="1035" r:id="rId19"/>
    <p:sldId id="1032" r:id="rId20"/>
    <p:sldId id="1029" r:id="rId21"/>
    <p:sldId id="1030" r:id="rId22"/>
    <p:sldId id="991" r:id="rId23"/>
    <p:sldId id="1019" r:id="rId24"/>
  </p:sldIdLst>
  <p:sldSz cx="9144000" cy="6858000" type="screen4x3"/>
  <p:notesSz cx="6858000" cy="99456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7A7"/>
    <a:srgbClr val="FFF3FE"/>
    <a:srgbClr val="FFFF66"/>
    <a:srgbClr val="FEE2FB"/>
    <a:srgbClr val="FC92EF"/>
    <a:srgbClr val="FFFF00"/>
    <a:srgbClr val="FFFFFF"/>
    <a:srgbClr val="FF9900"/>
    <a:srgbClr val="FDB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6" autoAdjust="0"/>
    <p:restoredTop sz="94270" autoAdjust="0"/>
  </p:normalViewPr>
  <p:slideViewPr>
    <p:cSldViewPr>
      <p:cViewPr varScale="1">
        <p:scale>
          <a:sx n="72" d="100"/>
          <a:sy n="72" d="100"/>
        </p:scale>
        <p:origin x="137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A4CD7C-2CC3-4677-8D34-ACD8437A0BE2}" type="datetimeFigureOut">
              <a:rPr lang="ja-JP" altLang="en-US"/>
              <a:pPr>
                <a:defRPr/>
              </a:pPr>
              <a:t>2018/8/27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FFF4B3-530C-47F1-A86C-C71CC5D705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4CB4-2968-44F5-ACD2-DACF57AFA51A}" type="datetime1">
              <a:rPr lang="ja-JP" altLang="en-US"/>
              <a:pPr>
                <a:defRPr/>
              </a:pPr>
              <a:t>2018/8/27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67D9-EC92-4BB8-BBA5-E4BA7CEEB1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A6FD-4396-448F-BB3A-B99441064AEF}" type="datetime1">
              <a:rPr lang="ja-JP" altLang="en-US"/>
              <a:pPr>
                <a:defRPr/>
              </a:pPr>
              <a:t>2018/8/27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077D-A79C-400A-9663-044F326531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70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34AF-C1D6-404C-AF51-2DC788FC521B}" type="datetime1">
              <a:rPr lang="ja-JP" altLang="en-US"/>
              <a:pPr>
                <a:defRPr/>
              </a:pPr>
              <a:t>2018/8/27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936A-F651-401C-9E8D-6F61BB4A6F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0553-1111-4AF7-883B-A82E7D80A091}" type="datetime1">
              <a:rPr lang="ja-JP" altLang="en-US"/>
              <a:pPr>
                <a:defRPr/>
              </a:pPr>
              <a:t>2018/8/27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436F-57B2-4438-B422-7D44AFC2C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328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0DE2-9497-45D1-AD73-7AB2A7E7BD81}" type="datetime1">
              <a:rPr lang="ja-JP" altLang="en-US"/>
              <a:pPr>
                <a:defRPr/>
              </a:pPr>
              <a:t>2018/8/27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3389-0E8B-4AB4-928B-8814B8085D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870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AFCD-4250-458F-B22B-7A58CCA16683}" type="datetime1">
              <a:rPr lang="ja-JP" altLang="en-US"/>
              <a:pPr>
                <a:defRPr/>
              </a:pPr>
              <a:t>2018/8/27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D185-6A63-412E-909E-03D7792A2A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117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6B8C-04D3-4279-84F5-B203614DD294}" type="datetime1">
              <a:rPr lang="ja-JP" altLang="en-US"/>
              <a:pPr>
                <a:defRPr/>
              </a:pPr>
              <a:t>2018/8/27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6338-1AEE-449C-A2EA-4A22A2D2A3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463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355D-3045-499B-B54C-044E67369914}" type="datetime1">
              <a:rPr lang="ja-JP" altLang="en-US"/>
              <a:pPr>
                <a:defRPr/>
              </a:pPr>
              <a:t>2018/8/27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D023-5FA2-4CB7-BF14-B8F66B8DA5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204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BF2B-E06D-4FBF-A3C7-AED7CF357F20}" type="datetime1">
              <a:rPr lang="ja-JP" altLang="en-US"/>
              <a:pPr>
                <a:defRPr/>
              </a:pPr>
              <a:t>2018/8/27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657F-5377-4989-BDC6-7636CAA278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430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974A-299E-4431-AEE2-E794B02700C0}" type="datetime1">
              <a:rPr lang="ja-JP" altLang="en-US"/>
              <a:pPr>
                <a:defRPr/>
              </a:pPr>
              <a:t>2018/8/27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A865-1CE2-46A8-9146-94623CA659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023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2290-AD9F-4B8F-BF63-2E50B8E63689}" type="datetime1">
              <a:rPr lang="ja-JP" altLang="en-US"/>
              <a:pPr>
                <a:defRPr/>
              </a:pPr>
              <a:t>2018/8/27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2B9F-DD39-4266-8A94-7ABD3A7B16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166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74FA4E-5116-4D38-B5F5-B99F7180BDE2}" type="datetime1">
              <a:rPr lang="ja-JP" altLang="en-US"/>
              <a:pPr>
                <a:defRPr/>
              </a:pPr>
              <a:t>2018/8/27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903431-2DC2-4AB2-9540-3CAE7DD6EA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259632" y="1484784"/>
            <a:ext cx="67693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ウェブを作成する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～鈴木信行～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FD4ED11-B5EE-42FB-93E1-E1D14BA43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" y="5657"/>
            <a:ext cx="1044547" cy="83431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808ED91-5086-420E-8D27-0B30C236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9412"/>
            <a:ext cx="9144000" cy="12858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FE391AD-25DF-4389-AB63-C32952E0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9" y="6124233"/>
            <a:ext cx="752475" cy="682004"/>
          </a:xfrm>
          <a:prstGeom prst="rect">
            <a:avLst/>
          </a:prstGeom>
        </p:spPr>
      </p:pic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0" y="6124233"/>
            <a:ext cx="752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4000" smtClean="0">
                <a:solidFill>
                  <a:schemeClr val="bg1"/>
                </a:solidFill>
              </a:rPr>
              <a:t>1</a:t>
            </a:fld>
            <a:endParaRPr lang="en-US" altLang="ja-JP" sz="4000" dirty="0">
              <a:solidFill>
                <a:schemeClr val="bg1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B7A5898-DE28-4B55-A2E1-3C41F914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0"/>
            <a:ext cx="8101012" cy="128588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A040379-1B24-40D0-8E24-33D2888858F9}"/>
              </a:ext>
            </a:extLst>
          </p:cNvPr>
          <p:cNvCxnSpPr>
            <a:cxnSpLocks/>
          </p:cNvCxnSpPr>
          <p:nvPr/>
        </p:nvCxnSpPr>
        <p:spPr>
          <a:xfrm>
            <a:off x="803950" y="2924944"/>
            <a:ext cx="753609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BD0B065-02DB-4B83-887F-5E210AF0E83D}"/>
              </a:ext>
            </a:extLst>
          </p:cNvPr>
          <p:cNvSpPr/>
          <p:nvPr/>
        </p:nvSpPr>
        <p:spPr>
          <a:xfrm>
            <a:off x="7631832" y="636008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2018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</a:t>
            </a: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endParaRPr lang="en-US" altLang="ja-JP" b="1" dirty="0">
              <a:solidFill>
                <a:schemeClr val="accent3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3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ウェブの必要性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鈴木が困った事例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出張先で、体調不良　→薬局を探したい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「地域名」「薬局」で検索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薬局・住所・連絡先の一覧表のみ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・地図表示がない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・特徴がわからない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矢印: 下 1">
            <a:extLst>
              <a:ext uri="{FF2B5EF4-FFF2-40B4-BE49-F238E27FC236}">
                <a16:creationId xmlns:a16="http://schemas.microsoft.com/office/drawing/2014/main" id="{8313F59C-AEF5-4BCF-A1E5-AE16F8B7F44F}"/>
              </a:ext>
            </a:extLst>
          </p:cNvPr>
          <p:cNvSpPr/>
          <p:nvPr/>
        </p:nvSpPr>
        <p:spPr>
          <a:xfrm>
            <a:off x="3347864" y="4093034"/>
            <a:ext cx="1008112" cy="648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F35586-0CC7-4804-999E-FF2987424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201" y="1878228"/>
            <a:ext cx="8102234" cy="4503100"/>
          </a:xfrm>
          <a:prstGeom prst="rect">
            <a:avLst/>
          </a:prstGeom>
          <a:solidFill>
            <a:schemeClr val="tx1">
              <a:alpha val="24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7497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F3A47B14-C3AD-4357-8555-85F652FCF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201" y="1878228"/>
            <a:ext cx="8102234" cy="4503100"/>
          </a:xfrm>
          <a:prstGeom prst="rect">
            <a:avLst/>
          </a:prstGeom>
          <a:solidFill>
            <a:schemeClr val="tx1">
              <a:alpha val="24000"/>
            </a:schemeClr>
          </a:solidFill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ウェブの必要性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鈴木が困った事例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出張先で、体調不良　→薬局を探したい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「地域名」「薬局」で検索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薬局・住所・連絡先の一覧表のみ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・地図表示がない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・特徴がわからない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矢印: 下 1">
            <a:extLst>
              <a:ext uri="{FF2B5EF4-FFF2-40B4-BE49-F238E27FC236}">
                <a16:creationId xmlns:a16="http://schemas.microsoft.com/office/drawing/2014/main" id="{8313F59C-AEF5-4BCF-A1E5-AE16F8B7F44F}"/>
              </a:ext>
            </a:extLst>
          </p:cNvPr>
          <p:cNvSpPr/>
          <p:nvPr/>
        </p:nvSpPr>
        <p:spPr>
          <a:xfrm>
            <a:off x="3347864" y="4093034"/>
            <a:ext cx="1008112" cy="648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4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ウェブの必要性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顧客満足度の指標の一つ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「自宅／病院を出る前に、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　　　　　　薬局の情報がわかる」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・場所（地図）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・営業時間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・特徴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・コンセプト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7D20394B-B754-49BC-A477-47EB3AAA4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3275111"/>
            <a:ext cx="4248472" cy="31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ウェブ制作の流れ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・専門知識が不要な時代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①行政や商工会などのセミナーへ参加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②サーバーなどの環境を整備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③掲載する情報を検討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④ラフ画でイメージを作成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⑤ウェブを制作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⑥試作ウェブを確認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⑦公開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788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ウェブ制作の流れ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・専門知識が不要な時代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担当者を決め、制作目的を明確に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①行政や商工会などのセミナーへ参加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②サーバーなどの環境を整備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③掲載する情報を検討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④ラフ画でイメージを作成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⑤ウェブを制作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⑥試作ウェブを確認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⑦公開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69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ウェブ制作の流れ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・制作目的を明確に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→基本情報の掲載は当たり前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→例）新規顧客獲得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　・理念・コンセプトの明示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　・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SEO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対策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→例）顧客満足度向上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　・処方箋受付システム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　・相談予約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→例）物販／イベント告知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　・買い物かごの設置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19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ウェブ制作の流れ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・セミナーに参加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［地域名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×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×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講座］検索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格安のセミナーや講座はたくさんある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仕組みが分かればさほど難しくない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制作目的によっては、専門家に依頼する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矢印: 下 1">
            <a:extLst>
              <a:ext uri="{FF2B5EF4-FFF2-40B4-BE49-F238E27FC236}">
                <a16:creationId xmlns:a16="http://schemas.microsoft.com/office/drawing/2014/main" id="{A663C88F-500C-469D-9ED1-32FFDAF3DE64}"/>
              </a:ext>
            </a:extLst>
          </p:cNvPr>
          <p:cNvSpPr/>
          <p:nvPr/>
        </p:nvSpPr>
        <p:spPr>
          <a:xfrm>
            <a:off x="3635896" y="2492896"/>
            <a:ext cx="1152128" cy="576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下 11">
            <a:extLst>
              <a:ext uri="{FF2B5EF4-FFF2-40B4-BE49-F238E27FC236}">
                <a16:creationId xmlns:a16="http://schemas.microsoft.com/office/drawing/2014/main" id="{C8A02860-3BBB-49E8-86F3-1B35C50F4F59}"/>
              </a:ext>
            </a:extLst>
          </p:cNvPr>
          <p:cNvSpPr/>
          <p:nvPr/>
        </p:nvSpPr>
        <p:spPr>
          <a:xfrm>
            <a:off x="3624402" y="4701300"/>
            <a:ext cx="1152128" cy="576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42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ウェブ制作の流れ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・サーバーなどの環境整備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［ウェブ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×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サーバー］検索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格安のレンタルサーバーはたくさんある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（場合によっては無料もあるので、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最初はそれで作成する手もある）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矢印: 下 12">
            <a:extLst>
              <a:ext uri="{FF2B5EF4-FFF2-40B4-BE49-F238E27FC236}">
                <a16:creationId xmlns:a16="http://schemas.microsoft.com/office/drawing/2014/main" id="{EB3F6BD4-9108-4BFC-8D0C-BC6311079B4C}"/>
              </a:ext>
            </a:extLst>
          </p:cNvPr>
          <p:cNvSpPr/>
          <p:nvPr/>
        </p:nvSpPr>
        <p:spPr>
          <a:xfrm>
            <a:off x="3635896" y="2492896"/>
            <a:ext cx="1152128" cy="576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18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ウェブ制作の流れ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・掲載する情報を検討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→制作目的にあったウェブをサンプルに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・ページ構成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・掲載内容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・デザイン（色／フォント／ロゴなど）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→スマホ対策の必要性を確認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35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ウェブの留意点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ウェブ情報の留意点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・常に最新情報を担保する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→誤報は、客の信頼を損ねる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・ターゲットにより出す情報を選ぶ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→デザインなども考慮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79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本動画の利用について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本動画は著作権が保護されています。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個人利用の場合、手続きは不要です。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法人・団体等で閲覧・利用する場合、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所定の手続き、および対応が必要です。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詳しくは、ホームページをご覧ください。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http://www.kan-i.net/pvi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29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ウェブの留意点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ウェブ情報の留意点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・常に最新情報を担保する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→誤報は、客の信頼を損ねる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・ターゲットにより出す情報を選ぶ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→デザインなども考慮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検索する際にチェックすることは？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34F492FE-D3DA-4936-A1D9-799D4E165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381" y="1395666"/>
            <a:ext cx="6095238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6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ウェブの留意点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ウェブ制作をする場合の留意点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・運用が大事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→制作前に運用体制を考える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例）更新者は？　管理費は？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・情報を盛り込みすぎない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→更新できる頻度に合わせた情報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どう見られているかを意識すること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矢印: 下 1">
            <a:extLst>
              <a:ext uri="{FF2B5EF4-FFF2-40B4-BE49-F238E27FC236}">
                <a16:creationId xmlns:a16="http://schemas.microsoft.com/office/drawing/2014/main" id="{9B6C99AD-DA0A-4681-BA64-87BEFF9DC8B7}"/>
              </a:ext>
            </a:extLst>
          </p:cNvPr>
          <p:cNvSpPr/>
          <p:nvPr/>
        </p:nvSpPr>
        <p:spPr>
          <a:xfrm>
            <a:off x="3633359" y="5641973"/>
            <a:ext cx="1080120" cy="372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30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ウェブの留意点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285875" y="5997947"/>
              <a:ext cx="73448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掲載する情報はしっかりと「絞る」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1A5BE39F-5764-4F48-ADFE-839F67EEB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5" y="957262"/>
            <a:ext cx="6572250" cy="4943475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1907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まとめ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042988" y="1772816"/>
              <a:ext cx="7818556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◆ウェブはあって当たり前の時代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◆運営体制を整備する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◆常にどう見られているかを意識する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33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ウェブに掲載すべき情報は？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C3E2F165-6AF6-4501-9956-AFB40A371FDD}"/>
              </a:ext>
            </a:extLst>
          </p:cNvPr>
          <p:cNvSpPr/>
          <p:nvPr/>
        </p:nvSpPr>
        <p:spPr>
          <a:xfrm>
            <a:off x="1042988" y="1860301"/>
            <a:ext cx="7633468" cy="4521027"/>
          </a:xfrm>
          <a:prstGeom prst="wedgeRoundRectCallout">
            <a:avLst>
              <a:gd name="adj1" fmla="val -13542"/>
              <a:gd name="adj2" fmla="val 50119"/>
              <a:gd name="adj3" fmla="val 16667"/>
            </a:avLst>
          </a:prstGeom>
          <a:solidFill>
            <a:srgbClr val="C9E7A7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77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はじめに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２～３人でグループになり、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お互いに書いた内容を共有してください。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EEB5F48B-3A8B-4224-A4E5-39C121EC3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381" y="2437406"/>
            <a:ext cx="6095238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ウェブの必要性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ウェブを持たない調剤薬局！？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実態調査　ある地域の薬剤師会に加盟している調剤薬局に関し、検索し、</a:t>
              </a:r>
              <a:r>
                <a:rPr lang="ja-JP" altLang="en-US" sz="3600" b="1" dirty="0">
                  <a:solidFill>
                    <a:srgbClr val="FF0000"/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自社オリジナルのウェブ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があるかを調査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20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店舗中　　　ある６５％　　ない３５％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265FD78-9AD8-470F-B031-C1822EC96306}"/>
              </a:ext>
            </a:extLst>
          </p:cNvPr>
          <p:cNvSpPr/>
          <p:nvPr/>
        </p:nvSpPr>
        <p:spPr>
          <a:xfrm>
            <a:off x="1457090" y="629351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http://www.ashiyaku.jp/member/elia01.htmlより</a:t>
            </a:r>
            <a:r>
              <a:rPr lang="en-US" altLang="ja-JP" dirty="0"/>
              <a:t>2018</a:t>
            </a:r>
            <a:r>
              <a:rPr lang="ja-JP" altLang="en-US" dirty="0"/>
              <a:t>年</a:t>
            </a:r>
            <a:r>
              <a:rPr lang="en-US" altLang="ja-JP" dirty="0"/>
              <a:t>8</a:t>
            </a:r>
            <a:r>
              <a:rPr lang="ja-JP" altLang="en-US" dirty="0"/>
              <a:t>月</a:t>
            </a:r>
            <a:r>
              <a:rPr lang="en-US" altLang="ja-JP" dirty="0"/>
              <a:t>25</a:t>
            </a:r>
            <a:r>
              <a:rPr lang="ja-JP" altLang="en-US" dirty="0"/>
              <a:t>日に調査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E6BB9BA-F04F-431B-9861-B2EFC8662006}"/>
              </a:ext>
            </a:extLst>
          </p:cNvPr>
          <p:cNvSpPr/>
          <p:nvPr/>
        </p:nvSpPr>
        <p:spPr>
          <a:xfrm>
            <a:off x="1726368" y="4996192"/>
            <a:ext cx="4680000" cy="57605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1FE6ACF-E615-48A5-9B79-8EDEA4E9869E}"/>
              </a:ext>
            </a:extLst>
          </p:cNvPr>
          <p:cNvSpPr/>
          <p:nvPr/>
        </p:nvSpPr>
        <p:spPr>
          <a:xfrm>
            <a:off x="6408464" y="4996192"/>
            <a:ext cx="2340000" cy="57605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7199263"/>
            <a:chOff x="-1559" y="0"/>
            <a:chExt cx="9145559" cy="7199263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ウェブの必要性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18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店舗の情報はどうやってわかる？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他の業界の場合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昔　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	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：　口コミ、雑誌、ガイドブック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 少し前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	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：　パソコンで検索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今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	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：　スマホやタブレットで検索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 そして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	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：　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SNS</a:t>
              </a:r>
              <a:r>
                <a:rPr lang="ja-JP" alt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、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ハッシュタグ、アプリ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情報の入手法は時代とともに変わる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24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ウェブの必要性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店舗の情報はどうやってわかる？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他の業界の場合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(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レストランなど）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59636ABE-8ED2-4B0C-A950-F529C4E63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808462"/>
            <a:ext cx="5135851" cy="385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0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7199263"/>
            <a:chOff x="-1559" y="0"/>
            <a:chExt cx="9145559" cy="7199263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ウェブの必要性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618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店舗の情報はどうやってわかる？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調剤薬局の場合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昔　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	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：　門前病院からの誘導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 少し前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	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：　門前病院のリスト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今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	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：　地域へ→薬局一覧サイト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 そして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	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：　・・・？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情報の入手法は時代とともに変わる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518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ウェブの必要性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鈴木が困った事例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出張先で、体調不良　→薬局を探したい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「地域名」「薬局」で検索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81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12584</TotalTime>
  <Words>389</Words>
  <Application>Microsoft Office PowerPoint</Application>
  <PresentationFormat>画面に合わせる (4:3)</PresentationFormat>
  <Paragraphs>209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8" baseType="lpstr">
      <vt:lpstr>AR P丸ゴシック体M</vt:lpstr>
      <vt:lpstr>ＭＳ Ｐゴシック</vt:lpstr>
      <vt:lpstr>Arial</vt:lpstr>
      <vt:lpstr>Calibri</vt:lpstr>
      <vt:lpstr>プレゼンテーション1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鈴木信行</dc:creator>
  <cp:lastModifiedBy>Nobuyuki Suzuki</cp:lastModifiedBy>
  <cp:revision>955</cp:revision>
  <cp:lastPrinted>2016-05-20T09:20:52Z</cp:lastPrinted>
  <dcterms:created xsi:type="dcterms:W3CDTF">2015-09-16T04:41:47Z</dcterms:created>
  <dcterms:modified xsi:type="dcterms:W3CDTF">2018-08-27T02:55:52Z</dcterms:modified>
</cp:coreProperties>
</file>