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868" r:id="rId2"/>
    <p:sldId id="869" r:id="rId3"/>
    <p:sldId id="870" r:id="rId4"/>
    <p:sldId id="872" r:id="rId5"/>
    <p:sldId id="1020" r:id="rId6"/>
    <p:sldId id="1039" r:id="rId7"/>
    <p:sldId id="1040" r:id="rId8"/>
    <p:sldId id="1041" r:id="rId9"/>
    <p:sldId id="1042" r:id="rId10"/>
    <p:sldId id="1043" r:id="rId11"/>
    <p:sldId id="1044" r:id="rId12"/>
    <p:sldId id="1045" r:id="rId13"/>
    <p:sldId id="1048" r:id="rId14"/>
    <p:sldId id="1049" r:id="rId15"/>
    <p:sldId id="1046" r:id="rId16"/>
    <p:sldId id="1047" r:id="rId17"/>
    <p:sldId id="1050" r:id="rId18"/>
    <p:sldId id="1019" r:id="rId19"/>
  </p:sldIdLst>
  <p:sldSz cx="9144000" cy="6858000" type="screen4x3"/>
  <p:notesSz cx="6858000" cy="99456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E2FB"/>
    <a:srgbClr val="FFFF66"/>
    <a:srgbClr val="C9E7A7"/>
    <a:srgbClr val="FFF3FE"/>
    <a:srgbClr val="FC92EF"/>
    <a:srgbClr val="FFFF00"/>
    <a:srgbClr val="FFFFFF"/>
    <a:srgbClr val="FF9900"/>
    <a:srgbClr val="FDBF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26" autoAdjust="0"/>
    <p:restoredTop sz="94270" autoAdjust="0"/>
  </p:normalViewPr>
  <p:slideViewPr>
    <p:cSldViewPr>
      <p:cViewPr varScale="1">
        <p:scale>
          <a:sx n="72" d="100"/>
          <a:sy n="72" d="100"/>
        </p:scale>
        <p:origin x="1374" y="5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4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DA4CD7C-2CC3-4677-8D34-ACD8437A0BE2}" type="datetimeFigureOut">
              <a:rPr lang="ja-JP" altLang="en-US"/>
              <a:pPr>
                <a:defRPr/>
              </a:pPr>
              <a:t>2018/8/28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7FFF4B3-530C-47F1-A86C-C71CC5D705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B4CB4-2968-44F5-ACD2-DACF57AFA51A}" type="datetime1">
              <a:rPr lang="ja-JP" altLang="en-US"/>
              <a:pPr>
                <a:defRPr/>
              </a:pPr>
              <a:t>2018/8/28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E67D9-EC92-4BB8-BBA5-E4BA7CEEB1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68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9A6FD-4396-448F-BB3A-B99441064AEF}" type="datetime1">
              <a:rPr lang="ja-JP" altLang="en-US"/>
              <a:pPr>
                <a:defRPr/>
              </a:pPr>
              <a:t>2018/8/28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7077D-A79C-400A-9663-044F326531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700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334AF-C1D6-404C-AF51-2DC788FC521B}" type="datetime1">
              <a:rPr lang="ja-JP" altLang="en-US"/>
              <a:pPr>
                <a:defRPr/>
              </a:pPr>
              <a:t>2018/8/28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D936A-F651-401C-9E8D-6F61BB4A6F5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45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F0553-1111-4AF7-883B-A82E7D80A091}" type="datetime1">
              <a:rPr lang="ja-JP" altLang="en-US"/>
              <a:pPr>
                <a:defRPr/>
              </a:pPr>
              <a:t>2018/8/28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8436F-57B2-4438-B422-7D44AFC2C6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3287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10DE2-9497-45D1-AD73-7AB2A7E7BD81}" type="datetime1">
              <a:rPr lang="ja-JP" altLang="en-US"/>
              <a:pPr>
                <a:defRPr/>
              </a:pPr>
              <a:t>2018/8/28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E3389-0E8B-4AB4-928B-8814B8085D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8708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5AFCD-4250-458F-B22B-7A58CCA16683}" type="datetime1">
              <a:rPr lang="ja-JP" altLang="en-US"/>
              <a:pPr>
                <a:defRPr/>
              </a:pPr>
              <a:t>2018/8/28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5D185-6A63-412E-909E-03D7792A2A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117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C6B8C-04D3-4279-84F5-B203614DD294}" type="datetime1">
              <a:rPr lang="ja-JP" altLang="en-US"/>
              <a:pPr>
                <a:defRPr/>
              </a:pPr>
              <a:t>2018/8/28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E6338-1AEE-449C-A2EA-4A22A2D2A3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463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A355D-3045-499B-B54C-044E67369914}" type="datetime1">
              <a:rPr lang="ja-JP" altLang="en-US"/>
              <a:pPr>
                <a:defRPr/>
              </a:pPr>
              <a:t>2018/8/28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2D023-5FA2-4CB7-BF14-B8F66B8DA5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2047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BBF2B-E06D-4FBF-A3C7-AED7CF357F20}" type="datetime1">
              <a:rPr lang="ja-JP" altLang="en-US"/>
              <a:pPr>
                <a:defRPr/>
              </a:pPr>
              <a:t>2018/8/28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D657F-5377-4989-BDC6-7636CAA278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430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9974A-299E-4431-AEE2-E794B02700C0}" type="datetime1">
              <a:rPr lang="ja-JP" altLang="en-US"/>
              <a:pPr>
                <a:defRPr/>
              </a:pPr>
              <a:t>2018/8/28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FA865-1CE2-46A8-9146-94623CA659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023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90-AD9F-4B8F-BF63-2E50B8E63689}" type="datetime1">
              <a:rPr lang="ja-JP" altLang="en-US"/>
              <a:pPr>
                <a:defRPr/>
              </a:pPr>
              <a:t>2018/8/28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12B9F-DD39-4266-8A94-7ABD3A7B16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166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A74FA4E-5116-4D38-B5F5-B99F7180BDE2}" type="datetime1">
              <a:rPr lang="ja-JP" altLang="en-US"/>
              <a:pPr>
                <a:defRPr/>
              </a:pPr>
              <a:t>2018/8/28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6903431-2DC2-4AB2-9540-3CAE7DD6EA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1259632" y="1484784"/>
            <a:ext cx="676937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薬剤師ができること、</a:t>
            </a:r>
            <a:endParaRPr lang="en-US" altLang="ja-JP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思いを明確にしていく</a:t>
            </a:r>
            <a:endParaRPr lang="en-US" altLang="zh-TW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～鈴木信行～</a:t>
            </a:r>
            <a:endParaRPr lang="en-US" altLang="ja-JP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CFD4ED11-B5EE-42FB-93E1-E1D14BA43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9" y="5657"/>
            <a:ext cx="1044547" cy="834315"/>
          </a:xfrm>
          <a:prstGeom prst="rect">
            <a:avLst/>
          </a:prstGeom>
          <a:ln>
            <a:solidFill>
              <a:srgbClr val="92D050"/>
            </a:solidFill>
          </a:ln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808ED91-5086-420E-8D27-0B30C23647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729412"/>
            <a:ext cx="9144000" cy="128588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3FE391AD-25DF-4389-AB63-C32952E0A3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559" y="6124233"/>
            <a:ext cx="752475" cy="682004"/>
          </a:xfrm>
          <a:prstGeom prst="rect">
            <a:avLst/>
          </a:prstGeom>
        </p:spPr>
      </p:pic>
      <p:sp>
        <p:nvSpPr>
          <p:cNvPr id="18" name="テキスト ボックス 20"/>
          <p:cNvSpPr txBox="1">
            <a:spLocks noChangeArrowheads="1"/>
          </p:cNvSpPr>
          <p:nvPr/>
        </p:nvSpPr>
        <p:spPr bwMode="auto">
          <a:xfrm>
            <a:off x="0" y="6124233"/>
            <a:ext cx="7524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C09600CD-C57F-4A16-9945-6D5B6AE27C50}" type="slidenum">
              <a:rPr lang="en-US" altLang="ja-JP" sz="4000" smtClean="0">
                <a:solidFill>
                  <a:schemeClr val="bg1"/>
                </a:solidFill>
              </a:rPr>
              <a:t>1</a:t>
            </a:fld>
            <a:endParaRPr lang="en-US" altLang="ja-JP" sz="4000" dirty="0">
              <a:solidFill>
                <a:schemeClr val="bg1"/>
              </a:solidFill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FB7A5898-DE28-4B55-A2E1-3C41F9143B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88" y="0"/>
            <a:ext cx="8101012" cy="128588"/>
          </a:xfrm>
          <a:prstGeom prst="rect">
            <a:avLst/>
          </a:prstGeom>
        </p:spPr>
      </p:pic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4A040379-1B24-40D0-8E24-33D2888858F9}"/>
              </a:ext>
            </a:extLst>
          </p:cNvPr>
          <p:cNvCxnSpPr>
            <a:cxnSpLocks/>
          </p:cNvCxnSpPr>
          <p:nvPr/>
        </p:nvCxnSpPr>
        <p:spPr>
          <a:xfrm>
            <a:off x="803950" y="2924944"/>
            <a:ext cx="7536099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8BD0B065-02DB-4B83-887F-5E210AF0E83D}"/>
              </a:ext>
            </a:extLst>
          </p:cNvPr>
          <p:cNvSpPr/>
          <p:nvPr/>
        </p:nvSpPr>
        <p:spPr>
          <a:xfrm>
            <a:off x="7631832" y="6360080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2018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年</a:t>
            </a:r>
            <a:r>
              <a:rPr lang="en-US" altLang="ja-JP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8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月</a:t>
            </a:r>
            <a:endParaRPr lang="en-US" altLang="ja-JP" b="1" dirty="0">
              <a:solidFill>
                <a:schemeClr val="accent3">
                  <a:lumMod val="7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433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薬剤師として何をしたい？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10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5886587-9A6F-410D-A75A-1A337FEFF4FD}"/>
              </a:ext>
            </a:extLst>
          </p:cNvPr>
          <p:cNvSpPr/>
          <p:nvPr/>
        </p:nvSpPr>
        <p:spPr>
          <a:xfrm>
            <a:off x="765453" y="2264464"/>
            <a:ext cx="47920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仕事・・・薬局経営・・・が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楽しそうに見えない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68A4F4F-E4EA-4615-9100-2E5E9FB0B27F}"/>
              </a:ext>
            </a:extLst>
          </p:cNvPr>
          <p:cNvSpPr/>
          <p:nvPr/>
        </p:nvSpPr>
        <p:spPr>
          <a:xfrm>
            <a:off x="4139952" y="4890939"/>
            <a:ext cx="53285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診療報酬（保険点数）と</a:t>
            </a: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OTC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以外に収益源を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持っていない！？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2" name="矢印: 折線 1">
            <a:extLst>
              <a:ext uri="{FF2B5EF4-FFF2-40B4-BE49-F238E27FC236}">
                <a16:creationId xmlns:a16="http://schemas.microsoft.com/office/drawing/2014/main" id="{9AE9A6BF-81CE-4FEC-B267-4F0AD224FFFA}"/>
              </a:ext>
            </a:extLst>
          </p:cNvPr>
          <p:cNvSpPr/>
          <p:nvPr/>
        </p:nvSpPr>
        <p:spPr>
          <a:xfrm rot="10800000" flipV="1">
            <a:off x="5796136" y="2951431"/>
            <a:ext cx="1008112" cy="912009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79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薬剤師として何をしたい？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11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5886587-9A6F-410D-A75A-1A337FEFF4FD}"/>
              </a:ext>
            </a:extLst>
          </p:cNvPr>
          <p:cNvSpPr/>
          <p:nvPr/>
        </p:nvSpPr>
        <p:spPr>
          <a:xfrm>
            <a:off x="765453" y="2264464"/>
            <a:ext cx="47920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仕事・・・薬局経営・・・が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楽しそうに見えない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68A4F4F-E4EA-4615-9100-2E5E9FB0B27F}"/>
              </a:ext>
            </a:extLst>
          </p:cNvPr>
          <p:cNvSpPr/>
          <p:nvPr/>
        </p:nvSpPr>
        <p:spPr>
          <a:xfrm>
            <a:off x="3815408" y="4101332"/>
            <a:ext cx="53285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一緒に仕事したい？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薬局での仕事が楽しい？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2" name="矢印: 折線 1">
            <a:extLst>
              <a:ext uri="{FF2B5EF4-FFF2-40B4-BE49-F238E27FC236}">
                <a16:creationId xmlns:a16="http://schemas.microsoft.com/office/drawing/2014/main" id="{9AE9A6BF-81CE-4FEC-B267-4F0AD224FFFA}"/>
              </a:ext>
            </a:extLst>
          </p:cNvPr>
          <p:cNvSpPr/>
          <p:nvPr/>
        </p:nvSpPr>
        <p:spPr>
          <a:xfrm flipV="1">
            <a:off x="2411760" y="4069972"/>
            <a:ext cx="1008112" cy="912009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3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スタッフの思いは？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12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4220736-6F90-4577-8BF4-F3DCA2FA2A71}"/>
              </a:ext>
            </a:extLst>
          </p:cNvPr>
          <p:cNvSpPr/>
          <p:nvPr/>
        </p:nvSpPr>
        <p:spPr>
          <a:xfrm>
            <a:off x="1041068" y="5845046"/>
            <a:ext cx="78408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しっかりと思いを聴くタイミングが必須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D6BE603-BB61-42F7-A564-F9F3247B3A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3872" y="1060752"/>
            <a:ext cx="6195228" cy="4640347"/>
          </a:xfrm>
          <a:prstGeom prst="rect">
            <a:avLst/>
          </a:prstGeom>
          <a:ln>
            <a:solidFill>
              <a:srgbClr val="92D050"/>
            </a:solidFill>
          </a:ln>
        </p:spPr>
      </p:pic>
    </p:spTree>
    <p:extLst>
      <p:ext uri="{BB962C8B-B14F-4D97-AF65-F5344CB8AC3E}">
        <p14:creationId xmlns:p14="http://schemas.microsoft.com/office/powerpoint/2010/main" val="2443463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スタッフの思いは？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13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5886587-9A6F-410D-A75A-1A337FEFF4FD}"/>
              </a:ext>
            </a:extLst>
          </p:cNvPr>
          <p:cNvSpPr/>
          <p:nvPr/>
        </p:nvSpPr>
        <p:spPr>
          <a:xfrm>
            <a:off x="355982" y="1160732"/>
            <a:ext cx="84320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経営者に意見がないスタッフはいない！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68A4F4F-E4EA-4615-9100-2E5E9FB0B27F}"/>
              </a:ext>
            </a:extLst>
          </p:cNvPr>
          <p:cNvSpPr/>
          <p:nvPr/>
        </p:nvSpPr>
        <p:spPr>
          <a:xfrm>
            <a:off x="1619362" y="2476950"/>
            <a:ext cx="59052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面と向かってはいいにくい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4220736-6F90-4577-8BF4-F3DCA2FA2A71}"/>
              </a:ext>
            </a:extLst>
          </p:cNvPr>
          <p:cNvSpPr/>
          <p:nvPr/>
        </p:nvSpPr>
        <p:spPr>
          <a:xfrm>
            <a:off x="1347711" y="3942984"/>
            <a:ext cx="66970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希望や要望を文字にして共有し、思いをしっかり傾聴する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984B656B-1FF8-4193-9515-A044E3CFDBAF}"/>
              </a:ext>
            </a:extLst>
          </p:cNvPr>
          <p:cNvSpPr/>
          <p:nvPr/>
        </p:nvSpPr>
        <p:spPr>
          <a:xfrm>
            <a:off x="3779912" y="2039614"/>
            <a:ext cx="1152128" cy="5040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矢印: 下 15">
            <a:extLst>
              <a:ext uri="{FF2B5EF4-FFF2-40B4-BE49-F238E27FC236}">
                <a16:creationId xmlns:a16="http://schemas.microsoft.com/office/drawing/2014/main" id="{20415732-9860-4E44-BA52-AF2513C17479}"/>
              </a:ext>
            </a:extLst>
          </p:cNvPr>
          <p:cNvSpPr/>
          <p:nvPr/>
        </p:nvSpPr>
        <p:spPr>
          <a:xfrm>
            <a:off x="3779912" y="3438293"/>
            <a:ext cx="1152128" cy="5040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87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スタッフの思いは？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14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5886587-9A6F-410D-A75A-1A337FEFF4FD}"/>
              </a:ext>
            </a:extLst>
          </p:cNvPr>
          <p:cNvSpPr/>
          <p:nvPr/>
        </p:nvSpPr>
        <p:spPr>
          <a:xfrm>
            <a:off x="355982" y="1160732"/>
            <a:ext cx="84320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例）薬剤師たちからの声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4220736-6F90-4577-8BF4-F3DCA2FA2A71}"/>
              </a:ext>
            </a:extLst>
          </p:cNvPr>
          <p:cNvSpPr/>
          <p:nvPr/>
        </p:nvSpPr>
        <p:spPr>
          <a:xfrm>
            <a:off x="1059081" y="1924838"/>
            <a:ext cx="747722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「もっと栄養相談を受ける薬局へ」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「イベントを多くして、予防を」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「子ども向けの教育活動を」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「カフェを併設し、薬膳料理などを」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「町内会で連携した市民支援を」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・・・いずれも、経営者の「拒否」「否定」　　　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　　　　「未検討」でつぶれている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13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スタッフの思いは？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15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5886587-9A6F-410D-A75A-1A337FEFF4FD}"/>
              </a:ext>
            </a:extLst>
          </p:cNvPr>
          <p:cNvSpPr/>
          <p:nvPr/>
        </p:nvSpPr>
        <p:spPr>
          <a:xfrm>
            <a:off x="355982" y="1160732"/>
            <a:ext cx="84320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例）業務計画書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4220736-6F90-4577-8BF4-F3DCA2FA2A71}"/>
              </a:ext>
            </a:extLst>
          </p:cNvPr>
          <p:cNvSpPr/>
          <p:nvPr/>
        </p:nvSpPr>
        <p:spPr>
          <a:xfrm>
            <a:off x="2483768" y="4729773"/>
            <a:ext cx="677089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半期に一度程度、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目標、行動計画、評価を書かせ、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思いを共有する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C180F2C-82A9-4C4D-BE90-7875EE997C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7705" y="1877703"/>
            <a:ext cx="4176464" cy="2786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33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スタッフの思いは？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16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5886587-9A6F-410D-A75A-1A337FEFF4FD}"/>
              </a:ext>
            </a:extLst>
          </p:cNvPr>
          <p:cNvSpPr/>
          <p:nvPr/>
        </p:nvSpPr>
        <p:spPr>
          <a:xfrm>
            <a:off x="355982" y="1160732"/>
            <a:ext cx="84320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例）マインドマップ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4220736-6F90-4577-8BF4-F3DCA2FA2A71}"/>
              </a:ext>
            </a:extLst>
          </p:cNvPr>
          <p:cNvSpPr/>
          <p:nvPr/>
        </p:nvSpPr>
        <p:spPr>
          <a:xfrm>
            <a:off x="1310792" y="1943486"/>
            <a:ext cx="747722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スタッフの思いを自由に語らせ、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それを可視化していく手法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　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　　［マインドマップ］で検索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使いこなすには、多少の経験が必要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思いを整理するのに有効なツール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2" name="矢印: 下 1">
            <a:extLst>
              <a:ext uri="{FF2B5EF4-FFF2-40B4-BE49-F238E27FC236}">
                <a16:creationId xmlns:a16="http://schemas.microsoft.com/office/drawing/2014/main" id="{1E468295-A101-45F4-90A8-AE2B4302927F}"/>
              </a:ext>
            </a:extLst>
          </p:cNvPr>
          <p:cNvSpPr/>
          <p:nvPr/>
        </p:nvSpPr>
        <p:spPr>
          <a:xfrm>
            <a:off x="4211960" y="3429000"/>
            <a:ext cx="1008112" cy="5177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733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スタッフの思いは？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17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5886587-9A6F-410D-A75A-1A337FEFF4FD}"/>
              </a:ext>
            </a:extLst>
          </p:cNvPr>
          <p:cNvSpPr/>
          <p:nvPr/>
        </p:nvSpPr>
        <p:spPr>
          <a:xfrm>
            <a:off x="355982" y="1160732"/>
            <a:ext cx="84320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例）マインドマップ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51609C8-C6BB-4E18-A022-4A0926BC5000}"/>
              </a:ext>
            </a:extLst>
          </p:cNvPr>
          <p:cNvSpPr/>
          <p:nvPr/>
        </p:nvSpPr>
        <p:spPr>
          <a:xfrm>
            <a:off x="3059832" y="6139540"/>
            <a:ext cx="54543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https://ja.wikipedia.org/wiki/マインドマップより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FC986D05-D15B-41D0-8853-E9A791CF27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7704" y="2131336"/>
            <a:ext cx="5186548" cy="364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63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まとめ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042988" y="1772816"/>
              <a:ext cx="7818556" cy="2862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◆固定概念にとらわれない発想を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◆思いは可視化し共有する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◆マインドマップ</a:t>
              </a: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18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3330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本動画の利用について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本動画は著作権が保護されています。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個人利用の場合、手続きは不要です。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法人・団体等で閲覧・利用する場合、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所定の手続き、および対応が必要です。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詳しくは、ホームページをご覧ください。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http://www.kan-i.net/pvi</a:t>
              </a: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2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5290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はじめに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スタッフの仕事への「思い」の共有方法は？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3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C3E2F165-6AF6-4501-9956-AFB40A371FDD}"/>
              </a:ext>
            </a:extLst>
          </p:cNvPr>
          <p:cNvSpPr/>
          <p:nvPr/>
        </p:nvSpPr>
        <p:spPr>
          <a:xfrm>
            <a:off x="1042988" y="1860301"/>
            <a:ext cx="7633468" cy="4521027"/>
          </a:xfrm>
          <a:prstGeom prst="wedgeRoundRectCallout">
            <a:avLst>
              <a:gd name="adj1" fmla="val -13542"/>
              <a:gd name="adj2" fmla="val 50119"/>
              <a:gd name="adj3" fmla="val 16667"/>
            </a:avLst>
          </a:prstGeom>
          <a:solidFill>
            <a:srgbClr val="C9E7A7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77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はじめに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２～３人でグループになり、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お互いに書いた内容を共有してください。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4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EEB5F48B-3A8B-4224-A4E5-39C121EC3A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381" y="2437406"/>
            <a:ext cx="6095238" cy="40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薬剤師としてできること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5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5886587-9A6F-410D-A75A-1A337FEFF4FD}"/>
              </a:ext>
            </a:extLst>
          </p:cNvPr>
          <p:cNvSpPr/>
          <p:nvPr/>
        </p:nvSpPr>
        <p:spPr>
          <a:xfrm>
            <a:off x="355982" y="1012954"/>
            <a:ext cx="868051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ある薬剤師との対話から・・・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「医師には処方権があるからねぇ～」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「診療報酬がどんどん下がってるから、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　　　　利益はどうしたって落ちるよね」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「お客と言えば、処方箋をもっている人！」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「とにかく、働いてくれる人がない」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279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薬剤師としてできること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6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5886587-9A6F-410D-A75A-1A337FEFF4FD}"/>
              </a:ext>
            </a:extLst>
          </p:cNvPr>
          <p:cNvSpPr/>
          <p:nvPr/>
        </p:nvSpPr>
        <p:spPr>
          <a:xfrm>
            <a:off x="355982" y="1012954"/>
            <a:ext cx="87880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ある薬剤師との対話から・・・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「医師には処方権があるからねぇ～」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「診療報酬がどんどん下がってるから、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　　　　利益はどうしたって落ちるよね」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「お客と言えば、処方箋をもっている人！」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「とにかく、働いてくれる人がない」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2" name="矢印: 下 1">
            <a:extLst>
              <a:ext uri="{FF2B5EF4-FFF2-40B4-BE49-F238E27FC236}">
                <a16:creationId xmlns:a16="http://schemas.microsoft.com/office/drawing/2014/main" id="{EC46B1F0-A170-4B54-8E77-7D5EEDCCDA02}"/>
              </a:ext>
            </a:extLst>
          </p:cNvPr>
          <p:cNvSpPr/>
          <p:nvPr/>
        </p:nvSpPr>
        <p:spPr>
          <a:xfrm>
            <a:off x="3692386" y="5013176"/>
            <a:ext cx="108012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7778E80-310E-4C81-B289-FC7E0C58BC20}"/>
              </a:ext>
            </a:extLst>
          </p:cNvPr>
          <p:cNvSpPr/>
          <p:nvPr/>
        </p:nvSpPr>
        <p:spPr>
          <a:xfrm>
            <a:off x="364333" y="5405386"/>
            <a:ext cx="87880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【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問題提起</a:t>
            </a: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】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自分たちで、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　薬剤師の技能に限界を作っていないか？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531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楕円 25">
            <a:extLst>
              <a:ext uri="{FF2B5EF4-FFF2-40B4-BE49-F238E27FC236}">
                <a16:creationId xmlns:a16="http://schemas.microsoft.com/office/drawing/2014/main" id="{315D276A-21E5-492D-9EA8-C57D1B5CC6CE}"/>
              </a:ext>
            </a:extLst>
          </p:cNvPr>
          <p:cNvSpPr/>
          <p:nvPr/>
        </p:nvSpPr>
        <p:spPr>
          <a:xfrm>
            <a:off x="1247463" y="1442508"/>
            <a:ext cx="2448271" cy="1008112"/>
          </a:xfrm>
          <a:prstGeom prst="ellipse">
            <a:avLst/>
          </a:prstGeom>
          <a:solidFill>
            <a:srgbClr val="FEE2F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D38DB176-240A-450E-89CF-2AD385673C06}"/>
              </a:ext>
            </a:extLst>
          </p:cNvPr>
          <p:cNvSpPr/>
          <p:nvPr/>
        </p:nvSpPr>
        <p:spPr>
          <a:xfrm>
            <a:off x="5351919" y="1901825"/>
            <a:ext cx="2448271" cy="1008112"/>
          </a:xfrm>
          <a:prstGeom prst="ellipse">
            <a:avLst/>
          </a:prstGeom>
          <a:solidFill>
            <a:srgbClr val="FFFF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7DC102E2-EB59-4C1B-8CCC-3D4AD3469467}"/>
              </a:ext>
            </a:extLst>
          </p:cNvPr>
          <p:cNvSpPr/>
          <p:nvPr/>
        </p:nvSpPr>
        <p:spPr>
          <a:xfrm>
            <a:off x="1835696" y="3212976"/>
            <a:ext cx="2448271" cy="100811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薬剤師としてできること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7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5886587-9A6F-410D-A75A-1A337FEFF4FD}"/>
              </a:ext>
            </a:extLst>
          </p:cNvPr>
          <p:cNvSpPr/>
          <p:nvPr/>
        </p:nvSpPr>
        <p:spPr>
          <a:xfrm>
            <a:off x="364333" y="5405386"/>
            <a:ext cx="87880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【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問題提起</a:t>
            </a: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】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自分たちで、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　薬剤師の技能に限界を作っていないか？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6CD62D2-F2C8-4591-9886-87FD2FD4F92A}"/>
              </a:ext>
            </a:extLst>
          </p:cNvPr>
          <p:cNvSpPr/>
          <p:nvPr/>
        </p:nvSpPr>
        <p:spPr>
          <a:xfrm>
            <a:off x="644015" y="1280636"/>
            <a:ext cx="39279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医師と対等になる努力と工夫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C443126-67AC-4684-A4CD-549BEA593C39}"/>
              </a:ext>
            </a:extLst>
          </p:cNvPr>
          <p:cNvSpPr/>
          <p:nvPr/>
        </p:nvSpPr>
        <p:spPr>
          <a:xfrm>
            <a:off x="827584" y="3372794"/>
            <a:ext cx="4504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興味を持てる会社？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4CEC1D2-8B59-4F28-A461-6B51DA7DA4B1}"/>
              </a:ext>
            </a:extLst>
          </p:cNvPr>
          <p:cNvSpPr/>
          <p:nvPr/>
        </p:nvSpPr>
        <p:spPr>
          <a:xfrm>
            <a:off x="4649688" y="1762944"/>
            <a:ext cx="4104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本当に患者のため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できることは？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8038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3181F25-4529-47EC-A203-FE6FC70CB239}"/>
              </a:ext>
            </a:extLst>
          </p:cNvPr>
          <p:cNvSpPr/>
          <p:nvPr/>
        </p:nvSpPr>
        <p:spPr>
          <a:xfrm>
            <a:off x="395639" y="4878981"/>
            <a:ext cx="8680513" cy="16698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315D276A-21E5-492D-9EA8-C57D1B5CC6CE}"/>
              </a:ext>
            </a:extLst>
          </p:cNvPr>
          <p:cNvSpPr/>
          <p:nvPr/>
        </p:nvSpPr>
        <p:spPr>
          <a:xfrm>
            <a:off x="1247463" y="1442508"/>
            <a:ext cx="2448271" cy="1008112"/>
          </a:xfrm>
          <a:prstGeom prst="ellipse">
            <a:avLst/>
          </a:prstGeom>
          <a:solidFill>
            <a:srgbClr val="FEE2F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D38DB176-240A-450E-89CF-2AD385673C06}"/>
              </a:ext>
            </a:extLst>
          </p:cNvPr>
          <p:cNvSpPr/>
          <p:nvPr/>
        </p:nvSpPr>
        <p:spPr>
          <a:xfrm>
            <a:off x="5351919" y="1901825"/>
            <a:ext cx="2448271" cy="1008112"/>
          </a:xfrm>
          <a:prstGeom prst="ellipse">
            <a:avLst/>
          </a:prstGeom>
          <a:solidFill>
            <a:srgbClr val="FFFF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7DC102E2-EB59-4C1B-8CCC-3D4AD3469467}"/>
              </a:ext>
            </a:extLst>
          </p:cNvPr>
          <p:cNvSpPr/>
          <p:nvPr/>
        </p:nvSpPr>
        <p:spPr>
          <a:xfrm>
            <a:off x="1835696" y="3212976"/>
            <a:ext cx="2448271" cy="100811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薬剤師としてできること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8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5886587-9A6F-410D-A75A-1A337FEFF4FD}"/>
              </a:ext>
            </a:extLst>
          </p:cNvPr>
          <p:cNvSpPr/>
          <p:nvPr/>
        </p:nvSpPr>
        <p:spPr>
          <a:xfrm>
            <a:off x="364333" y="5405386"/>
            <a:ext cx="87880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【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問題提起</a:t>
            </a: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】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自分たちで、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　薬剤師の技能に限界を作っていないか？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6CD62D2-F2C8-4591-9886-87FD2FD4F92A}"/>
              </a:ext>
            </a:extLst>
          </p:cNvPr>
          <p:cNvSpPr/>
          <p:nvPr/>
        </p:nvSpPr>
        <p:spPr>
          <a:xfrm>
            <a:off x="644015" y="1280636"/>
            <a:ext cx="39279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医師と対等になる努力と工夫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C443126-67AC-4684-A4CD-549BEA593C39}"/>
              </a:ext>
            </a:extLst>
          </p:cNvPr>
          <p:cNvSpPr/>
          <p:nvPr/>
        </p:nvSpPr>
        <p:spPr>
          <a:xfrm>
            <a:off x="827584" y="3372794"/>
            <a:ext cx="45040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興味を持てる会社？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4CEC1D2-8B59-4F28-A461-6B51DA7DA4B1}"/>
              </a:ext>
            </a:extLst>
          </p:cNvPr>
          <p:cNvSpPr/>
          <p:nvPr/>
        </p:nvSpPr>
        <p:spPr>
          <a:xfrm>
            <a:off x="4649688" y="1762944"/>
            <a:ext cx="4104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本当に患者のため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できることは？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DB6C8D5B-5A63-44F5-A52C-1D6B1FF38488}"/>
              </a:ext>
            </a:extLst>
          </p:cNvPr>
          <p:cNvSpPr/>
          <p:nvPr/>
        </p:nvSpPr>
        <p:spPr>
          <a:xfrm>
            <a:off x="699485" y="4430648"/>
            <a:ext cx="87880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固定概念に縛られて経営していないか？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2065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薬剤師として何をしたい？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9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5886587-9A6F-410D-A75A-1A337FEFF4FD}"/>
              </a:ext>
            </a:extLst>
          </p:cNvPr>
          <p:cNvSpPr/>
          <p:nvPr/>
        </p:nvSpPr>
        <p:spPr>
          <a:xfrm>
            <a:off x="355982" y="1012954"/>
            <a:ext cx="868051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ある薬剤師との対話から・・・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「現実は厳しい」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「利益をどう上げるのだ？」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「スタッフはそう簡単に集まらない」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「毎日、とにかく忙しい」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68A4F4F-E4EA-4615-9100-2E5E9FB0B27F}"/>
              </a:ext>
            </a:extLst>
          </p:cNvPr>
          <p:cNvSpPr/>
          <p:nvPr/>
        </p:nvSpPr>
        <p:spPr>
          <a:xfrm>
            <a:off x="4139952" y="4890939"/>
            <a:ext cx="53285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診療報酬（保険点数）と</a:t>
            </a: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OTC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以外に収益源を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持っていない！？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2" name="矢印: 折線 1">
            <a:extLst>
              <a:ext uri="{FF2B5EF4-FFF2-40B4-BE49-F238E27FC236}">
                <a16:creationId xmlns:a16="http://schemas.microsoft.com/office/drawing/2014/main" id="{9AE9A6BF-81CE-4FEC-B267-4F0AD224FFFA}"/>
              </a:ext>
            </a:extLst>
          </p:cNvPr>
          <p:cNvSpPr/>
          <p:nvPr/>
        </p:nvSpPr>
        <p:spPr>
          <a:xfrm flipV="1">
            <a:off x="2915816" y="5109279"/>
            <a:ext cx="1008112" cy="912009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072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12759</TotalTime>
  <Words>620</Words>
  <Application>Microsoft Office PowerPoint</Application>
  <PresentationFormat>画面に合わせる (4:3)</PresentationFormat>
  <Paragraphs>129</Paragraphs>
  <Slides>18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3" baseType="lpstr">
      <vt:lpstr>AR P丸ゴシック体M</vt:lpstr>
      <vt:lpstr>ＭＳ Ｐゴシック</vt:lpstr>
      <vt:lpstr>Arial</vt:lpstr>
      <vt:lpstr>Calibri</vt:lpstr>
      <vt:lpstr>プレゼンテーション1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鈴木信行</dc:creator>
  <cp:lastModifiedBy>Nobuyuki Suzuki</cp:lastModifiedBy>
  <cp:revision>965</cp:revision>
  <cp:lastPrinted>2016-05-20T09:20:52Z</cp:lastPrinted>
  <dcterms:created xsi:type="dcterms:W3CDTF">2015-09-16T04:41:47Z</dcterms:created>
  <dcterms:modified xsi:type="dcterms:W3CDTF">2018-08-28T02:38:59Z</dcterms:modified>
</cp:coreProperties>
</file>