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868" r:id="rId2"/>
    <p:sldId id="869" r:id="rId3"/>
    <p:sldId id="870" r:id="rId4"/>
    <p:sldId id="872" r:id="rId5"/>
    <p:sldId id="887" r:id="rId6"/>
    <p:sldId id="888" r:id="rId7"/>
    <p:sldId id="889" r:id="rId8"/>
    <p:sldId id="885" r:id="rId9"/>
    <p:sldId id="890" r:id="rId10"/>
    <p:sldId id="891" r:id="rId11"/>
    <p:sldId id="892" r:id="rId12"/>
    <p:sldId id="893" r:id="rId13"/>
    <p:sldId id="894" r:id="rId14"/>
    <p:sldId id="874" r:id="rId15"/>
    <p:sldId id="896" r:id="rId16"/>
    <p:sldId id="884" r:id="rId17"/>
  </p:sldIdLst>
  <p:sldSz cx="9144000" cy="6858000" type="screen4x3"/>
  <p:notesSz cx="6858000" cy="9945688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9E7A7"/>
    <a:srgbClr val="FC92EF"/>
    <a:srgbClr val="FFFF00"/>
    <a:srgbClr val="FFFF66"/>
    <a:srgbClr val="FFFFFF"/>
    <a:srgbClr val="FF9900"/>
    <a:srgbClr val="FDBFF6"/>
    <a:srgbClr val="FEE2F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270" autoAdjust="0"/>
  </p:normalViewPr>
  <p:slideViewPr>
    <p:cSldViewPr>
      <p:cViewPr varScale="1">
        <p:scale>
          <a:sx n="65" d="100"/>
          <a:sy n="65" d="100"/>
        </p:scale>
        <p:origin x="954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-419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DDA4CD7C-2CC3-4677-8D34-ACD8437A0BE2}" type="datetimeFigureOut">
              <a:rPr lang="ja-JP" altLang="en-US"/>
              <a:pPr>
                <a:defRPr/>
              </a:pPr>
              <a:t>2018/5/25</a:t>
            </a:fld>
            <a:endParaRPr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42975" y="746125"/>
            <a:ext cx="4972050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724400"/>
            <a:ext cx="5486400" cy="44751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ja-JP" altLang="en-US" noProof="0"/>
              <a:t>マスター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7213"/>
            <a:ext cx="29718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9447213"/>
            <a:ext cx="2971800" cy="4968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F7FFF4B3-530C-47F1-A86C-C71CC5D705F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6B4CB4-2968-44F5-ACD2-DACF57AFA51A}" type="datetime1">
              <a:rPr lang="ja-JP" altLang="en-US"/>
              <a:pPr>
                <a:defRPr/>
              </a:pPr>
              <a:t>2018/5/25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7E67D9-EC92-4BB8-BBA5-E4BA7CEEB1C9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99687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E9A6FD-4396-448F-BB3A-B99441064AEF}" type="datetime1">
              <a:rPr lang="ja-JP" altLang="en-US"/>
              <a:pPr>
                <a:defRPr/>
              </a:pPr>
              <a:t>2018/5/25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67077D-A79C-400A-9663-044F3265318C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4870015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D334AF-C1D6-404C-AF51-2DC788FC521B}" type="datetime1">
              <a:rPr lang="ja-JP" altLang="en-US"/>
              <a:pPr>
                <a:defRPr/>
              </a:pPr>
              <a:t>2018/5/25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DD936A-F651-401C-9E8D-6F61BB4A6F55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074521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2F0553-1111-4AF7-883B-A82E7D80A091}" type="datetime1">
              <a:rPr lang="ja-JP" altLang="en-US"/>
              <a:pPr>
                <a:defRPr/>
              </a:pPr>
              <a:t>2018/5/25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58436F-57B2-4438-B422-7D44AFC2C639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5632874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210DE2-9497-45D1-AD73-7AB2A7E7BD81}" type="datetime1">
              <a:rPr lang="ja-JP" altLang="en-US"/>
              <a:pPr>
                <a:defRPr/>
              </a:pPr>
              <a:t>2018/5/25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3E3389-0E8B-4AB4-928B-8814B8085DEE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2287083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B5AFCD-4250-458F-B22B-7A58CCA16683}" type="datetime1">
              <a:rPr lang="ja-JP" altLang="en-US"/>
              <a:pPr>
                <a:defRPr/>
              </a:pPr>
              <a:t>2018/5/25</a:t>
            </a:fld>
            <a:endParaRPr lang="ja-JP" altLang="en-US"/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35D185-6A63-412E-909E-03D7792A2AD6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0111750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AC6B8C-04D3-4279-84F5-B203614DD294}" type="datetime1">
              <a:rPr lang="ja-JP" altLang="en-US"/>
              <a:pPr>
                <a:defRPr/>
              </a:pPr>
              <a:t>2018/5/25</a:t>
            </a:fld>
            <a:endParaRPr lang="ja-JP" altLang="en-US"/>
          </a:p>
        </p:txBody>
      </p:sp>
      <p:sp>
        <p:nvSpPr>
          <p:cNvPr id="8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8E6338-1AEE-449C-A2EA-4A22A2D2A32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5246321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4A355D-3045-499B-B54C-044E67369914}" type="datetime1">
              <a:rPr lang="ja-JP" altLang="en-US"/>
              <a:pPr>
                <a:defRPr/>
              </a:pPr>
              <a:t>2018/5/25</a:t>
            </a:fld>
            <a:endParaRPr lang="ja-JP" altLang="en-US"/>
          </a:p>
        </p:txBody>
      </p:sp>
      <p:sp>
        <p:nvSpPr>
          <p:cNvPr id="4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D2D023-5FA2-4CB7-BF14-B8F66B8DA59A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8820472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4BBF2B-E06D-4FBF-A3C7-AED7CF357F20}" type="datetime1">
              <a:rPr lang="ja-JP" altLang="en-US"/>
              <a:pPr>
                <a:defRPr/>
              </a:pPr>
              <a:t>2018/5/25</a:t>
            </a:fld>
            <a:endParaRPr lang="ja-JP" altLang="en-US"/>
          </a:p>
        </p:txBody>
      </p:sp>
      <p:sp>
        <p:nvSpPr>
          <p:cNvPr id="3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9D657F-5377-4989-BDC6-7636CAA27853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7543034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F9974A-299E-4431-AEE2-E794B02700C0}" type="datetime1">
              <a:rPr lang="ja-JP" altLang="en-US"/>
              <a:pPr>
                <a:defRPr/>
              </a:pPr>
              <a:t>2018/5/25</a:t>
            </a:fld>
            <a:endParaRPr lang="ja-JP" altLang="en-US"/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5FA865-1CE2-46A8-9146-94623CA65989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5102301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ja-JP" altLang="en-US" noProof="0"/>
              <a:t>アイコンをクリックして図を追加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532290-AD9F-4B8F-BF63-2E50B8E63689}" type="datetime1">
              <a:rPr lang="ja-JP" altLang="en-US"/>
              <a:pPr>
                <a:defRPr/>
              </a:pPr>
              <a:t>2018/5/25</a:t>
            </a:fld>
            <a:endParaRPr lang="ja-JP" altLang="en-US"/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812B9F-DD39-4266-8A94-7ABD3A7B1689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1116627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ー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タイトルの書式設定</a:t>
            </a:r>
          </a:p>
        </p:txBody>
      </p:sp>
      <p:sp>
        <p:nvSpPr>
          <p:cNvPr id="1027" name="テキスト プレースホルダー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7A74FA4E-5116-4D38-B5F5-B99F7180BDE2}" type="datetime1">
              <a:rPr lang="ja-JP" altLang="en-US"/>
              <a:pPr>
                <a:defRPr/>
              </a:pPr>
              <a:t>2018/5/25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46903431-2DC2-4AB2-9540-3CAE7DD6EA6E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2.png"/><Relationship Id="rId7" Type="http://schemas.openxmlformats.org/officeDocument/2006/relationships/image" Target="../media/image7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8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2.png"/><Relationship Id="rId7" Type="http://schemas.openxmlformats.org/officeDocument/2006/relationships/image" Target="../media/image7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8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2.png"/><Relationship Id="rId7" Type="http://schemas.openxmlformats.org/officeDocument/2006/relationships/image" Target="../media/image7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8.png"/><Relationship Id="rId9" Type="http://schemas.openxmlformats.org/officeDocument/2006/relationships/image" Target="../media/image10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2.png"/><Relationship Id="rId7" Type="http://schemas.openxmlformats.org/officeDocument/2006/relationships/image" Target="../media/image7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8.png"/><Relationship Id="rId9" Type="http://schemas.openxmlformats.org/officeDocument/2006/relationships/image" Target="../media/image10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7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7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7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7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2.png"/><Relationship Id="rId7" Type="http://schemas.openxmlformats.org/officeDocument/2006/relationships/image" Target="../media/image7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8.png"/><Relationship Id="rId9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正方形/長方形 16"/>
          <p:cNvSpPr/>
          <p:nvPr/>
        </p:nvSpPr>
        <p:spPr>
          <a:xfrm>
            <a:off x="1042988" y="2132856"/>
            <a:ext cx="6985396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4000" b="1" dirty="0">
                <a:solidFill>
                  <a:schemeClr val="accent3">
                    <a:lumMod val="50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rPr>
              <a:t>患者協働の医療の概念と理解</a:t>
            </a:r>
            <a:endParaRPr lang="en-US" altLang="ja-JP" sz="4000" b="1" dirty="0">
              <a:solidFill>
                <a:schemeClr val="accent3">
                  <a:lumMod val="50000"/>
                </a:schemeClr>
              </a:solidFill>
              <a:latin typeface="AR P丸ゴシック体M" panose="020B0600010101010101" pitchFamily="50" charset="-128"/>
              <a:ea typeface="AR P丸ゴシック体M" panose="020B0600010101010101" pitchFamily="50" charset="-128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zh-TW" sz="4000" b="1" dirty="0">
              <a:solidFill>
                <a:schemeClr val="accent3">
                  <a:lumMod val="50000"/>
                </a:schemeClr>
              </a:solidFill>
              <a:latin typeface="AR P丸ゴシック体M" panose="020B0600010101010101" pitchFamily="50" charset="-128"/>
              <a:ea typeface="AR P丸ゴシック体M" panose="020B0600010101010101" pitchFamily="50" charset="-128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TW" altLang="en-US" sz="4000" b="1" dirty="0">
                <a:solidFill>
                  <a:schemeClr val="accent3">
                    <a:lumMod val="50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rPr>
              <a:t>～鈴木信行～</a:t>
            </a:r>
            <a:endParaRPr lang="en-US" altLang="ja-JP" sz="4000" b="1" dirty="0">
              <a:solidFill>
                <a:schemeClr val="accent3">
                  <a:lumMod val="50000"/>
                </a:schemeClr>
              </a:solidFill>
              <a:latin typeface="AR P丸ゴシック体M" panose="020B0600010101010101" pitchFamily="50" charset="-128"/>
              <a:ea typeface="AR P丸ゴシック体M" panose="020B0600010101010101" pitchFamily="50" charset="-128"/>
            </a:endParaRPr>
          </a:p>
        </p:txBody>
      </p:sp>
      <p:pic>
        <p:nvPicPr>
          <p:cNvPr id="20" name="図 19">
            <a:extLst>
              <a:ext uri="{FF2B5EF4-FFF2-40B4-BE49-F238E27FC236}">
                <a16:creationId xmlns:a16="http://schemas.microsoft.com/office/drawing/2014/main" id="{CFD4ED11-B5EE-42FB-93E1-E1D14BA43CD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559" y="5657"/>
            <a:ext cx="1044547" cy="834315"/>
          </a:xfrm>
          <a:prstGeom prst="rect">
            <a:avLst/>
          </a:prstGeom>
          <a:ln>
            <a:solidFill>
              <a:srgbClr val="92D050"/>
            </a:solidFill>
          </a:ln>
        </p:spPr>
      </p:pic>
      <p:pic>
        <p:nvPicPr>
          <p:cNvPr id="22" name="図 21">
            <a:extLst>
              <a:ext uri="{FF2B5EF4-FFF2-40B4-BE49-F238E27FC236}">
                <a16:creationId xmlns:a16="http://schemas.microsoft.com/office/drawing/2014/main" id="{A808ED91-5086-420E-8D27-0B30C236478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6729412"/>
            <a:ext cx="9144000" cy="128588"/>
          </a:xfrm>
          <a:prstGeom prst="rect">
            <a:avLst/>
          </a:prstGeom>
        </p:spPr>
      </p:pic>
      <p:pic>
        <p:nvPicPr>
          <p:cNvPr id="23" name="図 22">
            <a:extLst>
              <a:ext uri="{FF2B5EF4-FFF2-40B4-BE49-F238E27FC236}">
                <a16:creationId xmlns:a16="http://schemas.microsoft.com/office/drawing/2014/main" id="{3FE391AD-25DF-4389-AB63-C32952E0A33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559" y="6124233"/>
            <a:ext cx="752475" cy="682004"/>
          </a:xfrm>
          <a:prstGeom prst="rect">
            <a:avLst/>
          </a:prstGeom>
        </p:spPr>
      </p:pic>
      <p:sp>
        <p:nvSpPr>
          <p:cNvPr id="18" name="テキスト ボックス 20"/>
          <p:cNvSpPr txBox="1">
            <a:spLocks noChangeArrowheads="1"/>
          </p:cNvSpPr>
          <p:nvPr/>
        </p:nvSpPr>
        <p:spPr bwMode="auto">
          <a:xfrm>
            <a:off x="0" y="6124233"/>
            <a:ext cx="752475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fld id="{C09600CD-C57F-4A16-9945-6D5B6AE27C50}" type="slidenum">
              <a:rPr lang="en-US" altLang="ja-JP" sz="4000" smtClean="0">
                <a:solidFill>
                  <a:schemeClr val="bg1"/>
                </a:solidFill>
              </a:rPr>
              <a:t>1</a:t>
            </a:fld>
            <a:endParaRPr lang="en-US" altLang="ja-JP" sz="4000" dirty="0">
              <a:solidFill>
                <a:schemeClr val="bg1"/>
              </a:solidFill>
            </a:endParaRPr>
          </a:p>
        </p:txBody>
      </p:sp>
      <p:pic>
        <p:nvPicPr>
          <p:cNvPr id="21" name="図 20">
            <a:extLst>
              <a:ext uri="{FF2B5EF4-FFF2-40B4-BE49-F238E27FC236}">
                <a16:creationId xmlns:a16="http://schemas.microsoft.com/office/drawing/2014/main" id="{FB7A5898-DE28-4B55-A2E1-3C41F9143BA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2988" y="0"/>
            <a:ext cx="8101012" cy="128588"/>
          </a:xfrm>
          <a:prstGeom prst="rect">
            <a:avLst/>
          </a:prstGeom>
        </p:spPr>
      </p:pic>
      <p:cxnSp>
        <p:nvCxnSpPr>
          <p:cNvPr id="28" name="直線コネクタ 27">
            <a:extLst>
              <a:ext uri="{FF2B5EF4-FFF2-40B4-BE49-F238E27FC236}">
                <a16:creationId xmlns:a16="http://schemas.microsoft.com/office/drawing/2014/main" id="{4A040379-1B24-40D0-8E24-33D2888858F9}"/>
              </a:ext>
            </a:extLst>
          </p:cNvPr>
          <p:cNvCxnSpPr>
            <a:cxnSpLocks/>
          </p:cNvCxnSpPr>
          <p:nvPr/>
        </p:nvCxnSpPr>
        <p:spPr>
          <a:xfrm>
            <a:off x="803950" y="2924944"/>
            <a:ext cx="7536099" cy="0"/>
          </a:xfrm>
          <a:prstGeom prst="line">
            <a:avLst/>
          </a:prstGeom>
          <a:ln w="38100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正方形/長方形 30">
            <a:extLst>
              <a:ext uri="{FF2B5EF4-FFF2-40B4-BE49-F238E27FC236}">
                <a16:creationId xmlns:a16="http://schemas.microsoft.com/office/drawing/2014/main" id="{8BD0B065-02DB-4B83-887F-5E210AF0E83D}"/>
              </a:ext>
            </a:extLst>
          </p:cNvPr>
          <p:cNvSpPr/>
          <p:nvPr/>
        </p:nvSpPr>
        <p:spPr>
          <a:xfrm>
            <a:off x="7631832" y="6360080"/>
            <a:ext cx="151216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b="1" dirty="0">
                <a:solidFill>
                  <a:schemeClr val="accent3">
                    <a:lumMod val="7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rPr>
              <a:t>2018</a:t>
            </a:r>
            <a:r>
              <a:rPr lang="ja-JP" altLang="en-US" b="1" dirty="0">
                <a:solidFill>
                  <a:schemeClr val="accent3">
                    <a:lumMod val="7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rPr>
              <a:t>年</a:t>
            </a:r>
            <a:r>
              <a:rPr lang="en-US" altLang="ja-JP" b="1" dirty="0">
                <a:solidFill>
                  <a:schemeClr val="accent3">
                    <a:lumMod val="7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rPr>
              <a:t>5</a:t>
            </a:r>
            <a:r>
              <a:rPr lang="ja-JP" altLang="en-US" b="1" dirty="0">
                <a:solidFill>
                  <a:schemeClr val="accent3">
                    <a:lumMod val="7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rPr>
              <a:t>月</a:t>
            </a:r>
            <a:endParaRPr lang="en-US" altLang="ja-JP" b="1" dirty="0">
              <a:solidFill>
                <a:schemeClr val="accent3">
                  <a:lumMod val="75000"/>
                </a:schemeClr>
              </a:solidFill>
              <a:latin typeface="AR P丸ゴシック体M" panose="020B0600010101010101" pitchFamily="50" charset="-128"/>
              <a:ea typeface="AR P丸ゴシック体M" panose="020B0600010101010101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343393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グループ化 29">
            <a:extLst>
              <a:ext uri="{FF2B5EF4-FFF2-40B4-BE49-F238E27FC236}">
                <a16:creationId xmlns:a16="http://schemas.microsoft.com/office/drawing/2014/main" id="{5F2B3F53-04A8-46A7-B7E1-BE92F954D2B4}"/>
              </a:ext>
            </a:extLst>
          </p:cNvPr>
          <p:cNvGrpSpPr/>
          <p:nvPr/>
        </p:nvGrpSpPr>
        <p:grpSpPr>
          <a:xfrm>
            <a:off x="-1559" y="0"/>
            <a:ext cx="9145559" cy="6858000"/>
            <a:chOff x="-1559" y="0"/>
            <a:chExt cx="9145559" cy="6858000"/>
          </a:xfrm>
        </p:grpSpPr>
        <p:sp>
          <p:nvSpPr>
            <p:cNvPr id="17" name="正方形/長方形 16"/>
            <p:cNvSpPr/>
            <p:nvPr/>
          </p:nvSpPr>
          <p:spPr>
            <a:xfrm>
              <a:off x="1325444" y="104052"/>
              <a:ext cx="7536100" cy="7078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4000" b="1" dirty="0">
                  <a:solidFill>
                    <a:schemeClr val="accent3">
                      <a:lumMod val="50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患者協働の医療の理解</a:t>
              </a:r>
              <a:endParaRPr lang="en-US" altLang="ja-JP" sz="4000" b="1" dirty="0">
                <a:solidFill>
                  <a:schemeClr val="accent3">
                    <a:lumMod val="50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</p:txBody>
        </p:sp>
        <p:pic>
          <p:nvPicPr>
            <p:cNvPr id="20" name="図 19">
              <a:extLst>
                <a:ext uri="{FF2B5EF4-FFF2-40B4-BE49-F238E27FC236}">
                  <a16:creationId xmlns:a16="http://schemas.microsoft.com/office/drawing/2014/main" id="{CFD4ED11-B5EE-42FB-93E1-E1D14BA43CD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559" y="5657"/>
              <a:ext cx="1044547" cy="834315"/>
            </a:xfrm>
            <a:prstGeom prst="rect">
              <a:avLst/>
            </a:prstGeom>
            <a:ln>
              <a:solidFill>
                <a:srgbClr val="92D050"/>
              </a:solidFill>
            </a:ln>
          </p:spPr>
        </p:pic>
        <p:pic>
          <p:nvPicPr>
            <p:cNvPr id="22" name="図 21">
              <a:extLst>
                <a:ext uri="{FF2B5EF4-FFF2-40B4-BE49-F238E27FC236}">
                  <a16:creationId xmlns:a16="http://schemas.microsoft.com/office/drawing/2014/main" id="{A808ED91-5086-420E-8D27-0B30C236478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0" y="6729412"/>
              <a:ext cx="9144000" cy="128588"/>
            </a:xfrm>
            <a:prstGeom prst="rect">
              <a:avLst/>
            </a:prstGeom>
          </p:spPr>
        </p:pic>
        <p:pic>
          <p:nvPicPr>
            <p:cNvPr id="23" name="図 22">
              <a:extLst>
                <a:ext uri="{FF2B5EF4-FFF2-40B4-BE49-F238E27FC236}">
                  <a16:creationId xmlns:a16="http://schemas.microsoft.com/office/drawing/2014/main" id="{3FE391AD-25DF-4389-AB63-C32952E0A33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-1559" y="6124233"/>
              <a:ext cx="752475" cy="682004"/>
            </a:xfrm>
            <a:prstGeom prst="rect">
              <a:avLst/>
            </a:prstGeom>
          </p:spPr>
        </p:pic>
        <p:sp>
          <p:nvSpPr>
            <p:cNvPr id="18" name="テキスト ボックス 20"/>
            <p:cNvSpPr txBox="1">
              <a:spLocks noChangeArrowheads="1"/>
            </p:cNvSpPr>
            <p:nvPr/>
          </p:nvSpPr>
          <p:spPr bwMode="auto">
            <a:xfrm>
              <a:off x="0" y="6124233"/>
              <a:ext cx="752475" cy="7078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fld id="{C09600CD-C57F-4A16-9945-6D5B6AE27C50}" type="slidenum">
                <a:rPr lang="en-US" altLang="ja-JP" sz="4000" smtClean="0">
                  <a:solidFill>
                    <a:schemeClr val="bg1"/>
                  </a:solidFill>
                </a:rPr>
                <a:t>10</a:t>
              </a:fld>
              <a:endParaRPr lang="en-US" altLang="ja-JP" sz="4000" dirty="0">
                <a:solidFill>
                  <a:schemeClr val="bg1"/>
                </a:solidFill>
              </a:endParaRPr>
            </a:p>
          </p:txBody>
        </p:sp>
        <p:pic>
          <p:nvPicPr>
            <p:cNvPr id="21" name="図 20">
              <a:extLst>
                <a:ext uri="{FF2B5EF4-FFF2-40B4-BE49-F238E27FC236}">
                  <a16:creationId xmlns:a16="http://schemas.microsoft.com/office/drawing/2014/main" id="{FB7A5898-DE28-4B55-A2E1-3C41F9143BA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42988" y="0"/>
              <a:ext cx="8101012" cy="128588"/>
            </a:xfrm>
            <a:prstGeom prst="rect">
              <a:avLst/>
            </a:prstGeom>
          </p:spPr>
        </p:pic>
        <p:cxnSp>
          <p:nvCxnSpPr>
            <p:cNvPr id="28" name="直線コネクタ 27">
              <a:extLst>
                <a:ext uri="{FF2B5EF4-FFF2-40B4-BE49-F238E27FC236}">
                  <a16:creationId xmlns:a16="http://schemas.microsoft.com/office/drawing/2014/main" id="{4A040379-1B24-40D0-8E24-33D2888858F9}"/>
                </a:ext>
              </a:extLst>
            </p:cNvPr>
            <p:cNvCxnSpPr>
              <a:cxnSpLocks/>
            </p:cNvCxnSpPr>
            <p:nvPr/>
          </p:nvCxnSpPr>
          <p:spPr>
            <a:xfrm>
              <a:off x="1331640" y="836712"/>
              <a:ext cx="7536099" cy="0"/>
            </a:xfrm>
            <a:prstGeom prst="line">
              <a:avLst/>
            </a:prstGeom>
            <a:ln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32" name="Picture 17" descr="C:\Users\nobu\Desktop\illust2816.png">
            <a:extLst>
              <a:ext uri="{FF2B5EF4-FFF2-40B4-BE49-F238E27FC236}">
                <a16:creationId xmlns:a16="http://schemas.microsoft.com/office/drawing/2014/main" id="{43F0DC91-6C13-4413-81B0-203276465E1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62842" y="2323168"/>
            <a:ext cx="1090613" cy="1222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3" name="Oval 18">
            <a:extLst>
              <a:ext uri="{FF2B5EF4-FFF2-40B4-BE49-F238E27FC236}">
                <a16:creationId xmlns:a16="http://schemas.microsoft.com/office/drawing/2014/main" id="{AD2C3F8F-200F-4ED4-9938-E6FC5AE296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64610" y="1869143"/>
            <a:ext cx="2518518" cy="2438400"/>
          </a:xfrm>
          <a:prstGeom prst="ellipse">
            <a:avLst/>
          </a:prstGeom>
          <a:noFill/>
          <a:ln w="76200">
            <a:solidFill>
              <a:srgbClr val="FFC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ja-JP" altLang="en-US" sz="2400">
              <a:latin typeface="Comic Sans MS" panose="030F0702030302020204" pitchFamily="66" charset="0"/>
            </a:endParaRPr>
          </a:p>
        </p:txBody>
      </p:sp>
      <p:pic>
        <p:nvPicPr>
          <p:cNvPr id="34" name="Picture 19" descr="C:\Users\nobu\Desktop\illust195.png">
            <a:extLst>
              <a:ext uri="{FF2B5EF4-FFF2-40B4-BE49-F238E27FC236}">
                <a16:creationId xmlns:a16="http://schemas.microsoft.com/office/drawing/2014/main" id="{C72F8EA0-0B3F-4D9E-B306-17C700E4E05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9264" y="2700199"/>
            <a:ext cx="990600" cy="776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" name="Picture 20" descr="C:\Users\nobu\Desktop\illust1329.png">
            <a:extLst>
              <a:ext uri="{FF2B5EF4-FFF2-40B4-BE49-F238E27FC236}">
                <a16:creationId xmlns:a16="http://schemas.microsoft.com/office/drawing/2014/main" id="{51A5A10C-A6C2-4072-A294-F8A71B2D84B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15217" y="3760091"/>
            <a:ext cx="954088" cy="835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" name="Picture 21" descr="C:\Users\nobu\Desktop\illust4065.png">
            <a:extLst>
              <a:ext uri="{FF2B5EF4-FFF2-40B4-BE49-F238E27FC236}">
                <a16:creationId xmlns:a16="http://schemas.microsoft.com/office/drawing/2014/main" id="{98254F04-EFF9-47B3-8186-DE2DD500C9F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16433" y="2533466"/>
            <a:ext cx="806450" cy="971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7" name="Picture 22" descr="C:\Users\nobu\Desktop\illust2817.png">
            <a:extLst>
              <a:ext uri="{FF2B5EF4-FFF2-40B4-BE49-F238E27FC236}">
                <a16:creationId xmlns:a16="http://schemas.microsoft.com/office/drawing/2014/main" id="{65E35849-0EE8-4C2F-8BE8-01345457EA2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62842" y="1276427"/>
            <a:ext cx="858838" cy="901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" name="正方形/長方形 37">
            <a:extLst>
              <a:ext uri="{FF2B5EF4-FFF2-40B4-BE49-F238E27FC236}">
                <a16:creationId xmlns:a16="http://schemas.microsoft.com/office/drawing/2014/main" id="{EEBB585C-7D92-4493-A7DC-1C5E8AAE056E}"/>
              </a:ext>
            </a:extLst>
          </p:cNvPr>
          <p:cNvSpPr/>
          <p:nvPr/>
        </p:nvSpPr>
        <p:spPr>
          <a:xfrm>
            <a:off x="5050286" y="5030050"/>
            <a:ext cx="364142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rPr>
              <a:t>患者協働の医療</a:t>
            </a:r>
            <a:endParaRPr lang="en-US" altLang="ja-JP" sz="3600" b="1" dirty="0">
              <a:solidFill>
                <a:schemeClr val="tx1">
                  <a:lumMod val="95000"/>
                  <a:lumOff val="5000"/>
                </a:schemeClr>
              </a:solidFill>
              <a:latin typeface="AR P丸ゴシック体M" panose="020B0600010101010101" pitchFamily="50" charset="-128"/>
              <a:ea typeface="AR P丸ゴシック体M" panose="020B0600010101010101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229694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グループ化 29">
            <a:extLst>
              <a:ext uri="{FF2B5EF4-FFF2-40B4-BE49-F238E27FC236}">
                <a16:creationId xmlns:a16="http://schemas.microsoft.com/office/drawing/2014/main" id="{5F2B3F53-04A8-46A7-B7E1-BE92F954D2B4}"/>
              </a:ext>
            </a:extLst>
          </p:cNvPr>
          <p:cNvGrpSpPr/>
          <p:nvPr/>
        </p:nvGrpSpPr>
        <p:grpSpPr>
          <a:xfrm>
            <a:off x="-1559" y="0"/>
            <a:ext cx="9145559" cy="6858000"/>
            <a:chOff x="-1559" y="0"/>
            <a:chExt cx="9145559" cy="6858000"/>
          </a:xfrm>
        </p:grpSpPr>
        <p:sp>
          <p:nvSpPr>
            <p:cNvPr id="17" name="正方形/長方形 16"/>
            <p:cNvSpPr/>
            <p:nvPr/>
          </p:nvSpPr>
          <p:spPr>
            <a:xfrm>
              <a:off x="1325444" y="104052"/>
              <a:ext cx="7536100" cy="7078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4000" b="1" dirty="0">
                  <a:solidFill>
                    <a:schemeClr val="accent3">
                      <a:lumMod val="50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患者協働の医療の理解</a:t>
              </a:r>
              <a:endParaRPr lang="en-US" altLang="ja-JP" sz="4000" b="1" dirty="0">
                <a:solidFill>
                  <a:schemeClr val="accent3">
                    <a:lumMod val="50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</p:txBody>
        </p:sp>
        <p:pic>
          <p:nvPicPr>
            <p:cNvPr id="20" name="図 19">
              <a:extLst>
                <a:ext uri="{FF2B5EF4-FFF2-40B4-BE49-F238E27FC236}">
                  <a16:creationId xmlns:a16="http://schemas.microsoft.com/office/drawing/2014/main" id="{CFD4ED11-B5EE-42FB-93E1-E1D14BA43CD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559" y="5657"/>
              <a:ext cx="1044547" cy="834315"/>
            </a:xfrm>
            <a:prstGeom prst="rect">
              <a:avLst/>
            </a:prstGeom>
            <a:ln>
              <a:solidFill>
                <a:srgbClr val="92D050"/>
              </a:solidFill>
            </a:ln>
          </p:spPr>
        </p:pic>
        <p:pic>
          <p:nvPicPr>
            <p:cNvPr id="22" name="図 21">
              <a:extLst>
                <a:ext uri="{FF2B5EF4-FFF2-40B4-BE49-F238E27FC236}">
                  <a16:creationId xmlns:a16="http://schemas.microsoft.com/office/drawing/2014/main" id="{A808ED91-5086-420E-8D27-0B30C236478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0" y="6729412"/>
              <a:ext cx="9144000" cy="128588"/>
            </a:xfrm>
            <a:prstGeom prst="rect">
              <a:avLst/>
            </a:prstGeom>
          </p:spPr>
        </p:pic>
        <p:pic>
          <p:nvPicPr>
            <p:cNvPr id="23" name="図 22">
              <a:extLst>
                <a:ext uri="{FF2B5EF4-FFF2-40B4-BE49-F238E27FC236}">
                  <a16:creationId xmlns:a16="http://schemas.microsoft.com/office/drawing/2014/main" id="{3FE391AD-25DF-4389-AB63-C32952E0A33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-1559" y="6124233"/>
              <a:ext cx="752475" cy="682004"/>
            </a:xfrm>
            <a:prstGeom prst="rect">
              <a:avLst/>
            </a:prstGeom>
          </p:spPr>
        </p:pic>
        <p:sp>
          <p:nvSpPr>
            <p:cNvPr id="18" name="テキスト ボックス 20"/>
            <p:cNvSpPr txBox="1">
              <a:spLocks noChangeArrowheads="1"/>
            </p:cNvSpPr>
            <p:nvPr/>
          </p:nvSpPr>
          <p:spPr bwMode="auto">
            <a:xfrm>
              <a:off x="0" y="6124233"/>
              <a:ext cx="752475" cy="7078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fld id="{C09600CD-C57F-4A16-9945-6D5B6AE27C50}" type="slidenum">
                <a:rPr lang="en-US" altLang="ja-JP" sz="4000" smtClean="0">
                  <a:solidFill>
                    <a:schemeClr val="bg1"/>
                  </a:solidFill>
                </a:rPr>
                <a:t>11</a:t>
              </a:fld>
              <a:endParaRPr lang="en-US" altLang="ja-JP" sz="4000" dirty="0">
                <a:solidFill>
                  <a:schemeClr val="bg1"/>
                </a:solidFill>
              </a:endParaRPr>
            </a:p>
          </p:txBody>
        </p:sp>
        <p:pic>
          <p:nvPicPr>
            <p:cNvPr id="21" name="図 20">
              <a:extLst>
                <a:ext uri="{FF2B5EF4-FFF2-40B4-BE49-F238E27FC236}">
                  <a16:creationId xmlns:a16="http://schemas.microsoft.com/office/drawing/2014/main" id="{FB7A5898-DE28-4B55-A2E1-3C41F9143BA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42988" y="0"/>
              <a:ext cx="8101012" cy="128588"/>
            </a:xfrm>
            <a:prstGeom prst="rect">
              <a:avLst/>
            </a:prstGeom>
          </p:spPr>
        </p:pic>
        <p:cxnSp>
          <p:nvCxnSpPr>
            <p:cNvPr id="28" name="直線コネクタ 27">
              <a:extLst>
                <a:ext uri="{FF2B5EF4-FFF2-40B4-BE49-F238E27FC236}">
                  <a16:creationId xmlns:a16="http://schemas.microsoft.com/office/drawing/2014/main" id="{4A040379-1B24-40D0-8E24-33D2888858F9}"/>
                </a:ext>
              </a:extLst>
            </p:cNvPr>
            <p:cNvCxnSpPr>
              <a:cxnSpLocks/>
            </p:cNvCxnSpPr>
            <p:nvPr/>
          </p:nvCxnSpPr>
          <p:spPr>
            <a:xfrm>
              <a:off x="1331640" y="836712"/>
              <a:ext cx="7536099" cy="0"/>
            </a:xfrm>
            <a:prstGeom prst="line">
              <a:avLst/>
            </a:prstGeom>
            <a:ln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32" name="Picture 17" descr="C:\Users\nobu\Desktop\illust2816.png">
            <a:extLst>
              <a:ext uri="{FF2B5EF4-FFF2-40B4-BE49-F238E27FC236}">
                <a16:creationId xmlns:a16="http://schemas.microsoft.com/office/drawing/2014/main" id="{43F0DC91-6C13-4413-81B0-203276465E1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62842" y="2323168"/>
            <a:ext cx="1090613" cy="1222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3" name="Oval 18">
            <a:extLst>
              <a:ext uri="{FF2B5EF4-FFF2-40B4-BE49-F238E27FC236}">
                <a16:creationId xmlns:a16="http://schemas.microsoft.com/office/drawing/2014/main" id="{AD2C3F8F-200F-4ED4-9938-E6FC5AE296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64610" y="1869143"/>
            <a:ext cx="2518518" cy="2438400"/>
          </a:xfrm>
          <a:prstGeom prst="ellipse">
            <a:avLst/>
          </a:prstGeom>
          <a:noFill/>
          <a:ln w="76200">
            <a:solidFill>
              <a:srgbClr val="FFC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ja-JP" altLang="en-US" sz="2400">
              <a:latin typeface="Comic Sans MS" panose="030F0702030302020204" pitchFamily="66" charset="0"/>
            </a:endParaRPr>
          </a:p>
        </p:txBody>
      </p:sp>
      <p:pic>
        <p:nvPicPr>
          <p:cNvPr id="34" name="Picture 19" descr="C:\Users\nobu\Desktop\illust195.png">
            <a:extLst>
              <a:ext uri="{FF2B5EF4-FFF2-40B4-BE49-F238E27FC236}">
                <a16:creationId xmlns:a16="http://schemas.microsoft.com/office/drawing/2014/main" id="{C72F8EA0-0B3F-4D9E-B306-17C700E4E05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9264" y="2700199"/>
            <a:ext cx="990600" cy="776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" name="Picture 20" descr="C:\Users\nobu\Desktop\illust1329.png">
            <a:extLst>
              <a:ext uri="{FF2B5EF4-FFF2-40B4-BE49-F238E27FC236}">
                <a16:creationId xmlns:a16="http://schemas.microsoft.com/office/drawing/2014/main" id="{51A5A10C-A6C2-4072-A294-F8A71B2D84B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15217" y="3760091"/>
            <a:ext cx="954088" cy="835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" name="Picture 21" descr="C:\Users\nobu\Desktop\illust4065.png">
            <a:extLst>
              <a:ext uri="{FF2B5EF4-FFF2-40B4-BE49-F238E27FC236}">
                <a16:creationId xmlns:a16="http://schemas.microsoft.com/office/drawing/2014/main" id="{98254F04-EFF9-47B3-8186-DE2DD500C9F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16433" y="2533466"/>
            <a:ext cx="806450" cy="971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7" name="Picture 22" descr="C:\Users\nobu\Desktop\illust2817.png">
            <a:extLst>
              <a:ext uri="{FF2B5EF4-FFF2-40B4-BE49-F238E27FC236}">
                <a16:creationId xmlns:a16="http://schemas.microsoft.com/office/drawing/2014/main" id="{65E35849-0EE8-4C2F-8BE8-01345457EA2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62842" y="1276427"/>
            <a:ext cx="858838" cy="901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" name="正方形/長方形 37">
            <a:extLst>
              <a:ext uri="{FF2B5EF4-FFF2-40B4-BE49-F238E27FC236}">
                <a16:creationId xmlns:a16="http://schemas.microsoft.com/office/drawing/2014/main" id="{EEBB585C-7D92-4493-A7DC-1C5E8AAE056E}"/>
              </a:ext>
            </a:extLst>
          </p:cNvPr>
          <p:cNvSpPr/>
          <p:nvPr/>
        </p:nvSpPr>
        <p:spPr>
          <a:xfrm>
            <a:off x="5050286" y="5030050"/>
            <a:ext cx="364142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rPr>
              <a:t>患者協働の医療</a:t>
            </a:r>
            <a:endParaRPr lang="en-US" altLang="ja-JP" sz="3600" b="1" dirty="0">
              <a:solidFill>
                <a:schemeClr val="tx1">
                  <a:lumMod val="95000"/>
                  <a:lumOff val="5000"/>
                </a:schemeClr>
              </a:solidFill>
              <a:latin typeface="AR P丸ゴシック体M" panose="020B0600010101010101" pitchFamily="50" charset="-128"/>
              <a:ea typeface="AR P丸ゴシック体M" panose="020B0600010101010101" pitchFamily="50" charset="-128"/>
            </a:endParaRPr>
          </a:p>
        </p:txBody>
      </p:sp>
      <p:sp>
        <p:nvSpPr>
          <p:cNvPr id="27" name="吹き出し: 角を丸めた四角形 26">
            <a:extLst>
              <a:ext uri="{FF2B5EF4-FFF2-40B4-BE49-F238E27FC236}">
                <a16:creationId xmlns:a16="http://schemas.microsoft.com/office/drawing/2014/main" id="{FCEBF406-4D27-4724-ABB3-A8E67C42A7D4}"/>
              </a:ext>
            </a:extLst>
          </p:cNvPr>
          <p:cNvSpPr/>
          <p:nvPr/>
        </p:nvSpPr>
        <p:spPr>
          <a:xfrm>
            <a:off x="938956" y="4521668"/>
            <a:ext cx="3511823" cy="1856618"/>
          </a:xfrm>
          <a:prstGeom prst="wedgeRoundRectCallout">
            <a:avLst>
              <a:gd name="adj1" fmla="val 69416"/>
              <a:gd name="adj2" fmla="val -44733"/>
              <a:gd name="adj3" fmla="val 16667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" name="正方形/長方形 28">
            <a:extLst>
              <a:ext uri="{FF2B5EF4-FFF2-40B4-BE49-F238E27FC236}">
                <a16:creationId xmlns:a16="http://schemas.microsoft.com/office/drawing/2014/main" id="{48F27552-236A-477A-BBC2-AFBF40B3ADD7}"/>
              </a:ext>
            </a:extLst>
          </p:cNvPr>
          <p:cNvSpPr/>
          <p:nvPr/>
        </p:nvSpPr>
        <p:spPr>
          <a:xfrm>
            <a:off x="1173392" y="4636181"/>
            <a:ext cx="328246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rPr>
              <a:t>健康な生活観に</a:t>
            </a:r>
            <a:endParaRPr lang="en-US" altLang="ja-JP" sz="3200" b="1" dirty="0">
              <a:solidFill>
                <a:schemeClr val="tx1">
                  <a:lumMod val="95000"/>
                  <a:lumOff val="5000"/>
                </a:schemeClr>
              </a:solidFill>
              <a:latin typeface="AR P丸ゴシック体M" panose="020B0600010101010101" pitchFamily="50" charset="-128"/>
              <a:ea typeface="AR P丸ゴシック体M" panose="020B0600010101010101" pitchFamily="50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rPr>
              <a:t>合わせた医療を</a:t>
            </a:r>
            <a:endParaRPr lang="en-US" altLang="ja-JP" sz="3200" b="1" dirty="0">
              <a:solidFill>
                <a:schemeClr val="tx1">
                  <a:lumMod val="95000"/>
                  <a:lumOff val="5000"/>
                </a:schemeClr>
              </a:solidFill>
              <a:latin typeface="AR P丸ゴシック体M" panose="020B0600010101010101" pitchFamily="50" charset="-128"/>
              <a:ea typeface="AR P丸ゴシック体M" panose="020B0600010101010101" pitchFamily="50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rPr>
              <a:t>多職種で検討　</a:t>
            </a:r>
            <a:endParaRPr lang="en-US" altLang="ja-JP" sz="3200" b="1" dirty="0">
              <a:solidFill>
                <a:schemeClr val="tx1">
                  <a:lumMod val="95000"/>
                  <a:lumOff val="5000"/>
                </a:schemeClr>
              </a:solidFill>
              <a:latin typeface="AR P丸ゴシック体M" panose="020B0600010101010101" pitchFamily="50" charset="-128"/>
              <a:ea typeface="AR P丸ゴシック体M" panose="020B0600010101010101" pitchFamily="50" charset="-128"/>
            </a:endParaRPr>
          </a:p>
        </p:txBody>
      </p:sp>
      <p:sp>
        <p:nvSpPr>
          <p:cNvPr id="44" name="吹き出し: 角を丸めた四角形 43">
            <a:extLst>
              <a:ext uri="{FF2B5EF4-FFF2-40B4-BE49-F238E27FC236}">
                <a16:creationId xmlns:a16="http://schemas.microsoft.com/office/drawing/2014/main" id="{2C63857E-8423-4A7C-BED3-59E6880678DA}"/>
              </a:ext>
            </a:extLst>
          </p:cNvPr>
          <p:cNvSpPr/>
          <p:nvPr/>
        </p:nvSpPr>
        <p:spPr>
          <a:xfrm>
            <a:off x="572967" y="1478104"/>
            <a:ext cx="4115548" cy="2438385"/>
          </a:xfrm>
          <a:prstGeom prst="wedgeRoundRectCallout">
            <a:avLst>
              <a:gd name="adj1" fmla="val 73395"/>
              <a:gd name="adj2" fmla="val -29176"/>
              <a:gd name="adj3" fmla="val 16667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5" name="正方形/長方形 44">
            <a:extLst>
              <a:ext uri="{FF2B5EF4-FFF2-40B4-BE49-F238E27FC236}">
                <a16:creationId xmlns:a16="http://schemas.microsoft.com/office/drawing/2014/main" id="{95664886-869E-4F60-90FD-4728FAEBABDB}"/>
              </a:ext>
            </a:extLst>
          </p:cNvPr>
          <p:cNvSpPr/>
          <p:nvPr/>
        </p:nvSpPr>
        <p:spPr>
          <a:xfrm>
            <a:off x="969376" y="1533526"/>
            <a:ext cx="360888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rPr>
              <a:t>一人ひとりの</a:t>
            </a:r>
            <a:endParaRPr lang="en-US" altLang="ja-JP" sz="3600" b="1" dirty="0">
              <a:solidFill>
                <a:schemeClr val="tx1">
                  <a:lumMod val="95000"/>
                  <a:lumOff val="5000"/>
                </a:schemeClr>
              </a:solidFill>
              <a:latin typeface="AR P丸ゴシック体M" panose="020B0600010101010101" pitchFamily="50" charset="-128"/>
              <a:ea typeface="AR P丸ゴシック体M" panose="020B0600010101010101" pitchFamily="50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rPr>
              <a:t>健康な生活観を</a:t>
            </a:r>
            <a:endParaRPr lang="en-US" altLang="ja-JP" sz="3600" b="1" dirty="0">
              <a:solidFill>
                <a:schemeClr val="tx1">
                  <a:lumMod val="95000"/>
                  <a:lumOff val="5000"/>
                </a:schemeClr>
              </a:solidFill>
              <a:latin typeface="AR P丸ゴシック体M" panose="020B0600010101010101" pitchFamily="50" charset="-128"/>
              <a:ea typeface="AR P丸ゴシック体M" panose="020B0600010101010101" pitchFamily="50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rPr>
              <a:t>まずは患者が表明する</a:t>
            </a:r>
            <a:endParaRPr lang="en-US" altLang="ja-JP" sz="3600" b="1" dirty="0">
              <a:solidFill>
                <a:schemeClr val="tx1">
                  <a:lumMod val="95000"/>
                  <a:lumOff val="5000"/>
                </a:schemeClr>
              </a:solidFill>
              <a:latin typeface="AR P丸ゴシック体M" panose="020B0600010101010101" pitchFamily="50" charset="-128"/>
              <a:ea typeface="AR P丸ゴシック体M" panose="020B0600010101010101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21416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吹き出し: 角を丸めた四角形 24">
            <a:extLst>
              <a:ext uri="{FF2B5EF4-FFF2-40B4-BE49-F238E27FC236}">
                <a16:creationId xmlns:a16="http://schemas.microsoft.com/office/drawing/2014/main" id="{44D8A021-902E-4963-A3AA-64ECEC5DBE74}"/>
              </a:ext>
            </a:extLst>
          </p:cNvPr>
          <p:cNvSpPr/>
          <p:nvPr/>
        </p:nvSpPr>
        <p:spPr>
          <a:xfrm>
            <a:off x="458220" y="1544837"/>
            <a:ext cx="4291352" cy="3846324"/>
          </a:xfrm>
          <a:prstGeom prst="wedgeRoundRectCallout">
            <a:avLst>
              <a:gd name="adj1" fmla="val 60679"/>
              <a:gd name="adj2" fmla="val -23876"/>
              <a:gd name="adj3" fmla="val 16667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0" name="グループ化 29">
            <a:extLst>
              <a:ext uri="{FF2B5EF4-FFF2-40B4-BE49-F238E27FC236}">
                <a16:creationId xmlns:a16="http://schemas.microsoft.com/office/drawing/2014/main" id="{5F2B3F53-04A8-46A7-B7E1-BE92F954D2B4}"/>
              </a:ext>
            </a:extLst>
          </p:cNvPr>
          <p:cNvGrpSpPr/>
          <p:nvPr/>
        </p:nvGrpSpPr>
        <p:grpSpPr>
          <a:xfrm>
            <a:off x="-1559" y="0"/>
            <a:ext cx="9145559" cy="6858000"/>
            <a:chOff x="-1559" y="0"/>
            <a:chExt cx="9145559" cy="6858000"/>
          </a:xfrm>
        </p:grpSpPr>
        <p:sp>
          <p:nvSpPr>
            <p:cNvPr id="17" name="正方形/長方形 16"/>
            <p:cNvSpPr/>
            <p:nvPr/>
          </p:nvSpPr>
          <p:spPr>
            <a:xfrm>
              <a:off x="1325444" y="104052"/>
              <a:ext cx="7536100" cy="7078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4000" b="1" dirty="0">
                  <a:solidFill>
                    <a:schemeClr val="accent3">
                      <a:lumMod val="50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患者協働の医療の理解</a:t>
              </a:r>
              <a:endParaRPr lang="en-US" altLang="ja-JP" sz="4000" b="1" dirty="0">
                <a:solidFill>
                  <a:schemeClr val="accent3">
                    <a:lumMod val="50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</p:txBody>
        </p:sp>
        <p:pic>
          <p:nvPicPr>
            <p:cNvPr id="20" name="図 19">
              <a:extLst>
                <a:ext uri="{FF2B5EF4-FFF2-40B4-BE49-F238E27FC236}">
                  <a16:creationId xmlns:a16="http://schemas.microsoft.com/office/drawing/2014/main" id="{CFD4ED11-B5EE-42FB-93E1-E1D14BA43CD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559" y="5657"/>
              <a:ext cx="1044547" cy="834315"/>
            </a:xfrm>
            <a:prstGeom prst="rect">
              <a:avLst/>
            </a:prstGeom>
            <a:ln>
              <a:solidFill>
                <a:srgbClr val="92D050"/>
              </a:solidFill>
            </a:ln>
          </p:spPr>
        </p:pic>
        <p:pic>
          <p:nvPicPr>
            <p:cNvPr id="22" name="図 21">
              <a:extLst>
                <a:ext uri="{FF2B5EF4-FFF2-40B4-BE49-F238E27FC236}">
                  <a16:creationId xmlns:a16="http://schemas.microsoft.com/office/drawing/2014/main" id="{A808ED91-5086-420E-8D27-0B30C236478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0" y="6729412"/>
              <a:ext cx="9144000" cy="128588"/>
            </a:xfrm>
            <a:prstGeom prst="rect">
              <a:avLst/>
            </a:prstGeom>
          </p:spPr>
        </p:pic>
        <p:pic>
          <p:nvPicPr>
            <p:cNvPr id="23" name="図 22">
              <a:extLst>
                <a:ext uri="{FF2B5EF4-FFF2-40B4-BE49-F238E27FC236}">
                  <a16:creationId xmlns:a16="http://schemas.microsoft.com/office/drawing/2014/main" id="{3FE391AD-25DF-4389-AB63-C32952E0A33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-1559" y="6124233"/>
              <a:ext cx="752475" cy="682004"/>
            </a:xfrm>
            <a:prstGeom prst="rect">
              <a:avLst/>
            </a:prstGeom>
          </p:spPr>
        </p:pic>
        <p:sp>
          <p:nvSpPr>
            <p:cNvPr id="18" name="テキスト ボックス 20"/>
            <p:cNvSpPr txBox="1">
              <a:spLocks noChangeArrowheads="1"/>
            </p:cNvSpPr>
            <p:nvPr/>
          </p:nvSpPr>
          <p:spPr bwMode="auto">
            <a:xfrm>
              <a:off x="0" y="6124233"/>
              <a:ext cx="752475" cy="7078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fld id="{C09600CD-C57F-4A16-9945-6D5B6AE27C50}" type="slidenum">
                <a:rPr lang="en-US" altLang="ja-JP" sz="4000" smtClean="0">
                  <a:solidFill>
                    <a:schemeClr val="bg1"/>
                  </a:solidFill>
                </a:rPr>
                <a:t>12</a:t>
              </a:fld>
              <a:endParaRPr lang="en-US" altLang="ja-JP" sz="4000" dirty="0">
                <a:solidFill>
                  <a:schemeClr val="bg1"/>
                </a:solidFill>
              </a:endParaRPr>
            </a:p>
          </p:txBody>
        </p:sp>
        <p:pic>
          <p:nvPicPr>
            <p:cNvPr id="21" name="図 20">
              <a:extLst>
                <a:ext uri="{FF2B5EF4-FFF2-40B4-BE49-F238E27FC236}">
                  <a16:creationId xmlns:a16="http://schemas.microsoft.com/office/drawing/2014/main" id="{FB7A5898-DE28-4B55-A2E1-3C41F9143BA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42988" y="0"/>
              <a:ext cx="8101012" cy="128588"/>
            </a:xfrm>
            <a:prstGeom prst="rect">
              <a:avLst/>
            </a:prstGeom>
          </p:spPr>
        </p:pic>
        <p:cxnSp>
          <p:nvCxnSpPr>
            <p:cNvPr id="28" name="直線コネクタ 27">
              <a:extLst>
                <a:ext uri="{FF2B5EF4-FFF2-40B4-BE49-F238E27FC236}">
                  <a16:creationId xmlns:a16="http://schemas.microsoft.com/office/drawing/2014/main" id="{4A040379-1B24-40D0-8E24-33D2888858F9}"/>
                </a:ext>
              </a:extLst>
            </p:cNvPr>
            <p:cNvCxnSpPr>
              <a:cxnSpLocks/>
            </p:cNvCxnSpPr>
            <p:nvPr/>
          </p:nvCxnSpPr>
          <p:spPr>
            <a:xfrm>
              <a:off x="1331640" y="836712"/>
              <a:ext cx="7536099" cy="0"/>
            </a:xfrm>
            <a:prstGeom prst="line">
              <a:avLst/>
            </a:prstGeom>
            <a:ln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32" name="Picture 17" descr="C:\Users\nobu\Desktop\illust2816.png">
            <a:extLst>
              <a:ext uri="{FF2B5EF4-FFF2-40B4-BE49-F238E27FC236}">
                <a16:creationId xmlns:a16="http://schemas.microsoft.com/office/drawing/2014/main" id="{43F0DC91-6C13-4413-81B0-203276465E1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62842" y="2323168"/>
            <a:ext cx="1090613" cy="1222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3" name="Oval 18">
            <a:extLst>
              <a:ext uri="{FF2B5EF4-FFF2-40B4-BE49-F238E27FC236}">
                <a16:creationId xmlns:a16="http://schemas.microsoft.com/office/drawing/2014/main" id="{AD2C3F8F-200F-4ED4-9938-E6FC5AE296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64610" y="1869143"/>
            <a:ext cx="2518518" cy="2438400"/>
          </a:xfrm>
          <a:prstGeom prst="ellipse">
            <a:avLst/>
          </a:prstGeom>
          <a:noFill/>
          <a:ln w="76200">
            <a:solidFill>
              <a:srgbClr val="FFC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ja-JP" altLang="en-US" sz="2400">
              <a:latin typeface="Comic Sans MS" panose="030F0702030302020204" pitchFamily="66" charset="0"/>
            </a:endParaRPr>
          </a:p>
        </p:txBody>
      </p:sp>
      <p:pic>
        <p:nvPicPr>
          <p:cNvPr id="34" name="Picture 19" descr="C:\Users\nobu\Desktop\illust195.png">
            <a:extLst>
              <a:ext uri="{FF2B5EF4-FFF2-40B4-BE49-F238E27FC236}">
                <a16:creationId xmlns:a16="http://schemas.microsoft.com/office/drawing/2014/main" id="{C72F8EA0-0B3F-4D9E-B306-17C700E4E05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9264" y="2700199"/>
            <a:ext cx="990600" cy="776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" name="Picture 20" descr="C:\Users\nobu\Desktop\illust1329.png">
            <a:extLst>
              <a:ext uri="{FF2B5EF4-FFF2-40B4-BE49-F238E27FC236}">
                <a16:creationId xmlns:a16="http://schemas.microsoft.com/office/drawing/2014/main" id="{51A5A10C-A6C2-4072-A294-F8A71B2D84B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15217" y="3760091"/>
            <a:ext cx="954088" cy="835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" name="Picture 21" descr="C:\Users\nobu\Desktop\illust4065.png">
            <a:extLst>
              <a:ext uri="{FF2B5EF4-FFF2-40B4-BE49-F238E27FC236}">
                <a16:creationId xmlns:a16="http://schemas.microsoft.com/office/drawing/2014/main" id="{98254F04-EFF9-47B3-8186-DE2DD500C9F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16433" y="2533466"/>
            <a:ext cx="806450" cy="971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7" name="Picture 22" descr="C:\Users\nobu\Desktop\illust2817.png">
            <a:extLst>
              <a:ext uri="{FF2B5EF4-FFF2-40B4-BE49-F238E27FC236}">
                <a16:creationId xmlns:a16="http://schemas.microsoft.com/office/drawing/2014/main" id="{65E35849-0EE8-4C2F-8BE8-01345457EA2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62842" y="1276427"/>
            <a:ext cx="858838" cy="901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" name="正方形/長方形 37">
            <a:extLst>
              <a:ext uri="{FF2B5EF4-FFF2-40B4-BE49-F238E27FC236}">
                <a16:creationId xmlns:a16="http://schemas.microsoft.com/office/drawing/2014/main" id="{EEBB585C-7D92-4493-A7DC-1C5E8AAE056E}"/>
              </a:ext>
            </a:extLst>
          </p:cNvPr>
          <p:cNvSpPr/>
          <p:nvPr/>
        </p:nvSpPr>
        <p:spPr>
          <a:xfrm>
            <a:off x="5050286" y="5030050"/>
            <a:ext cx="364142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rPr>
              <a:t>患者協働の医療</a:t>
            </a:r>
            <a:endParaRPr lang="en-US" altLang="ja-JP" sz="3600" b="1" dirty="0">
              <a:solidFill>
                <a:schemeClr val="tx1">
                  <a:lumMod val="95000"/>
                  <a:lumOff val="5000"/>
                </a:schemeClr>
              </a:solidFill>
              <a:latin typeface="AR P丸ゴシック体M" panose="020B0600010101010101" pitchFamily="50" charset="-128"/>
              <a:ea typeface="AR P丸ゴシック体M" panose="020B0600010101010101" pitchFamily="50" charset="-128"/>
            </a:endParaRPr>
          </a:p>
        </p:txBody>
      </p:sp>
      <p:pic>
        <p:nvPicPr>
          <p:cNvPr id="2" name="図 1">
            <a:extLst>
              <a:ext uri="{FF2B5EF4-FFF2-40B4-BE49-F238E27FC236}">
                <a16:creationId xmlns:a16="http://schemas.microsoft.com/office/drawing/2014/main" id="{9213FEBF-6FE9-4167-B784-DE13916FCD99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93273" y="2067606"/>
            <a:ext cx="3956682" cy="2955874"/>
          </a:xfrm>
          <a:prstGeom prst="rect">
            <a:avLst/>
          </a:prstGeom>
          <a:ln>
            <a:solidFill>
              <a:schemeClr val="accent3">
                <a:lumMod val="75000"/>
              </a:schemeClr>
            </a:solidFill>
          </a:ln>
        </p:spPr>
      </p:pic>
      <p:pic>
        <p:nvPicPr>
          <p:cNvPr id="24" name="Picture 22" descr="C:\Users\nobu\Desktop\illust2817.png">
            <a:extLst>
              <a:ext uri="{FF2B5EF4-FFF2-40B4-BE49-F238E27FC236}">
                <a16:creationId xmlns:a16="http://schemas.microsoft.com/office/drawing/2014/main" id="{22AE524C-B163-427C-83EE-48BCF5AA0A7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3902" y="3184355"/>
            <a:ext cx="1421693" cy="14926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16238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吹き出し: 角を丸めた四角形 24">
            <a:extLst>
              <a:ext uri="{FF2B5EF4-FFF2-40B4-BE49-F238E27FC236}">
                <a16:creationId xmlns:a16="http://schemas.microsoft.com/office/drawing/2014/main" id="{44D8A021-902E-4963-A3AA-64ECEC5DBE74}"/>
              </a:ext>
            </a:extLst>
          </p:cNvPr>
          <p:cNvSpPr/>
          <p:nvPr/>
        </p:nvSpPr>
        <p:spPr>
          <a:xfrm>
            <a:off x="458220" y="1544837"/>
            <a:ext cx="4291352" cy="3846324"/>
          </a:xfrm>
          <a:prstGeom prst="wedgeRoundRectCallout">
            <a:avLst>
              <a:gd name="adj1" fmla="val 60679"/>
              <a:gd name="adj2" fmla="val -23876"/>
              <a:gd name="adj3" fmla="val 16667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0" name="グループ化 29">
            <a:extLst>
              <a:ext uri="{FF2B5EF4-FFF2-40B4-BE49-F238E27FC236}">
                <a16:creationId xmlns:a16="http://schemas.microsoft.com/office/drawing/2014/main" id="{5F2B3F53-04A8-46A7-B7E1-BE92F954D2B4}"/>
              </a:ext>
            </a:extLst>
          </p:cNvPr>
          <p:cNvGrpSpPr/>
          <p:nvPr/>
        </p:nvGrpSpPr>
        <p:grpSpPr>
          <a:xfrm>
            <a:off x="-1559" y="0"/>
            <a:ext cx="9145559" cy="6858000"/>
            <a:chOff x="-1559" y="0"/>
            <a:chExt cx="9145559" cy="6858000"/>
          </a:xfrm>
        </p:grpSpPr>
        <p:sp>
          <p:nvSpPr>
            <p:cNvPr id="17" name="正方形/長方形 16"/>
            <p:cNvSpPr/>
            <p:nvPr/>
          </p:nvSpPr>
          <p:spPr>
            <a:xfrm>
              <a:off x="1325444" y="104052"/>
              <a:ext cx="7536100" cy="7078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4000" b="1" dirty="0">
                  <a:solidFill>
                    <a:schemeClr val="accent3">
                      <a:lumMod val="50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患者協働の医療の具体的例</a:t>
              </a:r>
              <a:endParaRPr lang="en-US" altLang="ja-JP" sz="4000" b="1" dirty="0">
                <a:solidFill>
                  <a:schemeClr val="accent3">
                    <a:lumMod val="50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</p:txBody>
        </p:sp>
        <p:pic>
          <p:nvPicPr>
            <p:cNvPr id="20" name="図 19">
              <a:extLst>
                <a:ext uri="{FF2B5EF4-FFF2-40B4-BE49-F238E27FC236}">
                  <a16:creationId xmlns:a16="http://schemas.microsoft.com/office/drawing/2014/main" id="{CFD4ED11-B5EE-42FB-93E1-E1D14BA43CD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559" y="5657"/>
              <a:ext cx="1044547" cy="834315"/>
            </a:xfrm>
            <a:prstGeom prst="rect">
              <a:avLst/>
            </a:prstGeom>
            <a:ln>
              <a:solidFill>
                <a:srgbClr val="92D050"/>
              </a:solidFill>
            </a:ln>
          </p:spPr>
        </p:pic>
        <p:pic>
          <p:nvPicPr>
            <p:cNvPr id="22" name="図 21">
              <a:extLst>
                <a:ext uri="{FF2B5EF4-FFF2-40B4-BE49-F238E27FC236}">
                  <a16:creationId xmlns:a16="http://schemas.microsoft.com/office/drawing/2014/main" id="{A808ED91-5086-420E-8D27-0B30C236478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0" y="6729412"/>
              <a:ext cx="9144000" cy="128588"/>
            </a:xfrm>
            <a:prstGeom prst="rect">
              <a:avLst/>
            </a:prstGeom>
          </p:spPr>
        </p:pic>
        <p:pic>
          <p:nvPicPr>
            <p:cNvPr id="23" name="図 22">
              <a:extLst>
                <a:ext uri="{FF2B5EF4-FFF2-40B4-BE49-F238E27FC236}">
                  <a16:creationId xmlns:a16="http://schemas.microsoft.com/office/drawing/2014/main" id="{3FE391AD-25DF-4389-AB63-C32952E0A33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-1559" y="6124233"/>
              <a:ext cx="752475" cy="682004"/>
            </a:xfrm>
            <a:prstGeom prst="rect">
              <a:avLst/>
            </a:prstGeom>
          </p:spPr>
        </p:pic>
        <p:sp>
          <p:nvSpPr>
            <p:cNvPr id="18" name="テキスト ボックス 20"/>
            <p:cNvSpPr txBox="1">
              <a:spLocks noChangeArrowheads="1"/>
            </p:cNvSpPr>
            <p:nvPr/>
          </p:nvSpPr>
          <p:spPr bwMode="auto">
            <a:xfrm>
              <a:off x="0" y="6124233"/>
              <a:ext cx="752475" cy="7078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fld id="{C09600CD-C57F-4A16-9945-6D5B6AE27C50}" type="slidenum">
                <a:rPr lang="en-US" altLang="ja-JP" sz="4000" smtClean="0">
                  <a:solidFill>
                    <a:schemeClr val="bg1"/>
                  </a:solidFill>
                </a:rPr>
                <a:t>13</a:t>
              </a:fld>
              <a:endParaRPr lang="en-US" altLang="ja-JP" sz="4000" dirty="0">
                <a:solidFill>
                  <a:schemeClr val="bg1"/>
                </a:solidFill>
              </a:endParaRPr>
            </a:p>
          </p:txBody>
        </p:sp>
        <p:pic>
          <p:nvPicPr>
            <p:cNvPr id="21" name="図 20">
              <a:extLst>
                <a:ext uri="{FF2B5EF4-FFF2-40B4-BE49-F238E27FC236}">
                  <a16:creationId xmlns:a16="http://schemas.microsoft.com/office/drawing/2014/main" id="{FB7A5898-DE28-4B55-A2E1-3C41F9143BA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42988" y="0"/>
              <a:ext cx="8101012" cy="128588"/>
            </a:xfrm>
            <a:prstGeom prst="rect">
              <a:avLst/>
            </a:prstGeom>
          </p:spPr>
        </p:pic>
        <p:cxnSp>
          <p:nvCxnSpPr>
            <p:cNvPr id="28" name="直線コネクタ 27">
              <a:extLst>
                <a:ext uri="{FF2B5EF4-FFF2-40B4-BE49-F238E27FC236}">
                  <a16:creationId xmlns:a16="http://schemas.microsoft.com/office/drawing/2014/main" id="{4A040379-1B24-40D0-8E24-33D2888858F9}"/>
                </a:ext>
              </a:extLst>
            </p:cNvPr>
            <p:cNvCxnSpPr>
              <a:cxnSpLocks/>
            </p:cNvCxnSpPr>
            <p:nvPr/>
          </p:nvCxnSpPr>
          <p:spPr>
            <a:xfrm>
              <a:off x="1331640" y="836712"/>
              <a:ext cx="7536099" cy="0"/>
            </a:xfrm>
            <a:prstGeom prst="line">
              <a:avLst/>
            </a:prstGeom>
            <a:ln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32" name="Picture 17" descr="C:\Users\nobu\Desktop\illust2816.png">
            <a:extLst>
              <a:ext uri="{FF2B5EF4-FFF2-40B4-BE49-F238E27FC236}">
                <a16:creationId xmlns:a16="http://schemas.microsoft.com/office/drawing/2014/main" id="{43F0DC91-6C13-4413-81B0-203276465E1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62842" y="2323168"/>
            <a:ext cx="1090613" cy="1222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3" name="Oval 18">
            <a:extLst>
              <a:ext uri="{FF2B5EF4-FFF2-40B4-BE49-F238E27FC236}">
                <a16:creationId xmlns:a16="http://schemas.microsoft.com/office/drawing/2014/main" id="{AD2C3F8F-200F-4ED4-9938-E6FC5AE296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64610" y="1869143"/>
            <a:ext cx="2518518" cy="2438400"/>
          </a:xfrm>
          <a:prstGeom prst="ellipse">
            <a:avLst/>
          </a:prstGeom>
          <a:noFill/>
          <a:ln w="76200">
            <a:solidFill>
              <a:srgbClr val="FFC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ja-JP" altLang="en-US" sz="2400">
              <a:latin typeface="Comic Sans MS" panose="030F0702030302020204" pitchFamily="66" charset="0"/>
            </a:endParaRPr>
          </a:p>
        </p:txBody>
      </p:sp>
      <p:pic>
        <p:nvPicPr>
          <p:cNvPr id="34" name="Picture 19" descr="C:\Users\nobu\Desktop\illust195.png">
            <a:extLst>
              <a:ext uri="{FF2B5EF4-FFF2-40B4-BE49-F238E27FC236}">
                <a16:creationId xmlns:a16="http://schemas.microsoft.com/office/drawing/2014/main" id="{C72F8EA0-0B3F-4D9E-B306-17C700E4E05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9264" y="2700199"/>
            <a:ext cx="990600" cy="776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" name="Picture 20" descr="C:\Users\nobu\Desktop\illust1329.png">
            <a:extLst>
              <a:ext uri="{FF2B5EF4-FFF2-40B4-BE49-F238E27FC236}">
                <a16:creationId xmlns:a16="http://schemas.microsoft.com/office/drawing/2014/main" id="{51A5A10C-A6C2-4072-A294-F8A71B2D84B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15217" y="3760091"/>
            <a:ext cx="954088" cy="835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" name="Picture 21" descr="C:\Users\nobu\Desktop\illust4065.png">
            <a:extLst>
              <a:ext uri="{FF2B5EF4-FFF2-40B4-BE49-F238E27FC236}">
                <a16:creationId xmlns:a16="http://schemas.microsoft.com/office/drawing/2014/main" id="{98254F04-EFF9-47B3-8186-DE2DD500C9F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16433" y="2533466"/>
            <a:ext cx="806450" cy="971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7" name="Picture 22" descr="C:\Users\nobu\Desktop\illust2817.png">
            <a:extLst>
              <a:ext uri="{FF2B5EF4-FFF2-40B4-BE49-F238E27FC236}">
                <a16:creationId xmlns:a16="http://schemas.microsoft.com/office/drawing/2014/main" id="{65E35849-0EE8-4C2F-8BE8-01345457EA2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62842" y="1276427"/>
            <a:ext cx="858838" cy="901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" name="正方形/長方形 37">
            <a:extLst>
              <a:ext uri="{FF2B5EF4-FFF2-40B4-BE49-F238E27FC236}">
                <a16:creationId xmlns:a16="http://schemas.microsoft.com/office/drawing/2014/main" id="{EEBB585C-7D92-4493-A7DC-1C5E8AAE056E}"/>
              </a:ext>
            </a:extLst>
          </p:cNvPr>
          <p:cNvSpPr/>
          <p:nvPr/>
        </p:nvSpPr>
        <p:spPr>
          <a:xfrm>
            <a:off x="5050286" y="5030050"/>
            <a:ext cx="364142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rPr>
              <a:t>患者協働の医療</a:t>
            </a:r>
            <a:endParaRPr lang="en-US" altLang="ja-JP" sz="3600" b="1" dirty="0">
              <a:solidFill>
                <a:schemeClr val="tx1">
                  <a:lumMod val="95000"/>
                  <a:lumOff val="5000"/>
                </a:schemeClr>
              </a:solidFill>
              <a:latin typeface="AR P丸ゴシック体M" panose="020B0600010101010101" pitchFamily="50" charset="-128"/>
              <a:ea typeface="AR P丸ゴシック体M" panose="020B0600010101010101" pitchFamily="50" charset="-128"/>
            </a:endParaRPr>
          </a:p>
        </p:txBody>
      </p:sp>
      <p:pic>
        <p:nvPicPr>
          <p:cNvPr id="2" name="図 1">
            <a:extLst>
              <a:ext uri="{FF2B5EF4-FFF2-40B4-BE49-F238E27FC236}">
                <a16:creationId xmlns:a16="http://schemas.microsoft.com/office/drawing/2014/main" id="{9213FEBF-6FE9-4167-B784-DE13916FCD99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93273" y="2067606"/>
            <a:ext cx="3956682" cy="2955874"/>
          </a:xfrm>
          <a:prstGeom prst="rect">
            <a:avLst/>
          </a:prstGeom>
          <a:ln>
            <a:solidFill>
              <a:schemeClr val="accent3">
                <a:lumMod val="75000"/>
              </a:schemeClr>
            </a:solidFill>
          </a:ln>
        </p:spPr>
      </p:pic>
      <p:pic>
        <p:nvPicPr>
          <p:cNvPr id="24" name="Picture 22" descr="C:\Users\nobu\Desktop\illust2817.png">
            <a:extLst>
              <a:ext uri="{FF2B5EF4-FFF2-40B4-BE49-F238E27FC236}">
                <a16:creationId xmlns:a16="http://schemas.microsoft.com/office/drawing/2014/main" id="{22AE524C-B163-427C-83EE-48BCF5AA0A7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3902" y="3184355"/>
            <a:ext cx="1421693" cy="14926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128497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2" descr="https://encrypted-tbn2.gstatic.com/images?q=tbn:ANd9GcTiJcvLnfvv6wp-RglUsJa6lFo9z4k7K9Jr8qzU33OH01VyaLoe0g">
            <a:extLst>
              <a:ext uri="{FF2B5EF4-FFF2-40B4-BE49-F238E27FC236}">
                <a16:creationId xmlns:a16="http://schemas.microsoft.com/office/drawing/2014/main" id="{18956D12-C854-46E5-938E-9266CA83BB6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3494" y="3829109"/>
            <a:ext cx="3928120" cy="29423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30" name="グループ化 29">
            <a:extLst>
              <a:ext uri="{FF2B5EF4-FFF2-40B4-BE49-F238E27FC236}">
                <a16:creationId xmlns:a16="http://schemas.microsoft.com/office/drawing/2014/main" id="{5F2B3F53-04A8-46A7-B7E1-BE92F954D2B4}"/>
              </a:ext>
            </a:extLst>
          </p:cNvPr>
          <p:cNvGrpSpPr/>
          <p:nvPr/>
        </p:nvGrpSpPr>
        <p:grpSpPr>
          <a:xfrm>
            <a:off x="-1559" y="0"/>
            <a:ext cx="9145559" cy="6858000"/>
            <a:chOff x="-1559" y="0"/>
            <a:chExt cx="9145559" cy="6858000"/>
          </a:xfrm>
        </p:grpSpPr>
        <p:sp>
          <p:nvSpPr>
            <p:cNvPr id="17" name="正方形/長方形 16"/>
            <p:cNvSpPr/>
            <p:nvPr/>
          </p:nvSpPr>
          <p:spPr>
            <a:xfrm>
              <a:off x="1325444" y="104052"/>
              <a:ext cx="7536100" cy="7078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4000" b="1" dirty="0">
                  <a:solidFill>
                    <a:schemeClr val="accent3">
                      <a:lumMod val="50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薬局・薬剤師に対する認識</a:t>
              </a:r>
              <a:endParaRPr lang="en-US" altLang="ja-JP" sz="4000" b="1" dirty="0">
                <a:solidFill>
                  <a:schemeClr val="accent3">
                    <a:lumMod val="50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</p:txBody>
        </p:sp>
        <p:sp>
          <p:nvSpPr>
            <p:cNvPr id="19" name="正方形/長方形 18"/>
            <p:cNvSpPr/>
            <p:nvPr/>
          </p:nvSpPr>
          <p:spPr>
            <a:xfrm>
              <a:off x="355982" y="1012954"/>
              <a:ext cx="8680513" cy="563231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altLang="ja-JP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【</a:t>
              </a: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初診時の問診票などで意識調査</a:t>
              </a:r>
              <a:r>
                <a:rPr lang="en-US" altLang="ja-JP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】</a:t>
              </a: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Ｑ：あなたが治療へ求めることは？</a:t>
              </a: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　・早さ　・確実さ　・安全性　・納得さ</a:t>
              </a: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Ｑ：あなたが薬へ求めることは？</a:t>
              </a: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　・即効性　・効き目</a:t>
              </a: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　・安さ　　・安全性</a:t>
              </a: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　　　　　　　　　　　　　　　　など</a:t>
              </a: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</p:txBody>
        </p:sp>
        <p:pic>
          <p:nvPicPr>
            <p:cNvPr id="20" name="図 19">
              <a:extLst>
                <a:ext uri="{FF2B5EF4-FFF2-40B4-BE49-F238E27FC236}">
                  <a16:creationId xmlns:a16="http://schemas.microsoft.com/office/drawing/2014/main" id="{CFD4ED11-B5EE-42FB-93E1-E1D14BA43CD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559" y="5657"/>
              <a:ext cx="1044547" cy="834315"/>
            </a:xfrm>
            <a:prstGeom prst="rect">
              <a:avLst/>
            </a:prstGeom>
            <a:ln>
              <a:solidFill>
                <a:srgbClr val="92D050"/>
              </a:solidFill>
            </a:ln>
          </p:spPr>
        </p:pic>
        <p:pic>
          <p:nvPicPr>
            <p:cNvPr id="22" name="図 21">
              <a:extLst>
                <a:ext uri="{FF2B5EF4-FFF2-40B4-BE49-F238E27FC236}">
                  <a16:creationId xmlns:a16="http://schemas.microsoft.com/office/drawing/2014/main" id="{A808ED91-5086-420E-8D27-0B30C2364789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0" y="6729412"/>
              <a:ext cx="9144000" cy="128588"/>
            </a:xfrm>
            <a:prstGeom prst="rect">
              <a:avLst/>
            </a:prstGeom>
          </p:spPr>
        </p:pic>
        <p:pic>
          <p:nvPicPr>
            <p:cNvPr id="23" name="図 22">
              <a:extLst>
                <a:ext uri="{FF2B5EF4-FFF2-40B4-BE49-F238E27FC236}">
                  <a16:creationId xmlns:a16="http://schemas.microsoft.com/office/drawing/2014/main" id="{3FE391AD-25DF-4389-AB63-C32952E0A337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-1559" y="6124233"/>
              <a:ext cx="752475" cy="682004"/>
            </a:xfrm>
            <a:prstGeom prst="rect">
              <a:avLst/>
            </a:prstGeom>
          </p:spPr>
        </p:pic>
        <p:sp>
          <p:nvSpPr>
            <p:cNvPr id="18" name="テキスト ボックス 20"/>
            <p:cNvSpPr txBox="1">
              <a:spLocks noChangeArrowheads="1"/>
            </p:cNvSpPr>
            <p:nvPr/>
          </p:nvSpPr>
          <p:spPr bwMode="auto">
            <a:xfrm>
              <a:off x="0" y="6124233"/>
              <a:ext cx="752475" cy="7078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fld id="{C09600CD-C57F-4A16-9945-6D5B6AE27C50}" type="slidenum">
                <a:rPr lang="en-US" altLang="ja-JP" sz="4000" smtClean="0">
                  <a:solidFill>
                    <a:schemeClr val="bg1"/>
                  </a:solidFill>
                </a:rPr>
                <a:t>14</a:t>
              </a:fld>
              <a:endParaRPr lang="en-US" altLang="ja-JP" sz="4000" dirty="0">
                <a:solidFill>
                  <a:schemeClr val="bg1"/>
                </a:solidFill>
              </a:endParaRPr>
            </a:p>
          </p:txBody>
        </p:sp>
        <p:pic>
          <p:nvPicPr>
            <p:cNvPr id="21" name="図 20">
              <a:extLst>
                <a:ext uri="{FF2B5EF4-FFF2-40B4-BE49-F238E27FC236}">
                  <a16:creationId xmlns:a16="http://schemas.microsoft.com/office/drawing/2014/main" id="{FB7A5898-DE28-4B55-A2E1-3C41F9143BA9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042988" y="0"/>
              <a:ext cx="8101012" cy="128588"/>
            </a:xfrm>
            <a:prstGeom prst="rect">
              <a:avLst/>
            </a:prstGeom>
          </p:spPr>
        </p:pic>
        <p:cxnSp>
          <p:nvCxnSpPr>
            <p:cNvPr id="28" name="直線コネクタ 27">
              <a:extLst>
                <a:ext uri="{FF2B5EF4-FFF2-40B4-BE49-F238E27FC236}">
                  <a16:creationId xmlns:a16="http://schemas.microsoft.com/office/drawing/2014/main" id="{4A040379-1B24-40D0-8E24-33D2888858F9}"/>
                </a:ext>
              </a:extLst>
            </p:cNvPr>
            <p:cNvCxnSpPr>
              <a:cxnSpLocks/>
            </p:cNvCxnSpPr>
            <p:nvPr/>
          </p:nvCxnSpPr>
          <p:spPr>
            <a:xfrm>
              <a:off x="1331640" y="836712"/>
              <a:ext cx="7536099" cy="0"/>
            </a:xfrm>
            <a:prstGeom prst="line">
              <a:avLst/>
            </a:prstGeom>
            <a:ln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431495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2" descr="https://encrypted-tbn2.gstatic.com/images?q=tbn:ANd9GcTiJcvLnfvv6wp-RglUsJa6lFo9z4k7K9Jr8qzU33OH01VyaLoe0g">
            <a:extLst>
              <a:ext uri="{FF2B5EF4-FFF2-40B4-BE49-F238E27FC236}">
                <a16:creationId xmlns:a16="http://schemas.microsoft.com/office/drawing/2014/main" id="{18956D12-C854-46E5-938E-9266CA83BB6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3494" y="3829109"/>
            <a:ext cx="3928120" cy="29423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30" name="グループ化 29">
            <a:extLst>
              <a:ext uri="{FF2B5EF4-FFF2-40B4-BE49-F238E27FC236}">
                <a16:creationId xmlns:a16="http://schemas.microsoft.com/office/drawing/2014/main" id="{5F2B3F53-04A8-46A7-B7E1-BE92F954D2B4}"/>
              </a:ext>
            </a:extLst>
          </p:cNvPr>
          <p:cNvGrpSpPr/>
          <p:nvPr/>
        </p:nvGrpSpPr>
        <p:grpSpPr>
          <a:xfrm>
            <a:off x="-1559" y="0"/>
            <a:ext cx="9145559" cy="6858000"/>
            <a:chOff x="-1559" y="0"/>
            <a:chExt cx="9145559" cy="6858000"/>
          </a:xfrm>
        </p:grpSpPr>
        <p:sp>
          <p:nvSpPr>
            <p:cNvPr id="17" name="正方形/長方形 16"/>
            <p:cNvSpPr/>
            <p:nvPr/>
          </p:nvSpPr>
          <p:spPr>
            <a:xfrm>
              <a:off x="1325444" y="104052"/>
              <a:ext cx="7536100" cy="7078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4000" b="1" dirty="0">
                  <a:solidFill>
                    <a:schemeClr val="accent3">
                      <a:lumMod val="50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薬局・薬剤師に対する認識</a:t>
              </a:r>
              <a:endParaRPr lang="en-US" altLang="ja-JP" sz="4000" b="1" dirty="0">
                <a:solidFill>
                  <a:schemeClr val="accent3">
                    <a:lumMod val="50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</p:txBody>
        </p:sp>
        <p:sp>
          <p:nvSpPr>
            <p:cNvPr id="19" name="正方形/長方形 18"/>
            <p:cNvSpPr/>
            <p:nvPr/>
          </p:nvSpPr>
          <p:spPr>
            <a:xfrm>
              <a:off x="355982" y="1012954"/>
              <a:ext cx="8680513" cy="563231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altLang="ja-JP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【</a:t>
              </a: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そもそもとして健康な生活観を聞く</a:t>
              </a:r>
              <a:r>
                <a:rPr lang="en-US" altLang="ja-JP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】</a:t>
              </a: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Ｑ：あなたにとって「健康」とは？</a:t>
              </a: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Ｑ：生活の中で大切にしたいことは？</a:t>
              </a: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Ｑ：食事は、誰と、いつ、どこで？</a:t>
              </a: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　　　　　　　　　　　　　　　　など</a:t>
              </a: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</p:txBody>
        </p:sp>
        <p:pic>
          <p:nvPicPr>
            <p:cNvPr id="20" name="図 19">
              <a:extLst>
                <a:ext uri="{FF2B5EF4-FFF2-40B4-BE49-F238E27FC236}">
                  <a16:creationId xmlns:a16="http://schemas.microsoft.com/office/drawing/2014/main" id="{CFD4ED11-B5EE-42FB-93E1-E1D14BA43CD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559" y="5657"/>
              <a:ext cx="1044547" cy="834315"/>
            </a:xfrm>
            <a:prstGeom prst="rect">
              <a:avLst/>
            </a:prstGeom>
            <a:ln>
              <a:solidFill>
                <a:srgbClr val="92D050"/>
              </a:solidFill>
            </a:ln>
          </p:spPr>
        </p:pic>
        <p:pic>
          <p:nvPicPr>
            <p:cNvPr id="22" name="図 21">
              <a:extLst>
                <a:ext uri="{FF2B5EF4-FFF2-40B4-BE49-F238E27FC236}">
                  <a16:creationId xmlns:a16="http://schemas.microsoft.com/office/drawing/2014/main" id="{A808ED91-5086-420E-8D27-0B30C2364789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0" y="6729412"/>
              <a:ext cx="9144000" cy="128588"/>
            </a:xfrm>
            <a:prstGeom prst="rect">
              <a:avLst/>
            </a:prstGeom>
          </p:spPr>
        </p:pic>
        <p:pic>
          <p:nvPicPr>
            <p:cNvPr id="23" name="図 22">
              <a:extLst>
                <a:ext uri="{FF2B5EF4-FFF2-40B4-BE49-F238E27FC236}">
                  <a16:creationId xmlns:a16="http://schemas.microsoft.com/office/drawing/2014/main" id="{3FE391AD-25DF-4389-AB63-C32952E0A337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-1559" y="6124233"/>
              <a:ext cx="752475" cy="682004"/>
            </a:xfrm>
            <a:prstGeom prst="rect">
              <a:avLst/>
            </a:prstGeom>
          </p:spPr>
        </p:pic>
        <p:sp>
          <p:nvSpPr>
            <p:cNvPr id="18" name="テキスト ボックス 20"/>
            <p:cNvSpPr txBox="1">
              <a:spLocks noChangeArrowheads="1"/>
            </p:cNvSpPr>
            <p:nvPr/>
          </p:nvSpPr>
          <p:spPr bwMode="auto">
            <a:xfrm>
              <a:off x="0" y="6124233"/>
              <a:ext cx="752475" cy="7078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fld id="{C09600CD-C57F-4A16-9945-6D5B6AE27C50}" type="slidenum">
                <a:rPr lang="en-US" altLang="ja-JP" sz="4000" smtClean="0">
                  <a:solidFill>
                    <a:schemeClr val="bg1"/>
                  </a:solidFill>
                </a:rPr>
                <a:t>15</a:t>
              </a:fld>
              <a:endParaRPr lang="en-US" altLang="ja-JP" sz="4000" dirty="0">
                <a:solidFill>
                  <a:schemeClr val="bg1"/>
                </a:solidFill>
              </a:endParaRPr>
            </a:p>
          </p:txBody>
        </p:sp>
        <p:pic>
          <p:nvPicPr>
            <p:cNvPr id="21" name="図 20">
              <a:extLst>
                <a:ext uri="{FF2B5EF4-FFF2-40B4-BE49-F238E27FC236}">
                  <a16:creationId xmlns:a16="http://schemas.microsoft.com/office/drawing/2014/main" id="{FB7A5898-DE28-4B55-A2E1-3C41F9143BA9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042988" y="0"/>
              <a:ext cx="8101012" cy="128588"/>
            </a:xfrm>
            <a:prstGeom prst="rect">
              <a:avLst/>
            </a:prstGeom>
          </p:spPr>
        </p:pic>
        <p:cxnSp>
          <p:nvCxnSpPr>
            <p:cNvPr id="28" name="直線コネクタ 27">
              <a:extLst>
                <a:ext uri="{FF2B5EF4-FFF2-40B4-BE49-F238E27FC236}">
                  <a16:creationId xmlns:a16="http://schemas.microsoft.com/office/drawing/2014/main" id="{4A040379-1B24-40D0-8E24-33D2888858F9}"/>
                </a:ext>
              </a:extLst>
            </p:cNvPr>
            <p:cNvCxnSpPr>
              <a:cxnSpLocks/>
            </p:cNvCxnSpPr>
            <p:nvPr/>
          </p:nvCxnSpPr>
          <p:spPr>
            <a:xfrm>
              <a:off x="1331640" y="836712"/>
              <a:ext cx="7536099" cy="0"/>
            </a:xfrm>
            <a:prstGeom prst="line">
              <a:avLst/>
            </a:prstGeom>
            <a:ln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1076934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グループ化 29">
            <a:extLst>
              <a:ext uri="{FF2B5EF4-FFF2-40B4-BE49-F238E27FC236}">
                <a16:creationId xmlns:a16="http://schemas.microsoft.com/office/drawing/2014/main" id="{5F2B3F53-04A8-46A7-B7E1-BE92F954D2B4}"/>
              </a:ext>
            </a:extLst>
          </p:cNvPr>
          <p:cNvGrpSpPr/>
          <p:nvPr/>
        </p:nvGrpSpPr>
        <p:grpSpPr>
          <a:xfrm>
            <a:off x="-1559" y="0"/>
            <a:ext cx="9145559" cy="6858000"/>
            <a:chOff x="-1559" y="0"/>
            <a:chExt cx="9145559" cy="6858000"/>
          </a:xfrm>
        </p:grpSpPr>
        <p:sp>
          <p:nvSpPr>
            <p:cNvPr id="17" name="正方形/長方形 16"/>
            <p:cNvSpPr/>
            <p:nvPr/>
          </p:nvSpPr>
          <p:spPr>
            <a:xfrm>
              <a:off x="1325444" y="104052"/>
              <a:ext cx="7536100" cy="7078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4000" b="1" dirty="0">
                  <a:solidFill>
                    <a:schemeClr val="accent3">
                      <a:lumMod val="50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まとめ</a:t>
              </a:r>
              <a:endParaRPr lang="en-US" altLang="ja-JP" sz="4000" b="1" dirty="0">
                <a:solidFill>
                  <a:schemeClr val="accent3">
                    <a:lumMod val="50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</p:txBody>
        </p:sp>
        <p:sp>
          <p:nvSpPr>
            <p:cNvPr id="19" name="正方形/長方形 18"/>
            <p:cNvSpPr/>
            <p:nvPr/>
          </p:nvSpPr>
          <p:spPr>
            <a:xfrm>
              <a:off x="1325444" y="1772816"/>
              <a:ext cx="7134989" cy="286232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◆患者協働の医療の概念</a:t>
              </a: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ja-JP" alt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◆患者を含めた多職種連携</a:t>
              </a: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ja-JP" alt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◆健康な生活観を聞く</a:t>
              </a: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</p:txBody>
        </p:sp>
        <p:pic>
          <p:nvPicPr>
            <p:cNvPr id="20" name="図 19">
              <a:extLst>
                <a:ext uri="{FF2B5EF4-FFF2-40B4-BE49-F238E27FC236}">
                  <a16:creationId xmlns:a16="http://schemas.microsoft.com/office/drawing/2014/main" id="{CFD4ED11-B5EE-42FB-93E1-E1D14BA43CD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559" y="5657"/>
              <a:ext cx="1044547" cy="834315"/>
            </a:xfrm>
            <a:prstGeom prst="rect">
              <a:avLst/>
            </a:prstGeom>
            <a:ln>
              <a:solidFill>
                <a:srgbClr val="92D050"/>
              </a:solidFill>
            </a:ln>
          </p:spPr>
        </p:pic>
        <p:pic>
          <p:nvPicPr>
            <p:cNvPr id="22" name="図 21">
              <a:extLst>
                <a:ext uri="{FF2B5EF4-FFF2-40B4-BE49-F238E27FC236}">
                  <a16:creationId xmlns:a16="http://schemas.microsoft.com/office/drawing/2014/main" id="{A808ED91-5086-420E-8D27-0B30C236478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0" y="6729412"/>
              <a:ext cx="9144000" cy="128588"/>
            </a:xfrm>
            <a:prstGeom prst="rect">
              <a:avLst/>
            </a:prstGeom>
          </p:spPr>
        </p:pic>
        <p:pic>
          <p:nvPicPr>
            <p:cNvPr id="23" name="図 22">
              <a:extLst>
                <a:ext uri="{FF2B5EF4-FFF2-40B4-BE49-F238E27FC236}">
                  <a16:creationId xmlns:a16="http://schemas.microsoft.com/office/drawing/2014/main" id="{3FE391AD-25DF-4389-AB63-C32952E0A33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-1559" y="6124233"/>
              <a:ext cx="752475" cy="682004"/>
            </a:xfrm>
            <a:prstGeom prst="rect">
              <a:avLst/>
            </a:prstGeom>
          </p:spPr>
        </p:pic>
        <p:sp>
          <p:nvSpPr>
            <p:cNvPr id="18" name="テキスト ボックス 20"/>
            <p:cNvSpPr txBox="1">
              <a:spLocks noChangeArrowheads="1"/>
            </p:cNvSpPr>
            <p:nvPr/>
          </p:nvSpPr>
          <p:spPr bwMode="auto">
            <a:xfrm>
              <a:off x="0" y="6124233"/>
              <a:ext cx="752475" cy="7078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fld id="{C09600CD-C57F-4A16-9945-6D5B6AE27C50}" type="slidenum">
                <a:rPr lang="en-US" altLang="ja-JP" sz="4000" smtClean="0">
                  <a:solidFill>
                    <a:schemeClr val="bg1"/>
                  </a:solidFill>
                </a:rPr>
                <a:t>16</a:t>
              </a:fld>
              <a:endParaRPr lang="en-US" altLang="ja-JP" sz="4000" dirty="0">
                <a:solidFill>
                  <a:schemeClr val="bg1"/>
                </a:solidFill>
              </a:endParaRPr>
            </a:p>
          </p:txBody>
        </p:sp>
        <p:pic>
          <p:nvPicPr>
            <p:cNvPr id="21" name="図 20">
              <a:extLst>
                <a:ext uri="{FF2B5EF4-FFF2-40B4-BE49-F238E27FC236}">
                  <a16:creationId xmlns:a16="http://schemas.microsoft.com/office/drawing/2014/main" id="{FB7A5898-DE28-4B55-A2E1-3C41F9143BA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42988" y="0"/>
              <a:ext cx="8101012" cy="128588"/>
            </a:xfrm>
            <a:prstGeom prst="rect">
              <a:avLst/>
            </a:prstGeom>
          </p:spPr>
        </p:pic>
        <p:cxnSp>
          <p:nvCxnSpPr>
            <p:cNvPr id="28" name="直線コネクタ 27">
              <a:extLst>
                <a:ext uri="{FF2B5EF4-FFF2-40B4-BE49-F238E27FC236}">
                  <a16:creationId xmlns:a16="http://schemas.microsoft.com/office/drawing/2014/main" id="{4A040379-1B24-40D0-8E24-33D2888858F9}"/>
                </a:ext>
              </a:extLst>
            </p:cNvPr>
            <p:cNvCxnSpPr>
              <a:cxnSpLocks/>
            </p:cNvCxnSpPr>
            <p:nvPr/>
          </p:nvCxnSpPr>
          <p:spPr>
            <a:xfrm>
              <a:off x="1331640" y="836712"/>
              <a:ext cx="7536099" cy="0"/>
            </a:xfrm>
            <a:prstGeom prst="line">
              <a:avLst/>
            </a:prstGeom>
            <a:ln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4057107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グループ化 29">
            <a:extLst>
              <a:ext uri="{FF2B5EF4-FFF2-40B4-BE49-F238E27FC236}">
                <a16:creationId xmlns:a16="http://schemas.microsoft.com/office/drawing/2014/main" id="{5F2B3F53-04A8-46A7-B7E1-BE92F954D2B4}"/>
              </a:ext>
            </a:extLst>
          </p:cNvPr>
          <p:cNvGrpSpPr/>
          <p:nvPr/>
        </p:nvGrpSpPr>
        <p:grpSpPr>
          <a:xfrm>
            <a:off x="-1559" y="0"/>
            <a:ext cx="9145559" cy="6858000"/>
            <a:chOff x="-1559" y="0"/>
            <a:chExt cx="9145559" cy="6858000"/>
          </a:xfrm>
        </p:grpSpPr>
        <p:sp>
          <p:nvSpPr>
            <p:cNvPr id="17" name="正方形/長方形 16"/>
            <p:cNvSpPr/>
            <p:nvPr/>
          </p:nvSpPr>
          <p:spPr>
            <a:xfrm>
              <a:off x="1325444" y="104052"/>
              <a:ext cx="7536100" cy="7078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4000" b="1" dirty="0">
                  <a:solidFill>
                    <a:schemeClr val="accent3">
                      <a:lumMod val="50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本動画の利用について</a:t>
              </a:r>
              <a:endParaRPr lang="en-US" altLang="ja-JP" sz="4000" b="1" dirty="0">
                <a:solidFill>
                  <a:schemeClr val="accent3">
                    <a:lumMod val="50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</p:txBody>
        </p:sp>
        <p:sp>
          <p:nvSpPr>
            <p:cNvPr id="19" name="正方形/長方形 18"/>
            <p:cNvSpPr/>
            <p:nvPr/>
          </p:nvSpPr>
          <p:spPr>
            <a:xfrm>
              <a:off x="355982" y="1012954"/>
              <a:ext cx="8680513" cy="452431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本動画は著作権が保護されています。</a:t>
              </a: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個人利用の場合、手続きは不要です。</a:t>
              </a: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法人・団体等で閲覧・利用する場合、</a:t>
              </a: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所定の手続き、および対応が必要です。</a:t>
              </a: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詳しくは、ホームページをご覧ください。</a:t>
              </a: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altLang="ja-JP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http://www.kan-i.net/pvi</a:t>
              </a:r>
            </a:p>
          </p:txBody>
        </p:sp>
        <p:pic>
          <p:nvPicPr>
            <p:cNvPr id="20" name="図 19">
              <a:extLst>
                <a:ext uri="{FF2B5EF4-FFF2-40B4-BE49-F238E27FC236}">
                  <a16:creationId xmlns:a16="http://schemas.microsoft.com/office/drawing/2014/main" id="{CFD4ED11-B5EE-42FB-93E1-E1D14BA43CD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559" y="5657"/>
              <a:ext cx="1044547" cy="834315"/>
            </a:xfrm>
            <a:prstGeom prst="rect">
              <a:avLst/>
            </a:prstGeom>
            <a:ln>
              <a:solidFill>
                <a:srgbClr val="92D050"/>
              </a:solidFill>
            </a:ln>
          </p:spPr>
        </p:pic>
        <p:pic>
          <p:nvPicPr>
            <p:cNvPr id="22" name="図 21">
              <a:extLst>
                <a:ext uri="{FF2B5EF4-FFF2-40B4-BE49-F238E27FC236}">
                  <a16:creationId xmlns:a16="http://schemas.microsoft.com/office/drawing/2014/main" id="{A808ED91-5086-420E-8D27-0B30C236478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0" y="6729412"/>
              <a:ext cx="9144000" cy="128588"/>
            </a:xfrm>
            <a:prstGeom prst="rect">
              <a:avLst/>
            </a:prstGeom>
          </p:spPr>
        </p:pic>
        <p:pic>
          <p:nvPicPr>
            <p:cNvPr id="23" name="図 22">
              <a:extLst>
                <a:ext uri="{FF2B5EF4-FFF2-40B4-BE49-F238E27FC236}">
                  <a16:creationId xmlns:a16="http://schemas.microsoft.com/office/drawing/2014/main" id="{3FE391AD-25DF-4389-AB63-C32952E0A33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-1559" y="6124233"/>
              <a:ext cx="752475" cy="682004"/>
            </a:xfrm>
            <a:prstGeom prst="rect">
              <a:avLst/>
            </a:prstGeom>
          </p:spPr>
        </p:pic>
        <p:sp>
          <p:nvSpPr>
            <p:cNvPr id="18" name="テキスト ボックス 20"/>
            <p:cNvSpPr txBox="1">
              <a:spLocks noChangeArrowheads="1"/>
            </p:cNvSpPr>
            <p:nvPr/>
          </p:nvSpPr>
          <p:spPr bwMode="auto">
            <a:xfrm>
              <a:off x="0" y="6124233"/>
              <a:ext cx="752475" cy="7078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fld id="{C09600CD-C57F-4A16-9945-6D5B6AE27C50}" type="slidenum">
                <a:rPr lang="en-US" altLang="ja-JP" sz="4000" smtClean="0">
                  <a:solidFill>
                    <a:schemeClr val="bg1"/>
                  </a:solidFill>
                </a:rPr>
                <a:t>2</a:t>
              </a:fld>
              <a:endParaRPr lang="en-US" altLang="ja-JP" sz="4000" dirty="0">
                <a:solidFill>
                  <a:schemeClr val="bg1"/>
                </a:solidFill>
              </a:endParaRPr>
            </a:p>
          </p:txBody>
        </p:sp>
        <p:pic>
          <p:nvPicPr>
            <p:cNvPr id="21" name="図 20">
              <a:extLst>
                <a:ext uri="{FF2B5EF4-FFF2-40B4-BE49-F238E27FC236}">
                  <a16:creationId xmlns:a16="http://schemas.microsoft.com/office/drawing/2014/main" id="{FB7A5898-DE28-4B55-A2E1-3C41F9143BA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42988" y="0"/>
              <a:ext cx="8101012" cy="128588"/>
            </a:xfrm>
            <a:prstGeom prst="rect">
              <a:avLst/>
            </a:prstGeom>
          </p:spPr>
        </p:pic>
        <p:cxnSp>
          <p:nvCxnSpPr>
            <p:cNvPr id="28" name="直線コネクタ 27">
              <a:extLst>
                <a:ext uri="{FF2B5EF4-FFF2-40B4-BE49-F238E27FC236}">
                  <a16:creationId xmlns:a16="http://schemas.microsoft.com/office/drawing/2014/main" id="{4A040379-1B24-40D0-8E24-33D2888858F9}"/>
                </a:ext>
              </a:extLst>
            </p:cNvPr>
            <p:cNvCxnSpPr>
              <a:cxnSpLocks/>
            </p:cNvCxnSpPr>
            <p:nvPr/>
          </p:nvCxnSpPr>
          <p:spPr>
            <a:xfrm>
              <a:off x="1331640" y="836712"/>
              <a:ext cx="7536099" cy="0"/>
            </a:xfrm>
            <a:prstGeom prst="line">
              <a:avLst/>
            </a:prstGeom>
            <a:ln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7529049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グループ化 29">
            <a:extLst>
              <a:ext uri="{FF2B5EF4-FFF2-40B4-BE49-F238E27FC236}">
                <a16:creationId xmlns:a16="http://schemas.microsoft.com/office/drawing/2014/main" id="{5F2B3F53-04A8-46A7-B7E1-BE92F954D2B4}"/>
              </a:ext>
            </a:extLst>
          </p:cNvPr>
          <p:cNvGrpSpPr/>
          <p:nvPr/>
        </p:nvGrpSpPr>
        <p:grpSpPr>
          <a:xfrm>
            <a:off x="-1559" y="0"/>
            <a:ext cx="9145559" cy="6858000"/>
            <a:chOff x="-1559" y="0"/>
            <a:chExt cx="9145559" cy="6858000"/>
          </a:xfrm>
        </p:grpSpPr>
        <p:sp>
          <p:nvSpPr>
            <p:cNvPr id="17" name="正方形/長方形 16"/>
            <p:cNvSpPr/>
            <p:nvPr/>
          </p:nvSpPr>
          <p:spPr>
            <a:xfrm>
              <a:off x="1325444" y="104052"/>
              <a:ext cx="7536100" cy="7078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4000" b="1" dirty="0">
                  <a:solidFill>
                    <a:schemeClr val="accent3">
                      <a:lumMod val="50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はじめに</a:t>
              </a:r>
              <a:endParaRPr lang="en-US" altLang="ja-JP" sz="4000" b="1" dirty="0">
                <a:solidFill>
                  <a:schemeClr val="accent3">
                    <a:lumMod val="50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</p:txBody>
        </p:sp>
        <p:sp>
          <p:nvSpPr>
            <p:cNvPr id="19" name="正方形/長方形 18"/>
            <p:cNvSpPr/>
            <p:nvPr/>
          </p:nvSpPr>
          <p:spPr>
            <a:xfrm>
              <a:off x="355982" y="1012954"/>
              <a:ext cx="8680513" cy="120032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あなたにとっての「多職種連携」といえば</a:t>
              </a: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　　　どういう方を思い浮かべますか？</a:t>
              </a: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</p:txBody>
        </p:sp>
        <p:pic>
          <p:nvPicPr>
            <p:cNvPr id="20" name="図 19">
              <a:extLst>
                <a:ext uri="{FF2B5EF4-FFF2-40B4-BE49-F238E27FC236}">
                  <a16:creationId xmlns:a16="http://schemas.microsoft.com/office/drawing/2014/main" id="{CFD4ED11-B5EE-42FB-93E1-E1D14BA43CD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559" y="5657"/>
              <a:ext cx="1044547" cy="834315"/>
            </a:xfrm>
            <a:prstGeom prst="rect">
              <a:avLst/>
            </a:prstGeom>
            <a:ln>
              <a:solidFill>
                <a:srgbClr val="92D050"/>
              </a:solidFill>
            </a:ln>
          </p:spPr>
        </p:pic>
        <p:pic>
          <p:nvPicPr>
            <p:cNvPr id="22" name="図 21">
              <a:extLst>
                <a:ext uri="{FF2B5EF4-FFF2-40B4-BE49-F238E27FC236}">
                  <a16:creationId xmlns:a16="http://schemas.microsoft.com/office/drawing/2014/main" id="{A808ED91-5086-420E-8D27-0B30C236478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0" y="6729412"/>
              <a:ext cx="9144000" cy="128588"/>
            </a:xfrm>
            <a:prstGeom prst="rect">
              <a:avLst/>
            </a:prstGeom>
          </p:spPr>
        </p:pic>
        <p:pic>
          <p:nvPicPr>
            <p:cNvPr id="23" name="図 22">
              <a:extLst>
                <a:ext uri="{FF2B5EF4-FFF2-40B4-BE49-F238E27FC236}">
                  <a16:creationId xmlns:a16="http://schemas.microsoft.com/office/drawing/2014/main" id="{3FE391AD-25DF-4389-AB63-C32952E0A33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-1559" y="6124233"/>
              <a:ext cx="752475" cy="682004"/>
            </a:xfrm>
            <a:prstGeom prst="rect">
              <a:avLst/>
            </a:prstGeom>
          </p:spPr>
        </p:pic>
        <p:sp>
          <p:nvSpPr>
            <p:cNvPr id="18" name="テキスト ボックス 20"/>
            <p:cNvSpPr txBox="1">
              <a:spLocks noChangeArrowheads="1"/>
            </p:cNvSpPr>
            <p:nvPr/>
          </p:nvSpPr>
          <p:spPr bwMode="auto">
            <a:xfrm>
              <a:off x="0" y="6124233"/>
              <a:ext cx="752475" cy="7078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fld id="{C09600CD-C57F-4A16-9945-6D5B6AE27C50}" type="slidenum">
                <a:rPr lang="en-US" altLang="ja-JP" sz="4000" smtClean="0">
                  <a:solidFill>
                    <a:schemeClr val="bg1"/>
                  </a:solidFill>
                </a:rPr>
                <a:t>3</a:t>
              </a:fld>
              <a:endParaRPr lang="en-US" altLang="ja-JP" sz="4000" dirty="0">
                <a:solidFill>
                  <a:schemeClr val="bg1"/>
                </a:solidFill>
              </a:endParaRPr>
            </a:p>
          </p:txBody>
        </p:sp>
        <p:pic>
          <p:nvPicPr>
            <p:cNvPr id="21" name="図 20">
              <a:extLst>
                <a:ext uri="{FF2B5EF4-FFF2-40B4-BE49-F238E27FC236}">
                  <a16:creationId xmlns:a16="http://schemas.microsoft.com/office/drawing/2014/main" id="{FB7A5898-DE28-4B55-A2E1-3C41F9143BA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42988" y="0"/>
              <a:ext cx="8101012" cy="128588"/>
            </a:xfrm>
            <a:prstGeom prst="rect">
              <a:avLst/>
            </a:prstGeom>
          </p:spPr>
        </p:pic>
        <p:cxnSp>
          <p:nvCxnSpPr>
            <p:cNvPr id="28" name="直線コネクタ 27">
              <a:extLst>
                <a:ext uri="{FF2B5EF4-FFF2-40B4-BE49-F238E27FC236}">
                  <a16:creationId xmlns:a16="http://schemas.microsoft.com/office/drawing/2014/main" id="{4A040379-1B24-40D0-8E24-33D2888858F9}"/>
                </a:ext>
              </a:extLst>
            </p:cNvPr>
            <p:cNvCxnSpPr>
              <a:cxnSpLocks/>
            </p:cNvCxnSpPr>
            <p:nvPr/>
          </p:nvCxnSpPr>
          <p:spPr>
            <a:xfrm>
              <a:off x="1331640" y="836712"/>
              <a:ext cx="7536099" cy="0"/>
            </a:xfrm>
            <a:prstGeom prst="line">
              <a:avLst/>
            </a:prstGeom>
            <a:ln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吹き出し: 角を丸めた四角形 1">
            <a:extLst>
              <a:ext uri="{FF2B5EF4-FFF2-40B4-BE49-F238E27FC236}">
                <a16:creationId xmlns:a16="http://schemas.microsoft.com/office/drawing/2014/main" id="{C3E2F165-6AF6-4501-9956-AFB40A371FDD}"/>
              </a:ext>
            </a:extLst>
          </p:cNvPr>
          <p:cNvSpPr/>
          <p:nvPr/>
        </p:nvSpPr>
        <p:spPr>
          <a:xfrm>
            <a:off x="1042988" y="2420888"/>
            <a:ext cx="7633468" cy="3960440"/>
          </a:xfrm>
          <a:prstGeom prst="wedgeRoundRectCallout">
            <a:avLst>
              <a:gd name="adj1" fmla="val -13542"/>
              <a:gd name="adj2" fmla="val 50119"/>
              <a:gd name="adj3" fmla="val 16667"/>
            </a:avLst>
          </a:prstGeom>
          <a:solidFill>
            <a:srgbClr val="C9E7A7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67709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グループ化 29">
            <a:extLst>
              <a:ext uri="{FF2B5EF4-FFF2-40B4-BE49-F238E27FC236}">
                <a16:creationId xmlns:a16="http://schemas.microsoft.com/office/drawing/2014/main" id="{5F2B3F53-04A8-46A7-B7E1-BE92F954D2B4}"/>
              </a:ext>
            </a:extLst>
          </p:cNvPr>
          <p:cNvGrpSpPr/>
          <p:nvPr/>
        </p:nvGrpSpPr>
        <p:grpSpPr>
          <a:xfrm>
            <a:off x="-1559" y="0"/>
            <a:ext cx="9145559" cy="6858000"/>
            <a:chOff x="-1559" y="0"/>
            <a:chExt cx="9145559" cy="6858000"/>
          </a:xfrm>
        </p:grpSpPr>
        <p:sp>
          <p:nvSpPr>
            <p:cNvPr id="17" name="正方形/長方形 16"/>
            <p:cNvSpPr/>
            <p:nvPr/>
          </p:nvSpPr>
          <p:spPr>
            <a:xfrm>
              <a:off x="1325444" y="104052"/>
              <a:ext cx="7536100" cy="7078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4000" b="1" dirty="0">
                  <a:solidFill>
                    <a:schemeClr val="accent3">
                      <a:lumMod val="50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はじめに</a:t>
              </a:r>
              <a:endParaRPr lang="en-US" altLang="ja-JP" sz="4000" b="1" dirty="0">
                <a:solidFill>
                  <a:schemeClr val="accent3">
                    <a:lumMod val="50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</p:txBody>
        </p:sp>
        <p:sp>
          <p:nvSpPr>
            <p:cNvPr id="19" name="正方形/長方形 18"/>
            <p:cNvSpPr/>
            <p:nvPr/>
          </p:nvSpPr>
          <p:spPr>
            <a:xfrm>
              <a:off x="355982" y="1012954"/>
              <a:ext cx="8680513" cy="120032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２～３人でグループになり、</a:t>
              </a: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お互いに書いた内容を共有してください。</a:t>
              </a: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</p:txBody>
        </p:sp>
        <p:pic>
          <p:nvPicPr>
            <p:cNvPr id="20" name="図 19">
              <a:extLst>
                <a:ext uri="{FF2B5EF4-FFF2-40B4-BE49-F238E27FC236}">
                  <a16:creationId xmlns:a16="http://schemas.microsoft.com/office/drawing/2014/main" id="{CFD4ED11-B5EE-42FB-93E1-E1D14BA43CD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559" y="5657"/>
              <a:ext cx="1044547" cy="834315"/>
            </a:xfrm>
            <a:prstGeom prst="rect">
              <a:avLst/>
            </a:prstGeom>
            <a:ln>
              <a:solidFill>
                <a:srgbClr val="92D050"/>
              </a:solidFill>
            </a:ln>
          </p:spPr>
        </p:pic>
        <p:pic>
          <p:nvPicPr>
            <p:cNvPr id="22" name="図 21">
              <a:extLst>
                <a:ext uri="{FF2B5EF4-FFF2-40B4-BE49-F238E27FC236}">
                  <a16:creationId xmlns:a16="http://schemas.microsoft.com/office/drawing/2014/main" id="{A808ED91-5086-420E-8D27-0B30C236478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0" y="6729412"/>
              <a:ext cx="9144000" cy="128588"/>
            </a:xfrm>
            <a:prstGeom prst="rect">
              <a:avLst/>
            </a:prstGeom>
          </p:spPr>
        </p:pic>
        <p:pic>
          <p:nvPicPr>
            <p:cNvPr id="23" name="図 22">
              <a:extLst>
                <a:ext uri="{FF2B5EF4-FFF2-40B4-BE49-F238E27FC236}">
                  <a16:creationId xmlns:a16="http://schemas.microsoft.com/office/drawing/2014/main" id="{3FE391AD-25DF-4389-AB63-C32952E0A33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-1559" y="6124233"/>
              <a:ext cx="752475" cy="682004"/>
            </a:xfrm>
            <a:prstGeom prst="rect">
              <a:avLst/>
            </a:prstGeom>
          </p:spPr>
        </p:pic>
        <p:sp>
          <p:nvSpPr>
            <p:cNvPr id="18" name="テキスト ボックス 20"/>
            <p:cNvSpPr txBox="1">
              <a:spLocks noChangeArrowheads="1"/>
            </p:cNvSpPr>
            <p:nvPr/>
          </p:nvSpPr>
          <p:spPr bwMode="auto">
            <a:xfrm>
              <a:off x="0" y="6124233"/>
              <a:ext cx="752475" cy="7078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fld id="{C09600CD-C57F-4A16-9945-6D5B6AE27C50}" type="slidenum">
                <a:rPr lang="en-US" altLang="ja-JP" sz="4000" smtClean="0">
                  <a:solidFill>
                    <a:schemeClr val="bg1"/>
                  </a:solidFill>
                </a:rPr>
                <a:t>4</a:t>
              </a:fld>
              <a:endParaRPr lang="en-US" altLang="ja-JP" sz="4000" dirty="0">
                <a:solidFill>
                  <a:schemeClr val="bg1"/>
                </a:solidFill>
              </a:endParaRPr>
            </a:p>
          </p:txBody>
        </p:sp>
        <p:pic>
          <p:nvPicPr>
            <p:cNvPr id="21" name="図 20">
              <a:extLst>
                <a:ext uri="{FF2B5EF4-FFF2-40B4-BE49-F238E27FC236}">
                  <a16:creationId xmlns:a16="http://schemas.microsoft.com/office/drawing/2014/main" id="{FB7A5898-DE28-4B55-A2E1-3C41F9143BA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42988" y="0"/>
              <a:ext cx="8101012" cy="128588"/>
            </a:xfrm>
            <a:prstGeom prst="rect">
              <a:avLst/>
            </a:prstGeom>
          </p:spPr>
        </p:pic>
        <p:cxnSp>
          <p:nvCxnSpPr>
            <p:cNvPr id="28" name="直線コネクタ 27">
              <a:extLst>
                <a:ext uri="{FF2B5EF4-FFF2-40B4-BE49-F238E27FC236}">
                  <a16:creationId xmlns:a16="http://schemas.microsoft.com/office/drawing/2014/main" id="{4A040379-1B24-40D0-8E24-33D2888858F9}"/>
                </a:ext>
              </a:extLst>
            </p:cNvPr>
            <p:cNvCxnSpPr>
              <a:cxnSpLocks/>
            </p:cNvCxnSpPr>
            <p:nvPr/>
          </p:nvCxnSpPr>
          <p:spPr>
            <a:xfrm>
              <a:off x="1331640" y="836712"/>
              <a:ext cx="7536099" cy="0"/>
            </a:xfrm>
            <a:prstGeom prst="line">
              <a:avLst/>
            </a:prstGeom>
            <a:ln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3" name="図 2">
            <a:extLst>
              <a:ext uri="{FF2B5EF4-FFF2-40B4-BE49-F238E27FC236}">
                <a16:creationId xmlns:a16="http://schemas.microsoft.com/office/drawing/2014/main" id="{EEB5F48B-3A8B-4224-A4E5-39C121EC3A1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24381" y="2437406"/>
            <a:ext cx="6095238" cy="40666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723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グループ化 29">
            <a:extLst>
              <a:ext uri="{FF2B5EF4-FFF2-40B4-BE49-F238E27FC236}">
                <a16:creationId xmlns:a16="http://schemas.microsoft.com/office/drawing/2014/main" id="{5F2B3F53-04A8-46A7-B7E1-BE92F954D2B4}"/>
              </a:ext>
            </a:extLst>
          </p:cNvPr>
          <p:cNvGrpSpPr/>
          <p:nvPr/>
        </p:nvGrpSpPr>
        <p:grpSpPr>
          <a:xfrm>
            <a:off x="-1559" y="0"/>
            <a:ext cx="9145559" cy="6858000"/>
            <a:chOff x="-1559" y="0"/>
            <a:chExt cx="9145559" cy="6858000"/>
          </a:xfrm>
        </p:grpSpPr>
        <p:sp>
          <p:nvSpPr>
            <p:cNvPr id="17" name="正方形/長方形 16"/>
            <p:cNvSpPr/>
            <p:nvPr/>
          </p:nvSpPr>
          <p:spPr>
            <a:xfrm>
              <a:off x="1325444" y="104052"/>
              <a:ext cx="7536100" cy="7078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4000" b="1" dirty="0">
                  <a:solidFill>
                    <a:schemeClr val="accent3">
                      <a:lumMod val="50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患者中心の医療</a:t>
              </a:r>
              <a:endParaRPr lang="en-US" altLang="ja-JP" sz="4000" b="1" dirty="0">
                <a:solidFill>
                  <a:schemeClr val="accent3">
                    <a:lumMod val="50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</p:txBody>
        </p:sp>
        <p:pic>
          <p:nvPicPr>
            <p:cNvPr id="20" name="図 19">
              <a:extLst>
                <a:ext uri="{FF2B5EF4-FFF2-40B4-BE49-F238E27FC236}">
                  <a16:creationId xmlns:a16="http://schemas.microsoft.com/office/drawing/2014/main" id="{CFD4ED11-B5EE-42FB-93E1-E1D14BA43CD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559" y="5657"/>
              <a:ext cx="1044547" cy="834315"/>
            </a:xfrm>
            <a:prstGeom prst="rect">
              <a:avLst/>
            </a:prstGeom>
            <a:ln>
              <a:solidFill>
                <a:srgbClr val="92D050"/>
              </a:solidFill>
            </a:ln>
          </p:spPr>
        </p:pic>
        <p:pic>
          <p:nvPicPr>
            <p:cNvPr id="22" name="図 21">
              <a:extLst>
                <a:ext uri="{FF2B5EF4-FFF2-40B4-BE49-F238E27FC236}">
                  <a16:creationId xmlns:a16="http://schemas.microsoft.com/office/drawing/2014/main" id="{A808ED91-5086-420E-8D27-0B30C236478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0" y="6729412"/>
              <a:ext cx="9144000" cy="128588"/>
            </a:xfrm>
            <a:prstGeom prst="rect">
              <a:avLst/>
            </a:prstGeom>
          </p:spPr>
        </p:pic>
        <p:pic>
          <p:nvPicPr>
            <p:cNvPr id="23" name="図 22">
              <a:extLst>
                <a:ext uri="{FF2B5EF4-FFF2-40B4-BE49-F238E27FC236}">
                  <a16:creationId xmlns:a16="http://schemas.microsoft.com/office/drawing/2014/main" id="{3FE391AD-25DF-4389-AB63-C32952E0A33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-1559" y="6124233"/>
              <a:ext cx="752475" cy="682004"/>
            </a:xfrm>
            <a:prstGeom prst="rect">
              <a:avLst/>
            </a:prstGeom>
          </p:spPr>
        </p:pic>
        <p:sp>
          <p:nvSpPr>
            <p:cNvPr id="18" name="テキスト ボックス 20"/>
            <p:cNvSpPr txBox="1">
              <a:spLocks noChangeArrowheads="1"/>
            </p:cNvSpPr>
            <p:nvPr/>
          </p:nvSpPr>
          <p:spPr bwMode="auto">
            <a:xfrm>
              <a:off x="0" y="6124233"/>
              <a:ext cx="752475" cy="7078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fld id="{C09600CD-C57F-4A16-9945-6D5B6AE27C50}" type="slidenum">
                <a:rPr lang="en-US" altLang="ja-JP" sz="4000" smtClean="0">
                  <a:solidFill>
                    <a:schemeClr val="bg1"/>
                  </a:solidFill>
                </a:rPr>
                <a:t>5</a:t>
              </a:fld>
              <a:endParaRPr lang="en-US" altLang="ja-JP" sz="4000" dirty="0">
                <a:solidFill>
                  <a:schemeClr val="bg1"/>
                </a:solidFill>
              </a:endParaRPr>
            </a:p>
          </p:txBody>
        </p:sp>
        <p:pic>
          <p:nvPicPr>
            <p:cNvPr id="21" name="図 20">
              <a:extLst>
                <a:ext uri="{FF2B5EF4-FFF2-40B4-BE49-F238E27FC236}">
                  <a16:creationId xmlns:a16="http://schemas.microsoft.com/office/drawing/2014/main" id="{FB7A5898-DE28-4B55-A2E1-3C41F9143BA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42988" y="0"/>
              <a:ext cx="8101012" cy="128588"/>
            </a:xfrm>
            <a:prstGeom prst="rect">
              <a:avLst/>
            </a:prstGeom>
          </p:spPr>
        </p:pic>
        <p:cxnSp>
          <p:nvCxnSpPr>
            <p:cNvPr id="28" name="直線コネクタ 27">
              <a:extLst>
                <a:ext uri="{FF2B5EF4-FFF2-40B4-BE49-F238E27FC236}">
                  <a16:creationId xmlns:a16="http://schemas.microsoft.com/office/drawing/2014/main" id="{4A040379-1B24-40D0-8E24-33D2888858F9}"/>
                </a:ext>
              </a:extLst>
            </p:cNvPr>
            <p:cNvCxnSpPr>
              <a:cxnSpLocks/>
            </p:cNvCxnSpPr>
            <p:nvPr/>
          </p:nvCxnSpPr>
          <p:spPr>
            <a:xfrm>
              <a:off x="1331640" y="836712"/>
              <a:ext cx="7536099" cy="0"/>
            </a:xfrm>
            <a:prstGeom prst="line">
              <a:avLst/>
            </a:prstGeom>
            <a:ln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4" name="Oval 2">
            <a:extLst>
              <a:ext uri="{FF2B5EF4-FFF2-40B4-BE49-F238E27FC236}">
                <a16:creationId xmlns:a16="http://schemas.microsoft.com/office/drawing/2014/main" id="{30A390B8-AF59-4D31-9542-970A0D7CB6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85004" y="1946497"/>
            <a:ext cx="2819400" cy="2438400"/>
          </a:xfrm>
          <a:prstGeom prst="ellipse">
            <a:avLst/>
          </a:prstGeom>
          <a:noFill/>
          <a:ln w="76200">
            <a:solidFill>
              <a:srgbClr val="FFC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ja-JP" altLang="en-US" sz="2400">
              <a:latin typeface="Comic Sans MS" panose="030F0702030302020204" pitchFamily="66" charset="0"/>
            </a:endParaRPr>
          </a:p>
        </p:txBody>
      </p:sp>
      <p:pic>
        <p:nvPicPr>
          <p:cNvPr id="25" name="Picture 7" descr="C:\Users\nobu\Desktop\illust195.png">
            <a:extLst>
              <a:ext uri="{FF2B5EF4-FFF2-40B4-BE49-F238E27FC236}">
                <a16:creationId xmlns:a16="http://schemas.microsoft.com/office/drawing/2014/main" id="{85ECF21B-0988-42C3-B8E2-29C655A66F1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60653" y="1412776"/>
            <a:ext cx="990600" cy="776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" name="Picture 8" descr="C:\Users\nobu\Desktop\illust1329.png">
            <a:extLst>
              <a:ext uri="{FF2B5EF4-FFF2-40B4-BE49-F238E27FC236}">
                <a16:creationId xmlns:a16="http://schemas.microsoft.com/office/drawing/2014/main" id="{1DE61C20-EA70-4391-B67D-E967F864274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90004" y="3248247"/>
            <a:ext cx="954088" cy="835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" name="Picture 9" descr="C:\Users\nobu\Desktop\illust2815.png">
            <a:extLst>
              <a:ext uri="{FF2B5EF4-FFF2-40B4-BE49-F238E27FC236}">
                <a16:creationId xmlns:a16="http://schemas.microsoft.com/office/drawing/2014/main" id="{A50CE621-3637-4A2B-8344-2124E82B1E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95435" y="2462405"/>
            <a:ext cx="1090613" cy="1222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" name="Picture 10" descr="C:\Users\nobu\Desktop\illust4065.png">
            <a:extLst>
              <a:ext uri="{FF2B5EF4-FFF2-40B4-BE49-F238E27FC236}">
                <a16:creationId xmlns:a16="http://schemas.microsoft.com/office/drawing/2014/main" id="{341370AC-C5A3-479F-B247-90702D313D1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2604" y="3095847"/>
            <a:ext cx="806450" cy="971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9" name="正方形/長方形 38">
            <a:extLst>
              <a:ext uri="{FF2B5EF4-FFF2-40B4-BE49-F238E27FC236}">
                <a16:creationId xmlns:a16="http://schemas.microsoft.com/office/drawing/2014/main" id="{01659907-90EE-4D84-9BAD-57BB36155EEE}"/>
              </a:ext>
            </a:extLst>
          </p:cNvPr>
          <p:cNvSpPr/>
          <p:nvPr/>
        </p:nvSpPr>
        <p:spPr>
          <a:xfrm>
            <a:off x="1170652" y="4734626"/>
            <a:ext cx="366174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rPr>
              <a:t>患者のために</a:t>
            </a:r>
            <a:endParaRPr lang="en-US" altLang="ja-JP" sz="3200" b="1" dirty="0">
              <a:solidFill>
                <a:schemeClr val="tx1">
                  <a:lumMod val="95000"/>
                  <a:lumOff val="5000"/>
                </a:schemeClr>
              </a:solidFill>
              <a:latin typeface="AR P丸ゴシック体M" panose="020B0600010101010101" pitchFamily="50" charset="-128"/>
              <a:ea typeface="AR P丸ゴシック体M" panose="020B0600010101010101" pitchFamily="50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rPr>
              <a:t>多職種が連携し</a:t>
            </a:r>
            <a:endParaRPr lang="en-US" altLang="ja-JP" sz="3200" b="1" dirty="0">
              <a:solidFill>
                <a:schemeClr val="tx1">
                  <a:lumMod val="95000"/>
                  <a:lumOff val="5000"/>
                </a:schemeClr>
              </a:solidFill>
              <a:latin typeface="AR P丸ゴシック体M" panose="020B0600010101010101" pitchFamily="50" charset="-128"/>
              <a:ea typeface="AR P丸ゴシック体M" panose="020B0600010101010101" pitchFamily="50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rPr>
              <a:t>医療・介護を推進　</a:t>
            </a:r>
            <a:endParaRPr lang="en-US" altLang="ja-JP" sz="3200" b="1" dirty="0">
              <a:solidFill>
                <a:schemeClr val="tx1">
                  <a:lumMod val="95000"/>
                  <a:lumOff val="5000"/>
                </a:schemeClr>
              </a:solidFill>
              <a:latin typeface="AR P丸ゴシック体M" panose="020B0600010101010101" pitchFamily="50" charset="-128"/>
              <a:ea typeface="AR P丸ゴシック体M" panose="020B0600010101010101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987757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グループ化 29">
            <a:extLst>
              <a:ext uri="{FF2B5EF4-FFF2-40B4-BE49-F238E27FC236}">
                <a16:creationId xmlns:a16="http://schemas.microsoft.com/office/drawing/2014/main" id="{5F2B3F53-04A8-46A7-B7E1-BE92F954D2B4}"/>
              </a:ext>
            </a:extLst>
          </p:cNvPr>
          <p:cNvGrpSpPr/>
          <p:nvPr/>
        </p:nvGrpSpPr>
        <p:grpSpPr>
          <a:xfrm>
            <a:off x="-1559" y="0"/>
            <a:ext cx="9145559" cy="6858000"/>
            <a:chOff x="-1559" y="0"/>
            <a:chExt cx="9145559" cy="6858000"/>
          </a:xfrm>
        </p:grpSpPr>
        <p:sp>
          <p:nvSpPr>
            <p:cNvPr id="17" name="正方形/長方形 16"/>
            <p:cNvSpPr/>
            <p:nvPr/>
          </p:nvSpPr>
          <p:spPr>
            <a:xfrm>
              <a:off x="1325444" y="104052"/>
              <a:ext cx="7536100" cy="7078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4000" b="1" dirty="0">
                  <a:solidFill>
                    <a:schemeClr val="accent3">
                      <a:lumMod val="50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患者中心の医療</a:t>
              </a:r>
              <a:endParaRPr lang="en-US" altLang="ja-JP" sz="4000" b="1" dirty="0">
                <a:solidFill>
                  <a:schemeClr val="accent3">
                    <a:lumMod val="50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</p:txBody>
        </p:sp>
        <p:pic>
          <p:nvPicPr>
            <p:cNvPr id="20" name="図 19">
              <a:extLst>
                <a:ext uri="{FF2B5EF4-FFF2-40B4-BE49-F238E27FC236}">
                  <a16:creationId xmlns:a16="http://schemas.microsoft.com/office/drawing/2014/main" id="{CFD4ED11-B5EE-42FB-93E1-E1D14BA43CD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559" y="5657"/>
              <a:ext cx="1044547" cy="834315"/>
            </a:xfrm>
            <a:prstGeom prst="rect">
              <a:avLst/>
            </a:prstGeom>
            <a:ln>
              <a:solidFill>
                <a:srgbClr val="92D050"/>
              </a:solidFill>
            </a:ln>
          </p:spPr>
        </p:pic>
        <p:pic>
          <p:nvPicPr>
            <p:cNvPr id="22" name="図 21">
              <a:extLst>
                <a:ext uri="{FF2B5EF4-FFF2-40B4-BE49-F238E27FC236}">
                  <a16:creationId xmlns:a16="http://schemas.microsoft.com/office/drawing/2014/main" id="{A808ED91-5086-420E-8D27-0B30C236478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0" y="6729412"/>
              <a:ext cx="9144000" cy="128588"/>
            </a:xfrm>
            <a:prstGeom prst="rect">
              <a:avLst/>
            </a:prstGeom>
          </p:spPr>
        </p:pic>
        <p:pic>
          <p:nvPicPr>
            <p:cNvPr id="23" name="図 22">
              <a:extLst>
                <a:ext uri="{FF2B5EF4-FFF2-40B4-BE49-F238E27FC236}">
                  <a16:creationId xmlns:a16="http://schemas.microsoft.com/office/drawing/2014/main" id="{3FE391AD-25DF-4389-AB63-C32952E0A33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-1559" y="6124233"/>
              <a:ext cx="752475" cy="682004"/>
            </a:xfrm>
            <a:prstGeom prst="rect">
              <a:avLst/>
            </a:prstGeom>
          </p:spPr>
        </p:pic>
        <p:sp>
          <p:nvSpPr>
            <p:cNvPr id="18" name="テキスト ボックス 20"/>
            <p:cNvSpPr txBox="1">
              <a:spLocks noChangeArrowheads="1"/>
            </p:cNvSpPr>
            <p:nvPr/>
          </p:nvSpPr>
          <p:spPr bwMode="auto">
            <a:xfrm>
              <a:off x="0" y="6124233"/>
              <a:ext cx="752475" cy="7078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fld id="{C09600CD-C57F-4A16-9945-6D5B6AE27C50}" type="slidenum">
                <a:rPr lang="en-US" altLang="ja-JP" sz="4000" smtClean="0">
                  <a:solidFill>
                    <a:schemeClr val="bg1"/>
                  </a:solidFill>
                </a:rPr>
                <a:t>6</a:t>
              </a:fld>
              <a:endParaRPr lang="en-US" altLang="ja-JP" sz="4000" dirty="0">
                <a:solidFill>
                  <a:schemeClr val="bg1"/>
                </a:solidFill>
              </a:endParaRPr>
            </a:p>
          </p:txBody>
        </p:sp>
        <p:pic>
          <p:nvPicPr>
            <p:cNvPr id="21" name="図 20">
              <a:extLst>
                <a:ext uri="{FF2B5EF4-FFF2-40B4-BE49-F238E27FC236}">
                  <a16:creationId xmlns:a16="http://schemas.microsoft.com/office/drawing/2014/main" id="{FB7A5898-DE28-4B55-A2E1-3C41F9143BA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42988" y="0"/>
              <a:ext cx="8101012" cy="128588"/>
            </a:xfrm>
            <a:prstGeom prst="rect">
              <a:avLst/>
            </a:prstGeom>
          </p:spPr>
        </p:pic>
        <p:cxnSp>
          <p:nvCxnSpPr>
            <p:cNvPr id="28" name="直線コネクタ 27">
              <a:extLst>
                <a:ext uri="{FF2B5EF4-FFF2-40B4-BE49-F238E27FC236}">
                  <a16:creationId xmlns:a16="http://schemas.microsoft.com/office/drawing/2014/main" id="{4A040379-1B24-40D0-8E24-33D2888858F9}"/>
                </a:ext>
              </a:extLst>
            </p:cNvPr>
            <p:cNvCxnSpPr>
              <a:cxnSpLocks/>
            </p:cNvCxnSpPr>
            <p:nvPr/>
          </p:nvCxnSpPr>
          <p:spPr>
            <a:xfrm>
              <a:off x="1331640" y="836712"/>
              <a:ext cx="7536099" cy="0"/>
            </a:xfrm>
            <a:prstGeom prst="line">
              <a:avLst/>
            </a:prstGeom>
            <a:ln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4" name="Oval 2">
            <a:extLst>
              <a:ext uri="{FF2B5EF4-FFF2-40B4-BE49-F238E27FC236}">
                <a16:creationId xmlns:a16="http://schemas.microsoft.com/office/drawing/2014/main" id="{30A390B8-AF59-4D31-9542-970A0D7CB6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85004" y="1946497"/>
            <a:ext cx="2819400" cy="2438400"/>
          </a:xfrm>
          <a:prstGeom prst="ellipse">
            <a:avLst/>
          </a:prstGeom>
          <a:noFill/>
          <a:ln w="76200">
            <a:solidFill>
              <a:srgbClr val="FFC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ja-JP" altLang="en-US" sz="2400">
              <a:latin typeface="Comic Sans MS" panose="030F0702030302020204" pitchFamily="66" charset="0"/>
            </a:endParaRPr>
          </a:p>
        </p:txBody>
      </p:sp>
      <p:pic>
        <p:nvPicPr>
          <p:cNvPr id="25" name="Picture 7" descr="C:\Users\nobu\Desktop\illust195.png">
            <a:extLst>
              <a:ext uri="{FF2B5EF4-FFF2-40B4-BE49-F238E27FC236}">
                <a16:creationId xmlns:a16="http://schemas.microsoft.com/office/drawing/2014/main" id="{85ECF21B-0988-42C3-B8E2-29C655A66F1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60653" y="1412776"/>
            <a:ext cx="990600" cy="776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" name="Picture 8" descr="C:\Users\nobu\Desktop\illust1329.png">
            <a:extLst>
              <a:ext uri="{FF2B5EF4-FFF2-40B4-BE49-F238E27FC236}">
                <a16:creationId xmlns:a16="http://schemas.microsoft.com/office/drawing/2014/main" id="{1DE61C20-EA70-4391-B67D-E967F864274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90004" y="3248247"/>
            <a:ext cx="954088" cy="835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" name="Picture 9" descr="C:\Users\nobu\Desktop\illust2815.png">
            <a:extLst>
              <a:ext uri="{FF2B5EF4-FFF2-40B4-BE49-F238E27FC236}">
                <a16:creationId xmlns:a16="http://schemas.microsoft.com/office/drawing/2014/main" id="{A50CE621-3637-4A2B-8344-2124E82B1E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95435" y="2462405"/>
            <a:ext cx="1090613" cy="1222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" name="Picture 10" descr="C:\Users\nobu\Desktop\illust4065.png">
            <a:extLst>
              <a:ext uri="{FF2B5EF4-FFF2-40B4-BE49-F238E27FC236}">
                <a16:creationId xmlns:a16="http://schemas.microsoft.com/office/drawing/2014/main" id="{341370AC-C5A3-479F-B247-90702D313D1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2604" y="3095847"/>
            <a:ext cx="806450" cy="971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9" name="正方形/長方形 38">
            <a:extLst>
              <a:ext uri="{FF2B5EF4-FFF2-40B4-BE49-F238E27FC236}">
                <a16:creationId xmlns:a16="http://schemas.microsoft.com/office/drawing/2014/main" id="{01659907-90EE-4D84-9BAD-57BB36155EEE}"/>
              </a:ext>
            </a:extLst>
          </p:cNvPr>
          <p:cNvSpPr/>
          <p:nvPr/>
        </p:nvSpPr>
        <p:spPr>
          <a:xfrm>
            <a:off x="1170652" y="4734626"/>
            <a:ext cx="366174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rPr>
              <a:t>患者のために</a:t>
            </a:r>
            <a:endParaRPr lang="en-US" altLang="ja-JP" sz="3200" b="1" dirty="0">
              <a:solidFill>
                <a:schemeClr val="tx1">
                  <a:lumMod val="95000"/>
                  <a:lumOff val="5000"/>
                </a:schemeClr>
              </a:solidFill>
              <a:latin typeface="AR P丸ゴシック体M" panose="020B0600010101010101" pitchFamily="50" charset="-128"/>
              <a:ea typeface="AR P丸ゴシック体M" panose="020B0600010101010101" pitchFamily="50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rPr>
              <a:t>多職種が連携し</a:t>
            </a:r>
            <a:endParaRPr lang="en-US" altLang="ja-JP" sz="3200" b="1" dirty="0">
              <a:solidFill>
                <a:schemeClr val="tx1">
                  <a:lumMod val="95000"/>
                  <a:lumOff val="5000"/>
                </a:schemeClr>
              </a:solidFill>
              <a:latin typeface="AR P丸ゴシック体M" panose="020B0600010101010101" pitchFamily="50" charset="-128"/>
              <a:ea typeface="AR P丸ゴシック体M" panose="020B0600010101010101" pitchFamily="50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rPr>
              <a:t>医療・介護を推進　</a:t>
            </a:r>
            <a:endParaRPr lang="en-US" altLang="ja-JP" sz="3200" b="1" dirty="0">
              <a:solidFill>
                <a:schemeClr val="tx1">
                  <a:lumMod val="95000"/>
                  <a:lumOff val="5000"/>
                </a:schemeClr>
              </a:solidFill>
              <a:latin typeface="AR P丸ゴシック体M" panose="020B0600010101010101" pitchFamily="50" charset="-128"/>
              <a:ea typeface="AR P丸ゴシック体M" panose="020B0600010101010101" pitchFamily="50" charset="-128"/>
            </a:endParaRPr>
          </a:p>
        </p:txBody>
      </p:sp>
      <p:sp>
        <p:nvSpPr>
          <p:cNvPr id="19" name="吹き出し: 角を丸めた四角形 18">
            <a:extLst>
              <a:ext uri="{FF2B5EF4-FFF2-40B4-BE49-F238E27FC236}">
                <a16:creationId xmlns:a16="http://schemas.microsoft.com/office/drawing/2014/main" id="{CD9851B7-F156-4133-9E7A-F67A7041DE0D}"/>
              </a:ext>
            </a:extLst>
          </p:cNvPr>
          <p:cNvSpPr/>
          <p:nvPr/>
        </p:nvSpPr>
        <p:spPr>
          <a:xfrm>
            <a:off x="4856253" y="1538347"/>
            <a:ext cx="4115548" cy="2438385"/>
          </a:xfrm>
          <a:prstGeom prst="wedgeRoundRectCallout">
            <a:avLst>
              <a:gd name="adj1" fmla="val -62423"/>
              <a:gd name="adj2" fmla="val 45219"/>
              <a:gd name="adj3" fmla="val 16667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" name="正方形/長方形 31">
            <a:extLst>
              <a:ext uri="{FF2B5EF4-FFF2-40B4-BE49-F238E27FC236}">
                <a16:creationId xmlns:a16="http://schemas.microsoft.com/office/drawing/2014/main" id="{B063C8C3-87BD-4B60-AC96-73934670F202}"/>
              </a:ext>
            </a:extLst>
          </p:cNvPr>
          <p:cNvSpPr/>
          <p:nvPr/>
        </p:nvSpPr>
        <p:spPr>
          <a:xfrm>
            <a:off x="5252662" y="1593769"/>
            <a:ext cx="360888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rPr>
              <a:t>一人ひとりの</a:t>
            </a:r>
            <a:endParaRPr lang="en-US" altLang="ja-JP" sz="3600" b="1" dirty="0">
              <a:solidFill>
                <a:schemeClr val="tx1">
                  <a:lumMod val="95000"/>
                  <a:lumOff val="5000"/>
                </a:schemeClr>
              </a:solidFill>
              <a:latin typeface="AR P丸ゴシック体M" panose="020B0600010101010101" pitchFamily="50" charset="-128"/>
              <a:ea typeface="AR P丸ゴシック体M" panose="020B0600010101010101" pitchFamily="50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rPr>
              <a:t>健康な生活観に</a:t>
            </a:r>
            <a:endParaRPr lang="en-US" altLang="ja-JP" sz="3600" b="1" dirty="0">
              <a:solidFill>
                <a:schemeClr val="tx1">
                  <a:lumMod val="95000"/>
                  <a:lumOff val="5000"/>
                </a:schemeClr>
              </a:solidFill>
              <a:latin typeface="AR P丸ゴシック体M" panose="020B0600010101010101" pitchFamily="50" charset="-128"/>
              <a:ea typeface="AR P丸ゴシック体M" panose="020B0600010101010101" pitchFamily="50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rPr>
              <a:t>合わせた専門家</a:t>
            </a:r>
            <a:endParaRPr lang="en-US" altLang="ja-JP" sz="3600" b="1" dirty="0">
              <a:solidFill>
                <a:schemeClr val="tx1">
                  <a:lumMod val="95000"/>
                  <a:lumOff val="5000"/>
                </a:schemeClr>
              </a:solidFill>
              <a:latin typeface="AR P丸ゴシック体M" panose="020B0600010101010101" pitchFamily="50" charset="-128"/>
              <a:ea typeface="AR P丸ゴシック体M" panose="020B0600010101010101" pitchFamily="50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rPr>
              <a:t>としての支援</a:t>
            </a:r>
            <a:endParaRPr lang="en-US" altLang="ja-JP" sz="3600" b="1" dirty="0">
              <a:solidFill>
                <a:schemeClr val="tx1">
                  <a:lumMod val="95000"/>
                  <a:lumOff val="5000"/>
                </a:schemeClr>
              </a:solidFill>
              <a:latin typeface="AR P丸ゴシック体M" panose="020B0600010101010101" pitchFamily="50" charset="-128"/>
              <a:ea typeface="AR P丸ゴシック体M" panose="020B0600010101010101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9920391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吹き出し: 角を丸めた四角形 4">
            <a:extLst>
              <a:ext uri="{FF2B5EF4-FFF2-40B4-BE49-F238E27FC236}">
                <a16:creationId xmlns:a16="http://schemas.microsoft.com/office/drawing/2014/main" id="{A34B33C5-CE6F-4BCB-AA1C-6FBAEE5F6558}"/>
              </a:ext>
            </a:extLst>
          </p:cNvPr>
          <p:cNvSpPr/>
          <p:nvPr/>
        </p:nvSpPr>
        <p:spPr>
          <a:xfrm>
            <a:off x="5222242" y="4581911"/>
            <a:ext cx="3511823" cy="1856618"/>
          </a:xfrm>
          <a:prstGeom prst="wedgeRoundRectCallout">
            <a:avLst>
              <a:gd name="adj1" fmla="val -74632"/>
              <a:gd name="adj2" fmla="val -53471"/>
              <a:gd name="adj3" fmla="val 16667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0" name="グループ化 29">
            <a:extLst>
              <a:ext uri="{FF2B5EF4-FFF2-40B4-BE49-F238E27FC236}">
                <a16:creationId xmlns:a16="http://schemas.microsoft.com/office/drawing/2014/main" id="{5F2B3F53-04A8-46A7-B7E1-BE92F954D2B4}"/>
              </a:ext>
            </a:extLst>
          </p:cNvPr>
          <p:cNvGrpSpPr/>
          <p:nvPr/>
        </p:nvGrpSpPr>
        <p:grpSpPr>
          <a:xfrm>
            <a:off x="-1559" y="0"/>
            <a:ext cx="9145559" cy="6858000"/>
            <a:chOff x="-1559" y="0"/>
            <a:chExt cx="9145559" cy="6858000"/>
          </a:xfrm>
        </p:grpSpPr>
        <p:sp>
          <p:nvSpPr>
            <p:cNvPr id="17" name="正方形/長方形 16"/>
            <p:cNvSpPr/>
            <p:nvPr/>
          </p:nvSpPr>
          <p:spPr>
            <a:xfrm>
              <a:off x="1325444" y="104052"/>
              <a:ext cx="7536100" cy="7078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4000" b="1" dirty="0">
                  <a:solidFill>
                    <a:schemeClr val="accent3">
                      <a:lumMod val="50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患者中心の医療</a:t>
              </a:r>
              <a:endParaRPr lang="en-US" altLang="ja-JP" sz="4000" b="1" dirty="0">
                <a:solidFill>
                  <a:schemeClr val="accent3">
                    <a:lumMod val="50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</p:txBody>
        </p:sp>
        <p:pic>
          <p:nvPicPr>
            <p:cNvPr id="20" name="図 19">
              <a:extLst>
                <a:ext uri="{FF2B5EF4-FFF2-40B4-BE49-F238E27FC236}">
                  <a16:creationId xmlns:a16="http://schemas.microsoft.com/office/drawing/2014/main" id="{CFD4ED11-B5EE-42FB-93E1-E1D14BA43CD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559" y="5657"/>
              <a:ext cx="1044547" cy="834315"/>
            </a:xfrm>
            <a:prstGeom prst="rect">
              <a:avLst/>
            </a:prstGeom>
            <a:ln>
              <a:solidFill>
                <a:srgbClr val="92D050"/>
              </a:solidFill>
            </a:ln>
          </p:spPr>
        </p:pic>
        <p:pic>
          <p:nvPicPr>
            <p:cNvPr id="22" name="図 21">
              <a:extLst>
                <a:ext uri="{FF2B5EF4-FFF2-40B4-BE49-F238E27FC236}">
                  <a16:creationId xmlns:a16="http://schemas.microsoft.com/office/drawing/2014/main" id="{A808ED91-5086-420E-8D27-0B30C236478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0" y="6729412"/>
              <a:ext cx="9144000" cy="128588"/>
            </a:xfrm>
            <a:prstGeom prst="rect">
              <a:avLst/>
            </a:prstGeom>
          </p:spPr>
        </p:pic>
        <p:pic>
          <p:nvPicPr>
            <p:cNvPr id="23" name="図 22">
              <a:extLst>
                <a:ext uri="{FF2B5EF4-FFF2-40B4-BE49-F238E27FC236}">
                  <a16:creationId xmlns:a16="http://schemas.microsoft.com/office/drawing/2014/main" id="{3FE391AD-25DF-4389-AB63-C32952E0A33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-1559" y="6124233"/>
              <a:ext cx="752475" cy="682004"/>
            </a:xfrm>
            <a:prstGeom prst="rect">
              <a:avLst/>
            </a:prstGeom>
          </p:spPr>
        </p:pic>
        <p:sp>
          <p:nvSpPr>
            <p:cNvPr id="18" name="テキスト ボックス 20"/>
            <p:cNvSpPr txBox="1">
              <a:spLocks noChangeArrowheads="1"/>
            </p:cNvSpPr>
            <p:nvPr/>
          </p:nvSpPr>
          <p:spPr bwMode="auto">
            <a:xfrm>
              <a:off x="0" y="6124233"/>
              <a:ext cx="752475" cy="7078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fld id="{C09600CD-C57F-4A16-9945-6D5B6AE27C50}" type="slidenum">
                <a:rPr lang="en-US" altLang="ja-JP" sz="4000" smtClean="0">
                  <a:solidFill>
                    <a:schemeClr val="bg1"/>
                  </a:solidFill>
                </a:rPr>
                <a:t>7</a:t>
              </a:fld>
              <a:endParaRPr lang="en-US" altLang="ja-JP" sz="4000" dirty="0">
                <a:solidFill>
                  <a:schemeClr val="bg1"/>
                </a:solidFill>
              </a:endParaRPr>
            </a:p>
          </p:txBody>
        </p:sp>
        <p:pic>
          <p:nvPicPr>
            <p:cNvPr id="21" name="図 20">
              <a:extLst>
                <a:ext uri="{FF2B5EF4-FFF2-40B4-BE49-F238E27FC236}">
                  <a16:creationId xmlns:a16="http://schemas.microsoft.com/office/drawing/2014/main" id="{FB7A5898-DE28-4B55-A2E1-3C41F9143BA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42988" y="0"/>
              <a:ext cx="8101012" cy="128588"/>
            </a:xfrm>
            <a:prstGeom prst="rect">
              <a:avLst/>
            </a:prstGeom>
          </p:spPr>
        </p:pic>
        <p:cxnSp>
          <p:nvCxnSpPr>
            <p:cNvPr id="28" name="直線コネクタ 27">
              <a:extLst>
                <a:ext uri="{FF2B5EF4-FFF2-40B4-BE49-F238E27FC236}">
                  <a16:creationId xmlns:a16="http://schemas.microsoft.com/office/drawing/2014/main" id="{4A040379-1B24-40D0-8E24-33D2888858F9}"/>
                </a:ext>
              </a:extLst>
            </p:cNvPr>
            <p:cNvCxnSpPr>
              <a:cxnSpLocks/>
            </p:cNvCxnSpPr>
            <p:nvPr/>
          </p:nvCxnSpPr>
          <p:spPr>
            <a:xfrm>
              <a:off x="1331640" y="836712"/>
              <a:ext cx="7536099" cy="0"/>
            </a:xfrm>
            <a:prstGeom prst="line">
              <a:avLst/>
            </a:prstGeom>
            <a:ln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4" name="Oval 2">
            <a:extLst>
              <a:ext uri="{FF2B5EF4-FFF2-40B4-BE49-F238E27FC236}">
                <a16:creationId xmlns:a16="http://schemas.microsoft.com/office/drawing/2014/main" id="{30A390B8-AF59-4D31-9542-970A0D7CB6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85004" y="1946497"/>
            <a:ext cx="2819400" cy="2438400"/>
          </a:xfrm>
          <a:prstGeom prst="ellipse">
            <a:avLst/>
          </a:prstGeom>
          <a:noFill/>
          <a:ln w="76200">
            <a:solidFill>
              <a:srgbClr val="FFC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ja-JP" altLang="en-US" sz="2400">
              <a:latin typeface="Comic Sans MS" panose="030F0702030302020204" pitchFamily="66" charset="0"/>
            </a:endParaRPr>
          </a:p>
        </p:txBody>
      </p:sp>
      <p:pic>
        <p:nvPicPr>
          <p:cNvPr id="25" name="Picture 7" descr="C:\Users\nobu\Desktop\illust195.png">
            <a:extLst>
              <a:ext uri="{FF2B5EF4-FFF2-40B4-BE49-F238E27FC236}">
                <a16:creationId xmlns:a16="http://schemas.microsoft.com/office/drawing/2014/main" id="{85ECF21B-0988-42C3-B8E2-29C655A66F1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60653" y="1412776"/>
            <a:ext cx="990600" cy="776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" name="Picture 8" descr="C:\Users\nobu\Desktop\illust1329.png">
            <a:extLst>
              <a:ext uri="{FF2B5EF4-FFF2-40B4-BE49-F238E27FC236}">
                <a16:creationId xmlns:a16="http://schemas.microsoft.com/office/drawing/2014/main" id="{1DE61C20-EA70-4391-B67D-E967F864274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90004" y="3248247"/>
            <a:ext cx="954088" cy="835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" name="Picture 9" descr="C:\Users\nobu\Desktop\illust2815.png">
            <a:extLst>
              <a:ext uri="{FF2B5EF4-FFF2-40B4-BE49-F238E27FC236}">
                <a16:creationId xmlns:a16="http://schemas.microsoft.com/office/drawing/2014/main" id="{A50CE621-3637-4A2B-8344-2124E82B1E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95435" y="2462405"/>
            <a:ext cx="1090613" cy="1222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" name="Picture 10" descr="C:\Users\nobu\Desktop\illust4065.png">
            <a:extLst>
              <a:ext uri="{FF2B5EF4-FFF2-40B4-BE49-F238E27FC236}">
                <a16:creationId xmlns:a16="http://schemas.microsoft.com/office/drawing/2014/main" id="{341370AC-C5A3-479F-B247-90702D313D1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2604" y="3095847"/>
            <a:ext cx="806450" cy="971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9" name="正方形/長方形 38">
            <a:extLst>
              <a:ext uri="{FF2B5EF4-FFF2-40B4-BE49-F238E27FC236}">
                <a16:creationId xmlns:a16="http://schemas.microsoft.com/office/drawing/2014/main" id="{01659907-90EE-4D84-9BAD-57BB36155EEE}"/>
              </a:ext>
            </a:extLst>
          </p:cNvPr>
          <p:cNvSpPr/>
          <p:nvPr/>
        </p:nvSpPr>
        <p:spPr>
          <a:xfrm>
            <a:off x="1170652" y="4734626"/>
            <a:ext cx="366174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rPr>
              <a:t>患者のために</a:t>
            </a:r>
            <a:endParaRPr lang="en-US" altLang="ja-JP" sz="3200" b="1" dirty="0">
              <a:solidFill>
                <a:schemeClr val="tx1">
                  <a:lumMod val="95000"/>
                  <a:lumOff val="5000"/>
                </a:schemeClr>
              </a:solidFill>
              <a:latin typeface="AR P丸ゴシック体M" panose="020B0600010101010101" pitchFamily="50" charset="-128"/>
              <a:ea typeface="AR P丸ゴシック体M" panose="020B0600010101010101" pitchFamily="50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rPr>
              <a:t>多職種が連携し</a:t>
            </a:r>
            <a:endParaRPr lang="en-US" altLang="ja-JP" sz="3200" b="1" dirty="0">
              <a:solidFill>
                <a:schemeClr val="tx1">
                  <a:lumMod val="95000"/>
                  <a:lumOff val="5000"/>
                </a:schemeClr>
              </a:solidFill>
              <a:latin typeface="AR P丸ゴシック体M" panose="020B0600010101010101" pitchFamily="50" charset="-128"/>
              <a:ea typeface="AR P丸ゴシック体M" panose="020B0600010101010101" pitchFamily="50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rPr>
              <a:t>医療・介護を推進　</a:t>
            </a:r>
            <a:endParaRPr lang="en-US" altLang="ja-JP" sz="3200" b="1" dirty="0">
              <a:solidFill>
                <a:schemeClr val="tx1">
                  <a:lumMod val="95000"/>
                  <a:lumOff val="5000"/>
                </a:schemeClr>
              </a:solidFill>
              <a:latin typeface="AR P丸ゴシック体M" panose="020B0600010101010101" pitchFamily="50" charset="-128"/>
              <a:ea typeface="AR P丸ゴシック体M" panose="020B0600010101010101" pitchFamily="50" charset="-128"/>
            </a:endParaRPr>
          </a:p>
        </p:txBody>
      </p:sp>
      <p:sp>
        <p:nvSpPr>
          <p:cNvPr id="40" name="正方形/長方形 39">
            <a:extLst>
              <a:ext uri="{FF2B5EF4-FFF2-40B4-BE49-F238E27FC236}">
                <a16:creationId xmlns:a16="http://schemas.microsoft.com/office/drawing/2014/main" id="{0CC59CA8-FFE6-4371-8CCC-5D89A8B54DC0}"/>
              </a:ext>
            </a:extLst>
          </p:cNvPr>
          <p:cNvSpPr/>
          <p:nvPr/>
        </p:nvSpPr>
        <p:spPr>
          <a:xfrm>
            <a:off x="5456678" y="4696424"/>
            <a:ext cx="328246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rPr>
              <a:t>患者が望む</a:t>
            </a:r>
            <a:endParaRPr lang="en-US" altLang="ja-JP" sz="3200" b="1" dirty="0">
              <a:solidFill>
                <a:schemeClr val="tx1">
                  <a:lumMod val="95000"/>
                  <a:lumOff val="5000"/>
                </a:schemeClr>
              </a:solidFill>
              <a:latin typeface="AR P丸ゴシック体M" panose="020B0600010101010101" pitchFamily="50" charset="-128"/>
              <a:ea typeface="AR P丸ゴシック体M" panose="020B0600010101010101" pitchFamily="50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rPr>
              <a:t>「健康な生活」は</a:t>
            </a:r>
            <a:endParaRPr lang="en-US" altLang="ja-JP" sz="3200" b="1" dirty="0">
              <a:solidFill>
                <a:schemeClr val="tx1">
                  <a:lumMod val="95000"/>
                  <a:lumOff val="5000"/>
                </a:schemeClr>
              </a:solidFill>
              <a:latin typeface="AR P丸ゴシック体M" panose="020B0600010101010101" pitchFamily="50" charset="-128"/>
              <a:ea typeface="AR P丸ゴシック体M" panose="020B0600010101010101" pitchFamily="50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rPr>
              <a:t>どう反映？　</a:t>
            </a:r>
            <a:endParaRPr lang="en-US" altLang="ja-JP" sz="3200" b="1" dirty="0">
              <a:solidFill>
                <a:schemeClr val="tx1">
                  <a:lumMod val="95000"/>
                  <a:lumOff val="5000"/>
                </a:schemeClr>
              </a:solidFill>
              <a:latin typeface="AR P丸ゴシック体M" panose="020B0600010101010101" pitchFamily="50" charset="-128"/>
              <a:ea typeface="AR P丸ゴシック体M" panose="020B0600010101010101" pitchFamily="50" charset="-128"/>
            </a:endParaRPr>
          </a:p>
        </p:txBody>
      </p:sp>
      <p:sp>
        <p:nvSpPr>
          <p:cNvPr id="19" name="吹き出し: 角を丸めた四角形 18">
            <a:extLst>
              <a:ext uri="{FF2B5EF4-FFF2-40B4-BE49-F238E27FC236}">
                <a16:creationId xmlns:a16="http://schemas.microsoft.com/office/drawing/2014/main" id="{CD9851B7-F156-4133-9E7A-F67A7041DE0D}"/>
              </a:ext>
            </a:extLst>
          </p:cNvPr>
          <p:cNvSpPr/>
          <p:nvPr/>
        </p:nvSpPr>
        <p:spPr>
          <a:xfrm>
            <a:off x="4856253" y="1538347"/>
            <a:ext cx="4115548" cy="2438385"/>
          </a:xfrm>
          <a:prstGeom prst="wedgeRoundRectCallout">
            <a:avLst>
              <a:gd name="adj1" fmla="val -62423"/>
              <a:gd name="adj2" fmla="val 45219"/>
              <a:gd name="adj3" fmla="val 16667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" name="正方形/長方形 31">
            <a:extLst>
              <a:ext uri="{FF2B5EF4-FFF2-40B4-BE49-F238E27FC236}">
                <a16:creationId xmlns:a16="http://schemas.microsoft.com/office/drawing/2014/main" id="{B063C8C3-87BD-4B60-AC96-73934670F202}"/>
              </a:ext>
            </a:extLst>
          </p:cNvPr>
          <p:cNvSpPr/>
          <p:nvPr/>
        </p:nvSpPr>
        <p:spPr>
          <a:xfrm>
            <a:off x="5252662" y="1593769"/>
            <a:ext cx="360888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rPr>
              <a:t>一人ひとりの</a:t>
            </a:r>
            <a:endParaRPr lang="en-US" altLang="ja-JP" sz="3600" b="1" dirty="0">
              <a:solidFill>
                <a:schemeClr val="tx1">
                  <a:lumMod val="95000"/>
                  <a:lumOff val="5000"/>
                </a:schemeClr>
              </a:solidFill>
              <a:latin typeface="AR P丸ゴシック体M" panose="020B0600010101010101" pitchFamily="50" charset="-128"/>
              <a:ea typeface="AR P丸ゴシック体M" panose="020B0600010101010101" pitchFamily="50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rPr>
              <a:t>健康な生活観に</a:t>
            </a:r>
            <a:endParaRPr lang="en-US" altLang="ja-JP" sz="3600" b="1" dirty="0">
              <a:solidFill>
                <a:schemeClr val="tx1">
                  <a:lumMod val="95000"/>
                  <a:lumOff val="5000"/>
                </a:schemeClr>
              </a:solidFill>
              <a:latin typeface="AR P丸ゴシック体M" panose="020B0600010101010101" pitchFamily="50" charset="-128"/>
              <a:ea typeface="AR P丸ゴシック体M" panose="020B0600010101010101" pitchFamily="50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rPr>
              <a:t>合わせた専門家</a:t>
            </a:r>
            <a:endParaRPr lang="en-US" altLang="ja-JP" sz="3600" b="1" dirty="0">
              <a:solidFill>
                <a:schemeClr val="tx1">
                  <a:lumMod val="95000"/>
                  <a:lumOff val="5000"/>
                </a:schemeClr>
              </a:solidFill>
              <a:latin typeface="AR P丸ゴシック体M" panose="020B0600010101010101" pitchFamily="50" charset="-128"/>
              <a:ea typeface="AR P丸ゴシック体M" panose="020B0600010101010101" pitchFamily="50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rPr>
              <a:t>としての支援</a:t>
            </a:r>
            <a:endParaRPr lang="en-US" altLang="ja-JP" sz="3600" b="1" dirty="0">
              <a:solidFill>
                <a:schemeClr val="tx1">
                  <a:lumMod val="95000"/>
                  <a:lumOff val="5000"/>
                </a:schemeClr>
              </a:solidFill>
              <a:latin typeface="AR P丸ゴシック体M" panose="020B0600010101010101" pitchFamily="50" charset="-128"/>
              <a:ea typeface="AR P丸ゴシック体M" panose="020B0600010101010101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868230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グループ化 29">
            <a:extLst>
              <a:ext uri="{FF2B5EF4-FFF2-40B4-BE49-F238E27FC236}">
                <a16:creationId xmlns:a16="http://schemas.microsoft.com/office/drawing/2014/main" id="{5F2B3F53-04A8-46A7-B7E1-BE92F954D2B4}"/>
              </a:ext>
            </a:extLst>
          </p:cNvPr>
          <p:cNvGrpSpPr/>
          <p:nvPr/>
        </p:nvGrpSpPr>
        <p:grpSpPr>
          <a:xfrm>
            <a:off x="-1559" y="0"/>
            <a:ext cx="9145559" cy="6858000"/>
            <a:chOff x="-1559" y="0"/>
            <a:chExt cx="9145559" cy="6858000"/>
          </a:xfrm>
        </p:grpSpPr>
        <p:sp>
          <p:nvSpPr>
            <p:cNvPr id="17" name="正方形/長方形 16"/>
            <p:cNvSpPr/>
            <p:nvPr/>
          </p:nvSpPr>
          <p:spPr>
            <a:xfrm>
              <a:off x="1325444" y="104052"/>
              <a:ext cx="7536100" cy="7078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4000" b="1" dirty="0">
                  <a:solidFill>
                    <a:schemeClr val="accent3">
                      <a:lumMod val="50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患者中心の医療からの脱却</a:t>
              </a:r>
              <a:endParaRPr lang="en-US" altLang="ja-JP" sz="4000" b="1" dirty="0">
                <a:solidFill>
                  <a:schemeClr val="accent3">
                    <a:lumMod val="50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</p:txBody>
        </p:sp>
        <p:pic>
          <p:nvPicPr>
            <p:cNvPr id="20" name="図 19">
              <a:extLst>
                <a:ext uri="{FF2B5EF4-FFF2-40B4-BE49-F238E27FC236}">
                  <a16:creationId xmlns:a16="http://schemas.microsoft.com/office/drawing/2014/main" id="{CFD4ED11-B5EE-42FB-93E1-E1D14BA43CD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559" y="5657"/>
              <a:ext cx="1044547" cy="834315"/>
            </a:xfrm>
            <a:prstGeom prst="rect">
              <a:avLst/>
            </a:prstGeom>
            <a:ln>
              <a:solidFill>
                <a:srgbClr val="92D050"/>
              </a:solidFill>
            </a:ln>
          </p:spPr>
        </p:pic>
        <p:pic>
          <p:nvPicPr>
            <p:cNvPr id="22" name="図 21">
              <a:extLst>
                <a:ext uri="{FF2B5EF4-FFF2-40B4-BE49-F238E27FC236}">
                  <a16:creationId xmlns:a16="http://schemas.microsoft.com/office/drawing/2014/main" id="{A808ED91-5086-420E-8D27-0B30C236478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0" y="6729412"/>
              <a:ext cx="9144000" cy="128588"/>
            </a:xfrm>
            <a:prstGeom prst="rect">
              <a:avLst/>
            </a:prstGeom>
          </p:spPr>
        </p:pic>
        <p:pic>
          <p:nvPicPr>
            <p:cNvPr id="23" name="図 22">
              <a:extLst>
                <a:ext uri="{FF2B5EF4-FFF2-40B4-BE49-F238E27FC236}">
                  <a16:creationId xmlns:a16="http://schemas.microsoft.com/office/drawing/2014/main" id="{3FE391AD-25DF-4389-AB63-C32952E0A33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-1559" y="6124233"/>
              <a:ext cx="752475" cy="682004"/>
            </a:xfrm>
            <a:prstGeom prst="rect">
              <a:avLst/>
            </a:prstGeom>
          </p:spPr>
        </p:pic>
        <p:sp>
          <p:nvSpPr>
            <p:cNvPr id="18" name="テキスト ボックス 20"/>
            <p:cNvSpPr txBox="1">
              <a:spLocks noChangeArrowheads="1"/>
            </p:cNvSpPr>
            <p:nvPr/>
          </p:nvSpPr>
          <p:spPr bwMode="auto">
            <a:xfrm>
              <a:off x="0" y="6124233"/>
              <a:ext cx="752475" cy="7078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fld id="{C09600CD-C57F-4A16-9945-6D5B6AE27C50}" type="slidenum">
                <a:rPr lang="en-US" altLang="ja-JP" sz="4000" smtClean="0">
                  <a:solidFill>
                    <a:schemeClr val="bg1"/>
                  </a:solidFill>
                </a:rPr>
                <a:t>8</a:t>
              </a:fld>
              <a:endParaRPr lang="en-US" altLang="ja-JP" sz="4000" dirty="0">
                <a:solidFill>
                  <a:schemeClr val="bg1"/>
                </a:solidFill>
              </a:endParaRPr>
            </a:p>
          </p:txBody>
        </p:sp>
        <p:pic>
          <p:nvPicPr>
            <p:cNvPr id="21" name="図 20">
              <a:extLst>
                <a:ext uri="{FF2B5EF4-FFF2-40B4-BE49-F238E27FC236}">
                  <a16:creationId xmlns:a16="http://schemas.microsoft.com/office/drawing/2014/main" id="{FB7A5898-DE28-4B55-A2E1-3C41F9143BA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42988" y="0"/>
              <a:ext cx="8101012" cy="128588"/>
            </a:xfrm>
            <a:prstGeom prst="rect">
              <a:avLst/>
            </a:prstGeom>
          </p:spPr>
        </p:pic>
        <p:cxnSp>
          <p:nvCxnSpPr>
            <p:cNvPr id="28" name="直線コネクタ 27">
              <a:extLst>
                <a:ext uri="{FF2B5EF4-FFF2-40B4-BE49-F238E27FC236}">
                  <a16:creationId xmlns:a16="http://schemas.microsoft.com/office/drawing/2014/main" id="{4A040379-1B24-40D0-8E24-33D2888858F9}"/>
                </a:ext>
              </a:extLst>
            </p:cNvPr>
            <p:cNvCxnSpPr>
              <a:cxnSpLocks/>
            </p:cNvCxnSpPr>
            <p:nvPr/>
          </p:nvCxnSpPr>
          <p:spPr>
            <a:xfrm>
              <a:off x="1331640" y="836712"/>
              <a:ext cx="7536099" cy="0"/>
            </a:xfrm>
            <a:prstGeom prst="line">
              <a:avLst/>
            </a:prstGeom>
            <a:ln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8" name="正方形/長方形 37">
            <a:extLst>
              <a:ext uri="{FF2B5EF4-FFF2-40B4-BE49-F238E27FC236}">
                <a16:creationId xmlns:a16="http://schemas.microsoft.com/office/drawing/2014/main" id="{EEBB585C-7D92-4493-A7DC-1C5E8AAE056E}"/>
              </a:ext>
            </a:extLst>
          </p:cNvPr>
          <p:cNvSpPr/>
          <p:nvPr/>
        </p:nvSpPr>
        <p:spPr>
          <a:xfrm>
            <a:off x="930574" y="5010964"/>
            <a:ext cx="780727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rPr>
              <a:t>患者中心の医療　　</a:t>
            </a:r>
            <a:endParaRPr lang="en-US" altLang="ja-JP" sz="3600" b="1" dirty="0">
              <a:solidFill>
                <a:schemeClr val="tx1">
                  <a:lumMod val="95000"/>
                  <a:lumOff val="5000"/>
                </a:schemeClr>
              </a:solidFill>
              <a:latin typeface="AR P丸ゴシック体M" panose="020B0600010101010101" pitchFamily="50" charset="-128"/>
              <a:ea typeface="AR P丸ゴシック体M" panose="020B0600010101010101" pitchFamily="50" charset="-128"/>
            </a:endParaRPr>
          </a:p>
        </p:txBody>
      </p:sp>
      <p:sp>
        <p:nvSpPr>
          <p:cNvPr id="39" name="Oval 2">
            <a:extLst>
              <a:ext uri="{FF2B5EF4-FFF2-40B4-BE49-F238E27FC236}">
                <a16:creationId xmlns:a16="http://schemas.microsoft.com/office/drawing/2014/main" id="{09790061-E72E-4DCE-9665-35FDD9DAF8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85004" y="1946497"/>
            <a:ext cx="2819400" cy="2438400"/>
          </a:xfrm>
          <a:prstGeom prst="ellipse">
            <a:avLst/>
          </a:prstGeom>
          <a:noFill/>
          <a:ln w="76200">
            <a:solidFill>
              <a:srgbClr val="FFC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ja-JP" altLang="en-US" sz="2400">
              <a:latin typeface="Comic Sans MS" panose="030F0702030302020204" pitchFamily="66" charset="0"/>
            </a:endParaRPr>
          </a:p>
        </p:txBody>
      </p:sp>
      <p:pic>
        <p:nvPicPr>
          <p:cNvPr id="40" name="Picture 7" descr="C:\Users\nobu\Desktop\illust195.png">
            <a:extLst>
              <a:ext uri="{FF2B5EF4-FFF2-40B4-BE49-F238E27FC236}">
                <a16:creationId xmlns:a16="http://schemas.microsoft.com/office/drawing/2014/main" id="{B63FB21E-2894-4BA3-BDD4-EE3306E2F22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60653" y="1412776"/>
            <a:ext cx="990600" cy="776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" name="Picture 8" descr="C:\Users\nobu\Desktop\illust1329.png">
            <a:extLst>
              <a:ext uri="{FF2B5EF4-FFF2-40B4-BE49-F238E27FC236}">
                <a16:creationId xmlns:a16="http://schemas.microsoft.com/office/drawing/2014/main" id="{170D8144-6D26-41F8-A9F9-09AE04073FB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90004" y="3248247"/>
            <a:ext cx="954088" cy="835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2" name="Picture 9" descr="C:\Users\nobu\Desktop\illust2815.png">
            <a:extLst>
              <a:ext uri="{FF2B5EF4-FFF2-40B4-BE49-F238E27FC236}">
                <a16:creationId xmlns:a16="http://schemas.microsoft.com/office/drawing/2014/main" id="{3DBC9EAF-3B26-4448-99AE-BA289019684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95435" y="2462405"/>
            <a:ext cx="1090613" cy="1222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3" name="Picture 10" descr="C:\Users\nobu\Desktop\illust4065.png">
            <a:extLst>
              <a:ext uri="{FF2B5EF4-FFF2-40B4-BE49-F238E27FC236}">
                <a16:creationId xmlns:a16="http://schemas.microsoft.com/office/drawing/2014/main" id="{3EBB496C-C43E-4664-889C-E5E3EF1CB34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2604" y="3095847"/>
            <a:ext cx="806450" cy="971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56977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グループ化 29">
            <a:extLst>
              <a:ext uri="{FF2B5EF4-FFF2-40B4-BE49-F238E27FC236}">
                <a16:creationId xmlns:a16="http://schemas.microsoft.com/office/drawing/2014/main" id="{5F2B3F53-04A8-46A7-B7E1-BE92F954D2B4}"/>
              </a:ext>
            </a:extLst>
          </p:cNvPr>
          <p:cNvGrpSpPr/>
          <p:nvPr/>
        </p:nvGrpSpPr>
        <p:grpSpPr>
          <a:xfrm>
            <a:off x="-1559" y="0"/>
            <a:ext cx="9145559" cy="6858000"/>
            <a:chOff x="-1559" y="0"/>
            <a:chExt cx="9145559" cy="6858000"/>
          </a:xfrm>
        </p:grpSpPr>
        <p:sp>
          <p:nvSpPr>
            <p:cNvPr id="17" name="正方形/長方形 16"/>
            <p:cNvSpPr/>
            <p:nvPr/>
          </p:nvSpPr>
          <p:spPr>
            <a:xfrm>
              <a:off x="1325444" y="104052"/>
              <a:ext cx="7536100" cy="7078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4000" b="1" dirty="0">
                  <a:solidFill>
                    <a:schemeClr val="accent3">
                      <a:lumMod val="50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患者協働の医療の理解</a:t>
              </a:r>
              <a:endParaRPr lang="en-US" altLang="ja-JP" sz="4000" b="1" dirty="0">
                <a:solidFill>
                  <a:schemeClr val="accent3">
                    <a:lumMod val="50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</p:txBody>
        </p:sp>
        <p:pic>
          <p:nvPicPr>
            <p:cNvPr id="20" name="図 19">
              <a:extLst>
                <a:ext uri="{FF2B5EF4-FFF2-40B4-BE49-F238E27FC236}">
                  <a16:creationId xmlns:a16="http://schemas.microsoft.com/office/drawing/2014/main" id="{CFD4ED11-B5EE-42FB-93E1-E1D14BA43CD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559" y="5657"/>
              <a:ext cx="1044547" cy="834315"/>
            </a:xfrm>
            <a:prstGeom prst="rect">
              <a:avLst/>
            </a:prstGeom>
            <a:ln>
              <a:solidFill>
                <a:srgbClr val="92D050"/>
              </a:solidFill>
            </a:ln>
          </p:spPr>
        </p:pic>
        <p:pic>
          <p:nvPicPr>
            <p:cNvPr id="22" name="図 21">
              <a:extLst>
                <a:ext uri="{FF2B5EF4-FFF2-40B4-BE49-F238E27FC236}">
                  <a16:creationId xmlns:a16="http://schemas.microsoft.com/office/drawing/2014/main" id="{A808ED91-5086-420E-8D27-0B30C236478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0" y="6729412"/>
              <a:ext cx="9144000" cy="128588"/>
            </a:xfrm>
            <a:prstGeom prst="rect">
              <a:avLst/>
            </a:prstGeom>
          </p:spPr>
        </p:pic>
        <p:pic>
          <p:nvPicPr>
            <p:cNvPr id="23" name="図 22">
              <a:extLst>
                <a:ext uri="{FF2B5EF4-FFF2-40B4-BE49-F238E27FC236}">
                  <a16:creationId xmlns:a16="http://schemas.microsoft.com/office/drawing/2014/main" id="{3FE391AD-25DF-4389-AB63-C32952E0A33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-1559" y="6124233"/>
              <a:ext cx="752475" cy="682004"/>
            </a:xfrm>
            <a:prstGeom prst="rect">
              <a:avLst/>
            </a:prstGeom>
          </p:spPr>
        </p:pic>
        <p:sp>
          <p:nvSpPr>
            <p:cNvPr id="18" name="テキスト ボックス 20"/>
            <p:cNvSpPr txBox="1">
              <a:spLocks noChangeArrowheads="1"/>
            </p:cNvSpPr>
            <p:nvPr/>
          </p:nvSpPr>
          <p:spPr bwMode="auto">
            <a:xfrm>
              <a:off x="0" y="6124233"/>
              <a:ext cx="752475" cy="7078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fld id="{C09600CD-C57F-4A16-9945-6D5B6AE27C50}" type="slidenum">
                <a:rPr lang="en-US" altLang="ja-JP" sz="4000" smtClean="0">
                  <a:solidFill>
                    <a:schemeClr val="bg1"/>
                  </a:solidFill>
                </a:rPr>
                <a:t>9</a:t>
              </a:fld>
              <a:endParaRPr lang="en-US" altLang="ja-JP" sz="4000" dirty="0">
                <a:solidFill>
                  <a:schemeClr val="bg1"/>
                </a:solidFill>
              </a:endParaRPr>
            </a:p>
          </p:txBody>
        </p:sp>
        <p:pic>
          <p:nvPicPr>
            <p:cNvPr id="21" name="図 20">
              <a:extLst>
                <a:ext uri="{FF2B5EF4-FFF2-40B4-BE49-F238E27FC236}">
                  <a16:creationId xmlns:a16="http://schemas.microsoft.com/office/drawing/2014/main" id="{FB7A5898-DE28-4B55-A2E1-3C41F9143BA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42988" y="0"/>
              <a:ext cx="8101012" cy="128588"/>
            </a:xfrm>
            <a:prstGeom prst="rect">
              <a:avLst/>
            </a:prstGeom>
          </p:spPr>
        </p:pic>
        <p:cxnSp>
          <p:nvCxnSpPr>
            <p:cNvPr id="28" name="直線コネクタ 27">
              <a:extLst>
                <a:ext uri="{FF2B5EF4-FFF2-40B4-BE49-F238E27FC236}">
                  <a16:creationId xmlns:a16="http://schemas.microsoft.com/office/drawing/2014/main" id="{4A040379-1B24-40D0-8E24-33D2888858F9}"/>
                </a:ext>
              </a:extLst>
            </p:cNvPr>
            <p:cNvCxnSpPr>
              <a:cxnSpLocks/>
            </p:cNvCxnSpPr>
            <p:nvPr/>
          </p:nvCxnSpPr>
          <p:spPr>
            <a:xfrm>
              <a:off x="1331640" y="836712"/>
              <a:ext cx="7536099" cy="0"/>
            </a:xfrm>
            <a:prstGeom prst="line">
              <a:avLst/>
            </a:prstGeom>
            <a:ln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1" name="AutoShape 14">
            <a:extLst>
              <a:ext uri="{FF2B5EF4-FFF2-40B4-BE49-F238E27FC236}">
                <a16:creationId xmlns:a16="http://schemas.microsoft.com/office/drawing/2014/main" id="{3252B456-AA6C-42AB-92AF-A1374C356C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33004" y="2819400"/>
            <a:ext cx="762000" cy="609600"/>
          </a:xfrm>
          <a:prstGeom prst="rightArrow">
            <a:avLst>
              <a:gd name="adj1" fmla="val 42306"/>
              <a:gd name="adj2" fmla="val 51858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ja-JP" altLang="en-US" sz="2400">
              <a:latin typeface="Comic Sans MS" panose="030F0702030302020204" pitchFamily="66" charset="0"/>
            </a:endParaRPr>
          </a:p>
        </p:txBody>
      </p:sp>
      <p:pic>
        <p:nvPicPr>
          <p:cNvPr id="32" name="Picture 17" descr="C:\Users\nobu\Desktop\illust2816.png">
            <a:extLst>
              <a:ext uri="{FF2B5EF4-FFF2-40B4-BE49-F238E27FC236}">
                <a16:creationId xmlns:a16="http://schemas.microsoft.com/office/drawing/2014/main" id="{43F0DC91-6C13-4413-81B0-203276465E1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62842" y="2323168"/>
            <a:ext cx="1090613" cy="1222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3" name="Oval 18">
            <a:extLst>
              <a:ext uri="{FF2B5EF4-FFF2-40B4-BE49-F238E27FC236}">
                <a16:creationId xmlns:a16="http://schemas.microsoft.com/office/drawing/2014/main" id="{AD2C3F8F-200F-4ED4-9938-E6FC5AE296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64610" y="1869143"/>
            <a:ext cx="2518518" cy="2438400"/>
          </a:xfrm>
          <a:prstGeom prst="ellipse">
            <a:avLst/>
          </a:prstGeom>
          <a:noFill/>
          <a:ln w="76200">
            <a:solidFill>
              <a:srgbClr val="FFC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ja-JP" altLang="en-US" sz="2400">
              <a:latin typeface="Comic Sans MS" panose="030F0702030302020204" pitchFamily="66" charset="0"/>
            </a:endParaRPr>
          </a:p>
        </p:txBody>
      </p:sp>
      <p:pic>
        <p:nvPicPr>
          <p:cNvPr id="34" name="Picture 19" descr="C:\Users\nobu\Desktop\illust195.png">
            <a:extLst>
              <a:ext uri="{FF2B5EF4-FFF2-40B4-BE49-F238E27FC236}">
                <a16:creationId xmlns:a16="http://schemas.microsoft.com/office/drawing/2014/main" id="{C72F8EA0-0B3F-4D9E-B306-17C700E4E05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9264" y="2700199"/>
            <a:ext cx="990600" cy="776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" name="Picture 20" descr="C:\Users\nobu\Desktop\illust1329.png">
            <a:extLst>
              <a:ext uri="{FF2B5EF4-FFF2-40B4-BE49-F238E27FC236}">
                <a16:creationId xmlns:a16="http://schemas.microsoft.com/office/drawing/2014/main" id="{51A5A10C-A6C2-4072-A294-F8A71B2D84B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15217" y="3760091"/>
            <a:ext cx="954088" cy="835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" name="Picture 21" descr="C:\Users\nobu\Desktop\illust4065.png">
            <a:extLst>
              <a:ext uri="{FF2B5EF4-FFF2-40B4-BE49-F238E27FC236}">
                <a16:creationId xmlns:a16="http://schemas.microsoft.com/office/drawing/2014/main" id="{98254F04-EFF9-47B3-8186-DE2DD500C9F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16433" y="2533466"/>
            <a:ext cx="806450" cy="971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7" name="Picture 22" descr="C:\Users\nobu\Desktop\illust2817.png">
            <a:extLst>
              <a:ext uri="{FF2B5EF4-FFF2-40B4-BE49-F238E27FC236}">
                <a16:creationId xmlns:a16="http://schemas.microsoft.com/office/drawing/2014/main" id="{65E35849-0EE8-4C2F-8BE8-01345457EA2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62842" y="1276427"/>
            <a:ext cx="858838" cy="901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" name="正方形/長方形 37">
            <a:extLst>
              <a:ext uri="{FF2B5EF4-FFF2-40B4-BE49-F238E27FC236}">
                <a16:creationId xmlns:a16="http://schemas.microsoft.com/office/drawing/2014/main" id="{EEBB585C-7D92-4493-A7DC-1C5E8AAE056E}"/>
              </a:ext>
            </a:extLst>
          </p:cNvPr>
          <p:cNvSpPr/>
          <p:nvPr/>
        </p:nvSpPr>
        <p:spPr>
          <a:xfrm>
            <a:off x="930574" y="5010964"/>
            <a:ext cx="780727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rPr>
              <a:t>患者中心の医療　　患者協働の医療</a:t>
            </a:r>
            <a:endParaRPr lang="en-US" altLang="ja-JP" sz="3600" b="1" dirty="0">
              <a:solidFill>
                <a:schemeClr val="tx1">
                  <a:lumMod val="95000"/>
                  <a:lumOff val="5000"/>
                </a:schemeClr>
              </a:solidFill>
              <a:latin typeface="AR P丸ゴシック体M" panose="020B0600010101010101" pitchFamily="50" charset="-128"/>
              <a:ea typeface="AR P丸ゴシック体M" panose="020B0600010101010101" pitchFamily="50" charset="-128"/>
            </a:endParaRPr>
          </a:p>
        </p:txBody>
      </p:sp>
      <p:sp>
        <p:nvSpPr>
          <p:cNvPr id="39" name="Oval 2">
            <a:extLst>
              <a:ext uri="{FF2B5EF4-FFF2-40B4-BE49-F238E27FC236}">
                <a16:creationId xmlns:a16="http://schemas.microsoft.com/office/drawing/2014/main" id="{09790061-E72E-4DCE-9665-35FDD9DAF8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85004" y="1946497"/>
            <a:ext cx="2819400" cy="2438400"/>
          </a:xfrm>
          <a:prstGeom prst="ellipse">
            <a:avLst/>
          </a:prstGeom>
          <a:noFill/>
          <a:ln w="76200">
            <a:solidFill>
              <a:srgbClr val="FFC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ja-JP" altLang="en-US" sz="2400">
              <a:latin typeface="Comic Sans MS" panose="030F0702030302020204" pitchFamily="66" charset="0"/>
            </a:endParaRPr>
          </a:p>
        </p:txBody>
      </p:sp>
      <p:pic>
        <p:nvPicPr>
          <p:cNvPr id="40" name="Picture 7" descr="C:\Users\nobu\Desktop\illust195.png">
            <a:extLst>
              <a:ext uri="{FF2B5EF4-FFF2-40B4-BE49-F238E27FC236}">
                <a16:creationId xmlns:a16="http://schemas.microsoft.com/office/drawing/2014/main" id="{B63FB21E-2894-4BA3-BDD4-EE3306E2F22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60653" y="1412776"/>
            <a:ext cx="990600" cy="776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" name="Picture 8" descr="C:\Users\nobu\Desktop\illust1329.png">
            <a:extLst>
              <a:ext uri="{FF2B5EF4-FFF2-40B4-BE49-F238E27FC236}">
                <a16:creationId xmlns:a16="http://schemas.microsoft.com/office/drawing/2014/main" id="{170D8144-6D26-41F8-A9F9-09AE04073FB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90004" y="3248247"/>
            <a:ext cx="954088" cy="835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2" name="Picture 9" descr="C:\Users\nobu\Desktop\illust2815.png">
            <a:extLst>
              <a:ext uri="{FF2B5EF4-FFF2-40B4-BE49-F238E27FC236}">
                <a16:creationId xmlns:a16="http://schemas.microsoft.com/office/drawing/2014/main" id="{3DBC9EAF-3B26-4448-99AE-BA289019684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95435" y="2462405"/>
            <a:ext cx="1090613" cy="1222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3" name="Picture 10" descr="C:\Users\nobu\Desktop\illust4065.png">
            <a:extLst>
              <a:ext uri="{FF2B5EF4-FFF2-40B4-BE49-F238E27FC236}">
                <a16:creationId xmlns:a16="http://schemas.microsoft.com/office/drawing/2014/main" id="{3EBB496C-C43E-4664-889C-E5E3EF1CB34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2604" y="3095847"/>
            <a:ext cx="806450" cy="971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791719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プレゼンテーション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プレゼンテーション1</Template>
  <TotalTime>11465</TotalTime>
  <Words>401</Words>
  <Application>Microsoft Office PowerPoint</Application>
  <PresentationFormat>画面に合わせる (4:3)</PresentationFormat>
  <Paragraphs>104</Paragraphs>
  <Slides>16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16</vt:i4>
      </vt:variant>
    </vt:vector>
  </HeadingPairs>
  <TitlesOfParts>
    <vt:vector size="22" baseType="lpstr">
      <vt:lpstr>AR P丸ゴシック体M</vt:lpstr>
      <vt:lpstr>ＭＳ Ｐゴシック</vt:lpstr>
      <vt:lpstr>Arial</vt:lpstr>
      <vt:lpstr>Calibri</vt:lpstr>
      <vt:lpstr>Comic Sans MS</vt:lpstr>
      <vt:lpstr>プレゼンテーション1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鈴木信行</dc:creator>
  <cp:lastModifiedBy>Suzuki Nobuyuki</cp:lastModifiedBy>
  <cp:revision>848</cp:revision>
  <cp:lastPrinted>2016-05-20T09:20:52Z</cp:lastPrinted>
  <dcterms:created xsi:type="dcterms:W3CDTF">2015-09-16T04:41:47Z</dcterms:created>
  <dcterms:modified xsi:type="dcterms:W3CDTF">2018-05-25T01:58:32Z</dcterms:modified>
</cp:coreProperties>
</file>