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68" r:id="rId2"/>
    <p:sldId id="869" r:id="rId3"/>
    <p:sldId id="870" r:id="rId4"/>
    <p:sldId id="872" r:id="rId5"/>
    <p:sldId id="885" r:id="rId6"/>
    <p:sldId id="886" r:id="rId7"/>
    <p:sldId id="887" r:id="rId8"/>
    <p:sldId id="888" r:id="rId9"/>
    <p:sldId id="889" r:id="rId10"/>
    <p:sldId id="890" r:id="rId11"/>
    <p:sldId id="891" r:id="rId12"/>
    <p:sldId id="892" r:id="rId13"/>
    <p:sldId id="895" r:id="rId14"/>
    <p:sldId id="893" r:id="rId15"/>
    <p:sldId id="894" r:id="rId16"/>
    <p:sldId id="896" r:id="rId17"/>
    <p:sldId id="899" r:id="rId18"/>
    <p:sldId id="897" r:id="rId19"/>
    <p:sldId id="898" r:id="rId20"/>
    <p:sldId id="900" r:id="rId21"/>
    <p:sldId id="884" r:id="rId22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C92EF"/>
    <a:srgbClr val="FFFF00"/>
    <a:srgbClr val="FFFF66"/>
    <a:srgbClr val="FFFFFF"/>
    <a:srgbClr val="FF9900"/>
    <a:srgbClr val="FDBFF6"/>
    <a:srgbClr val="FEE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5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054009" y="2132856"/>
            <a:ext cx="6998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お薬手帳の効果的な活用方法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5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現状は・・・？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◆お薬手帳は持っていますか　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◆お薬手帳に書き込んだ経験は？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◆書き込むよう指導された経験は？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448880-BD6A-4FFC-9A0B-66BAA3BE9ED9}"/>
              </a:ext>
            </a:extLst>
          </p:cNvPr>
          <p:cNvSpPr/>
          <p:nvPr/>
        </p:nvSpPr>
        <p:spPr>
          <a:xfrm>
            <a:off x="3306791" y="6351031"/>
            <a:ext cx="5729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dirty="0"/>
              <a:t>平成</a:t>
            </a:r>
            <a:r>
              <a:rPr lang="en-US" altLang="ja-JP" sz="1600" dirty="0"/>
              <a:t>29</a:t>
            </a:r>
            <a:r>
              <a:rPr lang="ja-JP" altLang="en-US" sz="1600" dirty="0"/>
              <a:t>年　一般市民向けに講演会場にて鈴木がアンケート調査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B7751CC-FF82-4A27-AA88-1F2B3DBBCF6D}"/>
              </a:ext>
            </a:extLst>
          </p:cNvPr>
          <p:cNvSpPr/>
          <p:nvPr/>
        </p:nvSpPr>
        <p:spPr>
          <a:xfrm>
            <a:off x="1042988" y="1734614"/>
            <a:ext cx="5689252" cy="808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616201E-8562-4878-BD9D-BE4CBB70D2D7}"/>
              </a:ext>
            </a:extLst>
          </p:cNvPr>
          <p:cNvSpPr/>
          <p:nvPr/>
        </p:nvSpPr>
        <p:spPr>
          <a:xfrm>
            <a:off x="6750630" y="1734614"/>
            <a:ext cx="1368772" cy="808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7D617D-BC0D-4652-8EEC-3E5F33D6CE56}"/>
              </a:ext>
            </a:extLst>
          </p:cNvPr>
          <p:cNvSpPr/>
          <p:nvPr/>
        </p:nvSpPr>
        <p:spPr>
          <a:xfrm>
            <a:off x="1097338" y="1815716"/>
            <a:ext cx="736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いる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75%            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ない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25%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958E552-189B-40F9-9B05-8274CE75ED83}"/>
              </a:ext>
            </a:extLst>
          </p:cNvPr>
          <p:cNvSpPr/>
          <p:nvPr/>
        </p:nvSpPr>
        <p:spPr>
          <a:xfrm>
            <a:off x="1043608" y="3340544"/>
            <a:ext cx="432048" cy="808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24C35EB-B220-4DDC-8393-49FCDC25432B}"/>
              </a:ext>
            </a:extLst>
          </p:cNvPr>
          <p:cNvSpPr/>
          <p:nvPr/>
        </p:nvSpPr>
        <p:spPr>
          <a:xfrm>
            <a:off x="1475656" y="3340544"/>
            <a:ext cx="6644366" cy="808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FE68DD8-F4F8-49E3-8208-7D5AE3699F9C}"/>
              </a:ext>
            </a:extLst>
          </p:cNvPr>
          <p:cNvSpPr/>
          <p:nvPr/>
        </p:nvSpPr>
        <p:spPr>
          <a:xfrm>
            <a:off x="1097958" y="3421646"/>
            <a:ext cx="736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ある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5%            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ない 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95%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3A70B8A-9788-4BC6-AE92-412D70EA4789}"/>
              </a:ext>
            </a:extLst>
          </p:cNvPr>
          <p:cNvSpPr/>
          <p:nvPr/>
        </p:nvSpPr>
        <p:spPr>
          <a:xfrm>
            <a:off x="1042049" y="5068736"/>
            <a:ext cx="7023623" cy="808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09DA041-FC62-43BF-8763-4AFD0F57D091}"/>
              </a:ext>
            </a:extLst>
          </p:cNvPr>
          <p:cNvSpPr/>
          <p:nvPr/>
        </p:nvSpPr>
        <p:spPr>
          <a:xfrm>
            <a:off x="1043608" y="5149838"/>
            <a:ext cx="736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        ない 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66447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お薬手帳もよく見ると・・・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◆質問があれば書いておきましょう　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543D5614-7640-4813-9760-9E3C016A8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44" y="1976366"/>
            <a:ext cx="7831041" cy="4404961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06EC11E-05F7-4C14-8EC3-ABEEB343B909}"/>
              </a:ext>
            </a:extLst>
          </p:cNvPr>
          <p:cNvSpPr/>
          <p:nvPr/>
        </p:nvSpPr>
        <p:spPr>
          <a:xfrm rot="20528279">
            <a:off x="2720683" y="5189502"/>
            <a:ext cx="5040560" cy="6074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0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お薬手帳活用事例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◆残薬を記載する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0BA2266-F3F2-413B-96B5-538798F2D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649896"/>
            <a:ext cx="4883392" cy="498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お薬手帳活用事例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◆残薬を記載する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0BA2266-F3F2-413B-96B5-538798F2D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649896"/>
            <a:ext cx="4883392" cy="4987929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B49FC9B5-4E5B-4836-8729-31AB252E8AA9}"/>
              </a:ext>
            </a:extLst>
          </p:cNvPr>
          <p:cNvSpPr/>
          <p:nvPr/>
        </p:nvSpPr>
        <p:spPr>
          <a:xfrm>
            <a:off x="453773" y="2063487"/>
            <a:ext cx="3000109" cy="2085593"/>
          </a:xfrm>
          <a:prstGeom prst="wedgeRoundRectCallout">
            <a:avLst>
              <a:gd name="adj1" fmla="val 63978"/>
              <a:gd name="adj2" fmla="val 358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1D365F4-5C8A-4112-ADC6-E69603A8E8B3}"/>
              </a:ext>
            </a:extLst>
          </p:cNvPr>
          <p:cNvSpPr/>
          <p:nvPr/>
        </p:nvSpPr>
        <p:spPr>
          <a:xfrm>
            <a:off x="696720" y="2137433"/>
            <a:ext cx="27571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通院前に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自宅にある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残薬を記載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5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お薬手帳活用事例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◆残薬を記載する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0BA2266-F3F2-413B-96B5-538798F2D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649896"/>
            <a:ext cx="4883392" cy="4987929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B49FC9B5-4E5B-4836-8729-31AB252E8AA9}"/>
              </a:ext>
            </a:extLst>
          </p:cNvPr>
          <p:cNvSpPr/>
          <p:nvPr/>
        </p:nvSpPr>
        <p:spPr>
          <a:xfrm>
            <a:off x="453773" y="2063487"/>
            <a:ext cx="3000109" cy="2085593"/>
          </a:xfrm>
          <a:prstGeom prst="wedgeRoundRectCallout">
            <a:avLst>
              <a:gd name="adj1" fmla="val 63978"/>
              <a:gd name="adj2" fmla="val 358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33B47A98-2662-4755-A2A6-7BD6264C773A}"/>
              </a:ext>
            </a:extLst>
          </p:cNvPr>
          <p:cNvSpPr/>
          <p:nvPr/>
        </p:nvSpPr>
        <p:spPr>
          <a:xfrm>
            <a:off x="860923" y="4941167"/>
            <a:ext cx="2270918" cy="1457877"/>
          </a:xfrm>
          <a:prstGeom prst="wedgeRoundRectCallout">
            <a:avLst>
              <a:gd name="adj1" fmla="val 74463"/>
              <a:gd name="adj2" fmla="val -37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1D365F4-5C8A-4112-ADC6-E69603A8E8B3}"/>
              </a:ext>
            </a:extLst>
          </p:cNvPr>
          <p:cNvSpPr/>
          <p:nvPr/>
        </p:nvSpPr>
        <p:spPr>
          <a:xfrm>
            <a:off x="696720" y="2137433"/>
            <a:ext cx="27571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通院前に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自宅にある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残薬を記載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F205706-068F-4B0C-AF18-6C666B051828}"/>
              </a:ext>
            </a:extLst>
          </p:cNvPr>
          <p:cNvSpPr/>
          <p:nvPr/>
        </p:nvSpPr>
        <p:spPr>
          <a:xfrm>
            <a:off x="1042988" y="5032883"/>
            <a:ext cx="2757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不要数を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カウント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8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お薬手帳活用事例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◆残薬を記載する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0BA2266-F3F2-413B-96B5-538798F2D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649896"/>
            <a:ext cx="4883392" cy="4987929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B49FC9B5-4E5B-4836-8729-31AB252E8AA9}"/>
              </a:ext>
            </a:extLst>
          </p:cNvPr>
          <p:cNvSpPr/>
          <p:nvPr/>
        </p:nvSpPr>
        <p:spPr>
          <a:xfrm>
            <a:off x="453773" y="2063487"/>
            <a:ext cx="3000109" cy="2085593"/>
          </a:xfrm>
          <a:prstGeom prst="wedgeRoundRectCallout">
            <a:avLst>
              <a:gd name="adj1" fmla="val 63978"/>
              <a:gd name="adj2" fmla="val 358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33B47A98-2662-4755-A2A6-7BD6264C773A}"/>
              </a:ext>
            </a:extLst>
          </p:cNvPr>
          <p:cNvSpPr/>
          <p:nvPr/>
        </p:nvSpPr>
        <p:spPr>
          <a:xfrm>
            <a:off x="860923" y="4941167"/>
            <a:ext cx="2270918" cy="1457877"/>
          </a:xfrm>
          <a:prstGeom prst="wedgeRoundRectCallout">
            <a:avLst>
              <a:gd name="adj1" fmla="val 74463"/>
              <a:gd name="adj2" fmla="val -37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1461E3FC-4716-4D3A-B9E3-B3D80C82D8AF}"/>
              </a:ext>
            </a:extLst>
          </p:cNvPr>
          <p:cNvSpPr/>
          <p:nvPr/>
        </p:nvSpPr>
        <p:spPr>
          <a:xfrm>
            <a:off x="5540747" y="4941167"/>
            <a:ext cx="3000109" cy="1457877"/>
          </a:xfrm>
          <a:prstGeom prst="wedgeRoundRectCallout">
            <a:avLst>
              <a:gd name="adj1" fmla="val -61472"/>
              <a:gd name="adj2" fmla="val -23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1D365F4-5C8A-4112-ADC6-E69603A8E8B3}"/>
              </a:ext>
            </a:extLst>
          </p:cNvPr>
          <p:cNvSpPr/>
          <p:nvPr/>
        </p:nvSpPr>
        <p:spPr>
          <a:xfrm>
            <a:off x="696720" y="2137433"/>
            <a:ext cx="27571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通院前に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自宅にある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残薬を記載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F205706-068F-4B0C-AF18-6C666B051828}"/>
              </a:ext>
            </a:extLst>
          </p:cNvPr>
          <p:cNvSpPr/>
          <p:nvPr/>
        </p:nvSpPr>
        <p:spPr>
          <a:xfrm>
            <a:off x="1042988" y="5032883"/>
            <a:ext cx="2757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不要数を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カウント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9853CB-9438-4819-A824-DF52D27C8705}"/>
              </a:ext>
            </a:extLst>
          </p:cNvPr>
          <p:cNvSpPr/>
          <p:nvPr/>
        </p:nvSpPr>
        <p:spPr>
          <a:xfrm>
            <a:off x="5800124" y="5032883"/>
            <a:ext cx="2757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処方箋にて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減薬を反映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0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5789EB-E52D-4FC4-B414-79A7ADF8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433" y="1474025"/>
            <a:ext cx="3719957" cy="5032883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お薬手帳活用事例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◆情報を共有する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45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5789EB-E52D-4FC4-B414-79A7ADF8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433" y="1474025"/>
            <a:ext cx="3719957" cy="5032883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お薬手帳活用事例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◆情報を共有する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B49FC9B5-4E5B-4836-8729-31AB252E8AA9}"/>
              </a:ext>
            </a:extLst>
          </p:cNvPr>
          <p:cNvSpPr/>
          <p:nvPr/>
        </p:nvSpPr>
        <p:spPr>
          <a:xfrm>
            <a:off x="669645" y="1797516"/>
            <a:ext cx="3719957" cy="1273866"/>
          </a:xfrm>
          <a:prstGeom prst="wedgeRoundRectCallout">
            <a:avLst>
              <a:gd name="adj1" fmla="val 65759"/>
              <a:gd name="adj2" fmla="val -203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1D365F4-5C8A-4112-ADC6-E69603A8E8B3}"/>
              </a:ext>
            </a:extLst>
          </p:cNvPr>
          <p:cNvSpPr/>
          <p:nvPr/>
        </p:nvSpPr>
        <p:spPr>
          <a:xfrm>
            <a:off x="769558" y="1797516"/>
            <a:ext cx="344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医師が説明した診断結果を記載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2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5789EB-E52D-4FC4-B414-79A7ADF8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433" y="1474025"/>
            <a:ext cx="3719957" cy="5032883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お薬手帳活用事例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◆情報を共有する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B49FC9B5-4E5B-4836-8729-31AB252E8AA9}"/>
              </a:ext>
            </a:extLst>
          </p:cNvPr>
          <p:cNvSpPr/>
          <p:nvPr/>
        </p:nvSpPr>
        <p:spPr>
          <a:xfrm>
            <a:off x="669645" y="1797516"/>
            <a:ext cx="3719957" cy="1273866"/>
          </a:xfrm>
          <a:prstGeom prst="wedgeRoundRectCallout">
            <a:avLst>
              <a:gd name="adj1" fmla="val 65759"/>
              <a:gd name="adj2" fmla="val -203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33B47A98-2662-4755-A2A6-7BD6264C773A}"/>
              </a:ext>
            </a:extLst>
          </p:cNvPr>
          <p:cNvSpPr/>
          <p:nvPr/>
        </p:nvSpPr>
        <p:spPr>
          <a:xfrm>
            <a:off x="474538" y="3248873"/>
            <a:ext cx="3124189" cy="1811611"/>
          </a:xfrm>
          <a:prstGeom prst="wedgeRoundRectCallout">
            <a:avLst>
              <a:gd name="adj1" fmla="val 91855"/>
              <a:gd name="adj2" fmla="val -1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1D365F4-5C8A-4112-ADC6-E69603A8E8B3}"/>
              </a:ext>
            </a:extLst>
          </p:cNvPr>
          <p:cNvSpPr/>
          <p:nvPr/>
        </p:nvSpPr>
        <p:spPr>
          <a:xfrm>
            <a:off x="769558" y="1797516"/>
            <a:ext cx="344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医師が説明した診断結果を記載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F205706-068F-4B0C-AF18-6C666B051828}"/>
              </a:ext>
            </a:extLst>
          </p:cNvPr>
          <p:cNvSpPr/>
          <p:nvPr/>
        </p:nvSpPr>
        <p:spPr>
          <a:xfrm>
            <a:off x="669645" y="3306158"/>
            <a:ext cx="3124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診察室で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医師と共有しながら記録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4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5789EB-E52D-4FC4-B414-79A7ADF8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433" y="1474025"/>
            <a:ext cx="3719957" cy="5032883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お薬手帳活用事例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◆情報を共有する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B49FC9B5-4E5B-4836-8729-31AB252E8AA9}"/>
              </a:ext>
            </a:extLst>
          </p:cNvPr>
          <p:cNvSpPr/>
          <p:nvPr/>
        </p:nvSpPr>
        <p:spPr>
          <a:xfrm>
            <a:off x="669645" y="1797516"/>
            <a:ext cx="3719957" cy="1273866"/>
          </a:xfrm>
          <a:prstGeom prst="wedgeRoundRectCallout">
            <a:avLst>
              <a:gd name="adj1" fmla="val 65759"/>
              <a:gd name="adj2" fmla="val -203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33B47A98-2662-4755-A2A6-7BD6264C773A}"/>
              </a:ext>
            </a:extLst>
          </p:cNvPr>
          <p:cNvSpPr/>
          <p:nvPr/>
        </p:nvSpPr>
        <p:spPr>
          <a:xfrm>
            <a:off x="474538" y="3248873"/>
            <a:ext cx="3124189" cy="1811611"/>
          </a:xfrm>
          <a:prstGeom prst="wedgeRoundRectCallout">
            <a:avLst>
              <a:gd name="adj1" fmla="val 91855"/>
              <a:gd name="adj2" fmla="val -1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1461E3FC-4716-4D3A-B9E3-B3D80C82D8AF}"/>
              </a:ext>
            </a:extLst>
          </p:cNvPr>
          <p:cNvSpPr/>
          <p:nvPr/>
        </p:nvSpPr>
        <p:spPr>
          <a:xfrm>
            <a:off x="1586890" y="5271535"/>
            <a:ext cx="3000109" cy="1457877"/>
          </a:xfrm>
          <a:prstGeom prst="wedgeRoundRectCallout">
            <a:avLst>
              <a:gd name="adj1" fmla="val 72812"/>
              <a:gd name="adj2" fmla="val -259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1D365F4-5C8A-4112-ADC6-E69603A8E8B3}"/>
              </a:ext>
            </a:extLst>
          </p:cNvPr>
          <p:cNvSpPr/>
          <p:nvPr/>
        </p:nvSpPr>
        <p:spPr>
          <a:xfrm>
            <a:off x="769558" y="1797516"/>
            <a:ext cx="344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医師が説明した診断結果を記載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F205706-068F-4B0C-AF18-6C666B051828}"/>
              </a:ext>
            </a:extLst>
          </p:cNvPr>
          <p:cNvSpPr/>
          <p:nvPr/>
        </p:nvSpPr>
        <p:spPr>
          <a:xfrm>
            <a:off x="669645" y="3306158"/>
            <a:ext cx="3124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診察室で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医師と共有しながら記録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9853CB-9438-4819-A824-DF52D27C8705}"/>
              </a:ext>
            </a:extLst>
          </p:cNvPr>
          <p:cNvSpPr/>
          <p:nvPr/>
        </p:nvSpPr>
        <p:spPr>
          <a:xfrm>
            <a:off x="1846267" y="5363251"/>
            <a:ext cx="2596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治療方針・予定を記載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9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お薬手帳の活用法の指導を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◆患者のレベルに応じた指導を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5258A5C1-5568-42D2-BA5B-F5E3B6853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15" y="1845778"/>
            <a:ext cx="6147246" cy="461945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37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325444" y="1772816"/>
              <a:ext cx="713498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◆お薬手帳は患者が書き込むもの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◆薬以外の情報も書き込める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◆お薬手帳の活用法の指導を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7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「お薬手帳」の活用意義は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患者にどう説明していますか？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2420888"/>
            <a:ext cx="7633468" cy="3960440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国の考え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以下　未作成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39619422-2950-4640-896C-73C1A6D90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" y="836712"/>
            <a:ext cx="9091548" cy="626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A407B7F-E0FB-4AE9-960F-B299185E7722}"/>
              </a:ext>
            </a:extLst>
          </p:cNvPr>
          <p:cNvSpPr/>
          <p:nvPr/>
        </p:nvSpPr>
        <p:spPr>
          <a:xfrm>
            <a:off x="424241" y="7594371"/>
            <a:ext cx="373846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/>
              <a:t>平成30年度診療報酬改定の概要　～調剤～</a:t>
            </a:r>
          </a:p>
          <a:p>
            <a:r>
              <a:rPr lang="ja-JP" altLang="en-US" sz="1400" dirty="0"/>
              <a:t>厚生労働省保険局医療課</a:t>
            </a:r>
          </a:p>
          <a:p>
            <a:r>
              <a:rPr lang="ja-JP" altLang="en-US" sz="1400" dirty="0"/>
              <a:t>平成30年3月5日版　より抜粋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448880-BD6A-4FFC-9A0B-66BAA3BE9ED9}"/>
              </a:ext>
            </a:extLst>
          </p:cNvPr>
          <p:cNvSpPr/>
          <p:nvPr/>
        </p:nvSpPr>
        <p:spPr>
          <a:xfrm>
            <a:off x="179512" y="6429484"/>
            <a:ext cx="83737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/>
              <a:t>平成30年度診療報酬改定の概要　～調剤～　厚生労働省保険局医療課　平成30年3月5日版　より抜粋</a:t>
            </a:r>
          </a:p>
        </p:txBody>
      </p:sp>
    </p:spTree>
    <p:extLst>
      <p:ext uri="{BB962C8B-B14F-4D97-AF65-F5344CB8AC3E}">
        <p14:creationId xmlns:p14="http://schemas.microsoft.com/office/powerpoint/2010/main" val="22201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国の考え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以下　未作成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39619422-2950-4640-896C-73C1A6D90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" y="836712"/>
            <a:ext cx="9091548" cy="626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448880-BD6A-4FFC-9A0B-66BAA3BE9ED9}"/>
              </a:ext>
            </a:extLst>
          </p:cNvPr>
          <p:cNvSpPr/>
          <p:nvPr/>
        </p:nvSpPr>
        <p:spPr>
          <a:xfrm>
            <a:off x="179512" y="6429484"/>
            <a:ext cx="83737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/>
              <a:t>平成30年度診療報酬改定の概要　～調剤～　厚生労働省保険局医療課　平成30年3月5日版　より抜粋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76F3924-6E80-4E0C-AE24-3F9743A86260}"/>
              </a:ext>
            </a:extLst>
          </p:cNvPr>
          <p:cNvSpPr/>
          <p:nvPr/>
        </p:nvSpPr>
        <p:spPr>
          <a:xfrm>
            <a:off x="31048" y="864746"/>
            <a:ext cx="9112952" cy="59875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C9D5A0-F7B3-4DCC-A24D-B01BFD41D922}"/>
              </a:ext>
            </a:extLst>
          </p:cNvPr>
          <p:cNvSpPr/>
          <p:nvPr/>
        </p:nvSpPr>
        <p:spPr>
          <a:xfrm>
            <a:off x="166943" y="1797724"/>
            <a:ext cx="867587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/>
              <a:t>①利用者自身が、把握し、正しく理解する</a:t>
            </a:r>
          </a:p>
          <a:p>
            <a:r>
              <a:rPr lang="ja-JP" altLang="en-US" sz="3600" dirty="0"/>
              <a:t>②利用者自身が、記録する</a:t>
            </a:r>
          </a:p>
          <a:p>
            <a:r>
              <a:rPr lang="ja-JP" altLang="en-US" sz="3600" dirty="0"/>
              <a:t>③利用者が、医師等に提示する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04E0295-3D8B-4150-B3F0-665BE0E3D556}"/>
              </a:ext>
            </a:extLst>
          </p:cNvPr>
          <p:cNvSpPr/>
          <p:nvPr/>
        </p:nvSpPr>
        <p:spPr>
          <a:xfrm>
            <a:off x="179512" y="4167538"/>
            <a:ext cx="867587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/>
              <a:t>薬剤師は手帳を保有することの意義、役割、利用方法について説明を行う</a:t>
            </a:r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6BD1B143-9ED0-45DE-AE0D-6D08426FF33A}"/>
              </a:ext>
            </a:extLst>
          </p:cNvPr>
          <p:cNvSpPr/>
          <p:nvPr/>
        </p:nvSpPr>
        <p:spPr>
          <a:xfrm>
            <a:off x="3516302" y="3562359"/>
            <a:ext cx="1182016" cy="594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4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お薬手帳は患者が書き込む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以下　未作成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39619422-2950-4640-896C-73C1A6D90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" y="836712"/>
            <a:ext cx="9091548" cy="626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448880-BD6A-4FFC-9A0B-66BAA3BE9ED9}"/>
              </a:ext>
            </a:extLst>
          </p:cNvPr>
          <p:cNvSpPr/>
          <p:nvPr/>
        </p:nvSpPr>
        <p:spPr>
          <a:xfrm>
            <a:off x="179512" y="6429484"/>
            <a:ext cx="83737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/>
              <a:t>平成30年度診療報酬改定の概要　～調剤～　厚生労働省保険局医療課　平成30年3月5日版　より抜粋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76F3924-6E80-4E0C-AE24-3F9743A86260}"/>
              </a:ext>
            </a:extLst>
          </p:cNvPr>
          <p:cNvSpPr/>
          <p:nvPr/>
        </p:nvSpPr>
        <p:spPr>
          <a:xfrm>
            <a:off x="31048" y="864746"/>
            <a:ext cx="9112952" cy="59875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C9D5A0-F7B3-4DCC-A24D-B01BFD41D922}"/>
              </a:ext>
            </a:extLst>
          </p:cNvPr>
          <p:cNvSpPr/>
          <p:nvPr/>
        </p:nvSpPr>
        <p:spPr>
          <a:xfrm>
            <a:off x="166943" y="1797724"/>
            <a:ext cx="867587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/>
              <a:t>①</a:t>
            </a:r>
            <a:r>
              <a:rPr lang="ja-JP" altLang="en-US" sz="3600" dirty="0">
                <a:solidFill>
                  <a:srgbClr val="FF0000"/>
                </a:solidFill>
              </a:rPr>
              <a:t>利用者自身</a:t>
            </a:r>
            <a:r>
              <a:rPr lang="ja-JP" altLang="en-US" sz="3600" dirty="0"/>
              <a:t>が、把握し、正しく理解する</a:t>
            </a:r>
          </a:p>
          <a:p>
            <a:r>
              <a:rPr lang="ja-JP" altLang="en-US" sz="3600" dirty="0"/>
              <a:t>②</a:t>
            </a:r>
            <a:r>
              <a:rPr lang="ja-JP" altLang="en-US" sz="3600" dirty="0">
                <a:solidFill>
                  <a:srgbClr val="FF0000"/>
                </a:solidFill>
              </a:rPr>
              <a:t>利用者自身</a:t>
            </a:r>
            <a:r>
              <a:rPr lang="ja-JP" altLang="en-US" sz="3600" dirty="0"/>
              <a:t>が、記録する</a:t>
            </a:r>
          </a:p>
          <a:p>
            <a:r>
              <a:rPr lang="ja-JP" altLang="en-US" sz="3600" dirty="0"/>
              <a:t>③</a:t>
            </a:r>
            <a:r>
              <a:rPr lang="ja-JP" altLang="en-US" sz="3600" dirty="0">
                <a:solidFill>
                  <a:srgbClr val="FF0000"/>
                </a:solidFill>
              </a:rPr>
              <a:t>利用者</a:t>
            </a:r>
            <a:r>
              <a:rPr lang="ja-JP" altLang="en-US" sz="3600" dirty="0"/>
              <a:t>が、医師等に提示する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04E0295-3D8B-4150-B3F0-665BE0E3D556}"/>
              </a:ext>
            </a:extLst>
          </p:cNvPr>
          <p:cNvSpPr/>
          <p:nvPr/>
        </p:nvSpPr>
        <p:spPr>
          <a:xfrm>
            <a:off x="179512" y="4167538"/>
            <a:ext cx="867587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/>
              <a:t>薬剤師は手帳を保有することの意義、役割、利用方法について説明を行う</a:t>
            </a:r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6BD1B143-9ED0-45DE-AE0D-6D08426FF33A}"/>
              </a:ext>
            </a:extLst>
          </p:cNvPr>
          <p:cNvSpPr/>
          <p:nvPr/>
        </p:nvSpPr>
        <p:spPr>
          <a:xfrm>
            <a:off x="3516302" y="3562359"/>
            <a:ext cx="1182016" cy="594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薬剤師が患者に書き込む指導を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以下　未作成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39619422-2950-4640-896C-73C1A6D90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" y="836712"/>
            <a:ext cx="9091548" cy="626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448880-BD6A-4FFC-9A0B-66BAA3BE9ED9}"/>
              </a:ext>
            </a:extLst>
          </p:cNvPr>
          <p:cNvSpPr/>
          <p:nvPr/>
        </p:nvSpPr>
        <p:spPr>
          <a:xfrm>
            <a:off x="179512" y="6429484"/>
            <a:ext cx="83737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/>
              <a:t>平成30年度診療報酬改定の概要　～調剤～　厚生労働省保険局医療課　平成30年3月5日版　より抜粋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76F3924-6E80-4E0C-AE24-3F9743A86260}"/>
              </a:ext>
            </a:extLst>
          </p:cNvPr>
          <p:cNvSpPr/>
          <p:nvPr/>
        </p:nvSpPr>
        <p:spPr>
          <a:xfrm>
            <a:off x="31048" y="864746"/>
            <a:ext cx="9112952" cy="59875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C9D5A0-F7B3-4DCC-A24D-B01BFD41D922}"/>
              </a:ext>
            </a:extLst>
          </p:cNvPr>
          <p:cNvSpPr/>
          <p:nvPr/>
        </p:nvSpPr>
        <p:spPr>
          <a:xfrm>
            <a:off x="166943" y="1797724"/>
            <a:ext cx="867587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/>
              <a:t>①</a:t>
            </a:r>
            <a:r>
              <a:rPr lang="ja-JP" altLang="en-US" sz="3600" dirty="0">
                <a:solidFill>
                  <a:srgbClr val="FF0000"/>
                </a:solidFill>
              </a:rPr>
              <a:t>利用者自身</a:t>
            </a:r>
            <a:r>
              <a:rPr lang="ja-JP" altLang="en-US" sz="3600" dirty="0"/>
              <a:t>が、把握し、正しく理解する</a:t>
            </a:r>
          </a:p>
          <a:p>
            <a:r>
              <a:rPr lang="ja-JP" altLang="en-US" sz="3600" dirty="0"/>
              <a:t>②</a:t>
            </a:r>
            <a:r>
              <a:rPr lang="ja-JP" altLang="en-US" sz="3600" dirty="0">
                <a:solidFill>
                  <a:srgbClr val="FF0000"/>
                </a:solidFill>
              </a:rPr>
              <a:t>利用者自身</a:t>
            </a:r>
            <a:r>
              <a:rPr lang="ja-JP" altLang="en-US" sz="3600" dirty="0"/>
              <a:t>が、記録する</a:t>
            </a:r>
          </a:p>
          <a:p>
            <a:r>
              <a:rPr lang="ja-JP" altLang="en-US" sz="3600" dirty="0"/>
              <a:t>③</a:t>
            </a:r>
            <a:r>
              <a:rPr lang="ja-JP" altLang="en-US" sz="3600" dirty="0">
                <a:solidFill>
                  <a:srgbClr val="FF0000"/>
                </a:solidFill>
              </a:rPr>
              <a:t>利用者</a:t>
            </a:r>
            <a:r>
              <a:rPr lang="ja-JP" altLang="en-US" sz="3600" dirty="0"/>
              <a:t>が、医師等に提示する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04E0295-3D8B-4150-B3F0-665BE0E3D556}"/>
              </a:ext>
            </a:extLst>
          </p:cNvPr>
          <p:cNvSpPr/>
          <p:nvPr/>
        </p:nvSpPr>
        <p:spPr>
          <a:xfrm>
            <a:off x="179512" y="4167538"/>
            <a:ext cx="867587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/>
              <a:t>薬剤師は手帳を保有することの意義、役割、利用方法について説明を行う</a:t>
            </a:r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6BD1B143-9ED0-45DE-AE0D-6D08426FF33A}"/>
              </a:ext>
            </a:extLst>
          </p:cNvPr>
          <p:cNvSpPr/>
          <p:nvPr/>
        </p:nvSpPr>
        <p:spPr>
          <a:xfrm>
            <a:off x="3516302" y="3562359"/>
            <a:ext cx="1182016" cy="594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950231A-72B7-4450-BBA9-AF2207D0C9B8}"/>
              </a:ext>
            </a:extLst>
          </p:cNvPr>
          <p:cNvSpPr/>
          <p:nvPr/>
        </p:nvSpPr>
        <p:spPr>
          <a:xfrm>
            <a:off x="179512" y="5936409"/>
            <a:ext cx="867587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/>
              <a:t>薬剤師は患者に使い方を指導する必要</a:t>
            </a:r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DFF6BA68-90D2-4E35-B848-BFEFA2D36B2F}"/>
              </a:ext>
            </a:extLst>
          </p:cNvPr>
          <p:cNvSpPr/>
          <p:nvPr/>
        </p:nvSpPr>
        <p:spPr>
          <a:xfrm>
            <a:off x="3516302" y="5380230"/>
            <a:ext cx="1182016" cy="545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0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現状は・・・？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◆お薬手帳は持っていますか　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◆お薬手帳に書き込んだ経験は？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◆書き込むよう指導された経験は？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448880-BD6A-4FFC-9A0B-66BAA3BE9ED9}"/>
              </a:ext>
            </a:extLst>
          </p:cNvPr>
          <p:cNvSpPr/>
          <p:nvPr/>
        </p:nvSpPr>
        <p:spPr>
          <a:xfrm>
            <a:off x="3306791" y="6351031"/>
            <a:ext cx="5729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dirty="0"/>
              <a:t>平成</a:t>
            </a:r>
            <a:r>
              <a:rPr lang="en-US" altLang="ja-JP" sz="1600" dirty="0"/>
              <a:t>29</a:t>
            </a:r>
            <a:r>
              <a:rPr lang="ja-JP" altLang="en-US" sz="1600" dirty="0"/>
              <a:t>年　一般市民向けに講演会場にて鈴木がアンケート調査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B7751CC-FF82-4A27-AA88-1F2B3DBBCF6D}"/>
              </a:ext>
            </a:extLst>
          </p:cNvPr>
          <p:cNvSpPr/>
          <p:nvPr/>
        </p:nvSpPr>
        <p:spPr>
          <a:xfrm>
            <a:off x="1042988" y="1734614"/>
            <a:ext cx="5689252" cy="808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616201E-8562-4878-BD9D-BE4CBB70D2D7}"/>
              </a:ext>
            </a:extLst>
          </p:cNvPr>
          <p:cNvSpPr/>
          <p:nvPr/>
        </p:nvSpPr>
        <p:spPr>
          <a:xfrm>
            <a:off x="6750630" y="1734614"/>
            <a:ext cx="1368772" cy="808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7D617D-BC0D-4652-8EEC-3E5F33D6CE56}"/>
              </a:ext>
            </a:extLst>
          </p:cNvPr>
          <p:cNvSpPr/>
          <p:nvPr/>
        </p:nvSpPr>
        <p:spPr>
          <a:xfrm>
            <a:off x="1097338" y="1815716"/>
            <a:ext cx="736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いる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75%            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ない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25%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958E552-189B-40F9-9B05-8274CE75ED83}"/>
              </a:ext>
            </a:extLst>
          </p:cNvPr>
          <p:cNvSpPr/>
          <p:nvPr/>
        </p:nvSpPr>
        <p:spPr>
          <a:xfrm>
            <a:off x="1043608" y="3340544"/>
            <a:ext cx="432048" cy="808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24C35EB-B220-4DDC-8393-49FCDC25432B}"/>
              </a:ext>
            </a:extLst>
          </p:cNvPr>
          <p:cNvSpPr/>
          <p:nvPr/>
        </p:nvSpPr>
        <p:spPr>
          <a:xfrm>
            <a:off x="1475656" y="3340544"/>
            <a:ext cx="6644366" cy="808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FE68DD8-F4F8-49E3-8208-7D5AE3699F9C}"/>
              </a:ext>
            </a:extLst>
          </p:cNvPr>
          <p:cNvSpPr/>
          <p:nvPr/>
        </p:nvSpPr>
        <p:spPr>
          <a:xfrm>
            <a:off x="1097958" y="3421646"/>
            <a:ext cx="736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ある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5%            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ない 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95%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3A70B8A-9788-4BC6-AE92-412D70EA4789}"/>
              </a:ext>
            </a:extLst>
          </p:cNvPr>
          <p:cNvSpPr/>
          <p:nvPr/>
        </p:nvSpPr>
        <p:spPr>
          <a:xfrm>
            <a:off x="1042049" y="5068736"/>
            <a:ext cx="7023623" cy="808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09DA041-FC62-43BF-8763-4AFD0F57D091}"/>
              </a:ext>
            </a:extLst>
          </p:cNvPr>
          <p:cNvSpPr/>
          <p:nvPr/>
        </p:nvSpPr>
        <p:spPr>
          <a:xfrm>
            <a:off x="1043608" y="5149838"/>
            <a:ext cx="736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        ない 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6569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11389</TotalTime>
  <Words>602</Words>
  <Application>Microsoft Office PowerPoint</Application>
  <PresentationFormat>画面に合わせる (4:3)</PresentationFormat>
  <Paragraphs>146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AR P丸ゴシック体M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Suzuki Nobuyuki</cp:lastModifiedBy>
  <cp:revision>841</cp:revision>
  <cp:lastPrinted>2016-05-20T09:20:52Z</cp:lastPrinted>
  <dcterms:created xsi:type="dcterms:W3CDTF">2015-09-16T04:41:47Z</dcterms:created>
  <dcterms:modified xsi:type="dcterms:W3CDTF">2018-05-25T03:01:33Z</dcterms:modified>
</cp:coreProperties>
</file>