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868" r:id="rId2"/>
    <p:sldId id="869" r:id="rId3"/>
    <p:sldId id="870" r:id="rId4"/>
    <p:sldId id="872" r:id="rId5"/>
    <p:sldId id="892" r:id="rId6"/>
    <p:sldId id="896" r:id="rId7"/>
    <p:sldId id="895" r:id="rId8"/>
    <p:sldId id="898" r:id="rId9"/>
    <p:sldId id="899" r:id="rId10"/>
    <p:sldId id="900" r:id="rId11"/>
    <p:sldId id="901" r:id="rId12"/>
    <p:sldId id="902" r:id="rId13"/>
    <p:sldId id="903" r:id="rId14"/>
    <p:sldId id="904" r:id="rId15"/>
    <p:sldId id="884" r:id="rId16"/>
  </p:sldIdLst>
  <p:sldSz cx="9144000" cy="6858000" type="screen4x3"/>
  <p:notesSz cx="6858000" cy="9945688"/>
  <p:defaultTextStyle>
    <a:defPPr>
      <a:defRPr lang="ja-JP"/>
    </a:defPPr>
    <a:lvl1pPr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9E7A7"/>
    <a:srgbClr val="FC92EF"/>
    <a:srgbClr val="FFFF00"/>
    <a:srgbClr val="FFFF66"/>
    <a:srgbClr val="FFFFFF"/>
    <a:srgbClr val="FF9900"/>
    <a:srgbClr val="FDBFF6"/>
    <a:srgbClr val="FEE2F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中間スタイル 2 - アクセント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270" autoAdjust="0"/>
  </p:normalViewPr>
  <p:slideViewPr>
    <p:cSldViewPr>
      <p:cViewPr varScale="1">
        <p:scale>
          <a:sx n="72" d="100"/>
          <a:sy n="72" d="100"/>
        </p:scale>
        <p:origin x="1350" y="5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-243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DDA4CD7C-2CC3-4677-8D34-ACD8437A0BE2}" type="datetimeFigureOut">
              <a:rPr lang="ja-JP" altLang="en-US"/>
              <a:pPr>
                <a:defRPr/>
              </a:pPr>
              <a:t>2018/5/25</a:t>
            </a:fld>
            <a:endParaRPr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942975" y="746125"/>
            <a:ext cx="4972050" cy="37290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724400"/>
            <a:ext cx="5486400" cy="447516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ja-JP" altLang="en-US" noProof="0"/>
              <a:t>マスター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7213"/>
            <a:ext cx="29718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9447213"/>
            <a:ext cx="2971800" cy="4968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F7FFF4B3-530C-47F1-A86C-C71CC5D705F2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6B4CB4-2968-44F5-ACD2-DACF57AFA51A}" type="datetime1">
              <a:rPr lang="ja-JP" altLang="en-US"/>
              <a:pPr>
                <a:defRPr/>
              </a:pPr>
              <a:t>2018/5/25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7E67D9-EC92-4BB8-BBA5-E4BA7CEEB1C9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99687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E9A6FD-4396-448F-BB3A-B99441064AEF}" type="datetime1">
              <a:rPr lang="ja-JP" altLang="en-US"/>
              <a:pPr>
                <a:defRPr/>
              </a:pPr>
              <a:t>2018/5/25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67077D-A79C-400A-9663-044F3265318C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4870015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D334AF-C1D6-404C-AF51-2DC788FC521B}" type="datetime1">
              <a:rPr lang="ja-JP" altLang="en-US"/>
              <a:pPr>
                <a:defRPr/>
              </a:pPr>
              <a:t>2018/5/25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DD936A-F651-401C-9E8D-6F61BB4A6F55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074521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2F0553-1111-4AF7-883B-A82E7D80A091}" type="datetime1">
              <a:rPr lang="ja-JP" altLang="en-US"/>
              <a:pPr>
                <a:defRPr/>
              </a:pPr>
              <a:t>2018/5/25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58436F-57B2-4438-B422-7D44AFC2C639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5632874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210DE2-9497-45D1-AD73-7AB2A7E7BD81}" type="datetime1">
              <a:rPr lang="ja-JP" altLang="en-US"/>
              <a:pPr>
                <a:defRPr/>
              </a:pPr>
              <a:t>2018/5/25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3E3389-0E8B-4AB4-928B-8814B8085DEE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2287083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B5AFCD-4250-458F-B22B-7A58CCA16683}" type="datetime1">
              <a:rPr lang="ja-JP" altLang="en-US"/>
              <a:pPr>
                <a:defRPr/>
              </a:pPr>
              <a:t>2018/5/25</a:t>
            </a:fld>
            <a:endParaRPr lang="ja-JP" altLang="en-US"/>
          </a:p>
        </p:txBody>
      </p:sp>
      <p:sp>
        <p:nvSpPr>
          <p:cNvPr id="6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35D185-6A63-412E-909E-03D7792A2AD6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0111750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AC6B8C-04D3-4279-84F5-B203614DD294}" type="datetime1">
              <a:rPr lang="ja-JP" altLang="en-US"/>
              <a:pPr>
                <a:defRPr/>
              </a:pPr>
              <a:t>2018/5/25</a:t>
            </a:fld>
            <a:endParaRPr lang="ja-JP" altLang="en-US"/>
          </a:p>
        </p:txBody>
      </p:sp>
      <p:sp>
        <p:nvSpPr>
          <p:cNvPr id="8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8E6338-1AEE-449C-A2EA-4A22A2D2A32F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5246321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4A355D-3045-499B-B54C-044E67369914}" type="datetime1">
              <a:rPr lang="ja-JP" altLang="en-US"/>
              <a:pPr>
                <a:defRPr/>
              </a:pPr>
              <a:t>2018/5/25</a:t>
            </a:fld>
            <a:endParaRPr lang="ja-JP" altLang="en-US"/>
          </a:p>
        </p:txBody>
      </p:sp>
      <p:sp>
        <p:nvSpPr>
          <p:cNvPr id="4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D2D023-5FA2-4CB7-BF14-B8F66B8DA59A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8820472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4BBF2B-E06D-4FBF-A3C7-AED7CF357F20}" type="datetime1">
              <a:rPr lang="ja-JP" altLang="en-US"/>
              <a:pPr>
                <a:defRPr/>
              </a:pPr>
              <a:t>2018/5/25</a:t>
            </a:fld>
            <a:endParaRPr lang="ja-JP" altLang="en-US"/>
          </a:p>
        </p:txBody>
      </p:sp>
      <p:sp>
        <p:nvSpPr>
          <p:cNvPr id="3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9D657F-5377-4989-BDC6-7636CAA27853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7543034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F9974A-299E-4431-AEE2-E794B02700C0}" type="datetime1">
              <a:rPr lang="ja-JP" altLang="en-US"/>
              <a:pPr>
                <a:defRPr/>
              </a:pPr>
              <a:t>2018/5/25</a:t>
            </a:fld>
            <a:endParaRPr lang="ja-JP" altLang="en-US"/>
          </a:p>
        </p:txBody>
      </p:sp>
      <p:sp>
        <p:nvSpPr>
          <p:cNvPr id="6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5FA865-1CE2-46A8-9146-94623CA65989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5102301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ja-JP" altLang="en-US" noProof="0"/>
              <a:t>アイコンをクリックして図を追加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532290-AD9F-4B8F-BF63-2E50B8E63689}" type="datetime1">
              <a:rPr lang="ja-JP" altLang="en-US"/>
              <a:pPr>
                <a:defRPr/>
              </a:pPr>
              <a:t>2018/5/25</a:t>
            </a:fld>
            <a:endParaRPr lang="ja-JP" altLang="en-US"/>
          </a:p>
        </p:txBody>
      </p:sp>
      <p:sp>
        <p:nvSpPr>
          <p:cNvPr id="6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812B9F-DD39-4266-8A94-7ABD3A7B1689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1116627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ー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タイトルの書式設定</a:t>
            </a:r>
          </a:p>
        </p:txBody>
      </p:sp>
      <p:sp>
        <p:nvSpPr>
          <p:cNvPr id="1027" name="テキスト プレースホルダー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7A74FA4E-5116-4D38-B5F5-B99F7180BDE2}" type="datetime1">
              <a:rPr lang="ja-JP" altLang="en-US"/>
              <a:pPr>
                <a:defRPr/>
              </a:pPr>
              <a:t>2018/5/25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46903431-2DC2-4AB2-9540-3CAE7DD6EA6E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png"/><Relationship Id="rId4" Type="http://schemas.openxmlformats.org/officeDocument/2006/relationships/image" Target="../media/image4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8.png"/><Relationship Id="rId4" Type="http://schemas.openxmlformats.org/officeDocument/2006/relationships/image" Target="../media/image2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正方形/長方形 16"/>
          <p:cNvSpPr/>
          <p:nvPr/>
        </p:nvSpPr>
        <p:spPr>
          <a:xfrm>
            <a:off x="1054009" y="2132856"/>
            <a:ext cx="6998164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4000" b="1" dirty="0">
                <a:solidFill>
                  <a:schemeClr val="accent3">
                    <a:lumMod val="50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rPr>
              <a:t>お薬手帳を使った患者教育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altLang="zh-TW" sz="4000" b="1" dirty="0">
              <a:solidFill>
                <a:schemeClr val="accent3">
                  <a:lumMod val="50000"/>
                </a:schemeClr>
              </a:solidFill>
              <a:latin typeface="AR P丸ゴシック体M" panose="020B0600010101010101" pitchFamily="50" charset="-128"/>
              <a:ea typeface="AR P丸ゴシック体M" panose="020B0600010101010101" pitchFamily="50" charset="-128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zh-TW" altLang="en-US" sz="4000" b="1" dirty="0">
                <a:solidFill>
                  <a:schemeClr val="accent3">
                    <a:lumMod val="50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rPr>
              <a:t>～鈴木信行～</a:t>
            </a:r>
            <a:endParaRPr lang="en-US" altLang="ja-JP" sz="4000" b="1" dirty="0">
              <a:solidFill>
                <a:schemeClr val="accent3">
                  <a:lumMod val="50000"/>
                </a:schemeClr>
              </a:solidFill>
              <a:latin typeface="AR P丸ゴシック体M" panose="020B0600010101010101" pitchFamily="50" charset="-128"/>
              <a:ea typeface="AR P丸ゴシック体M" panose="020B0600010101010101" pitchFamily="50" charset="-128"/>
            </a:endParaRPr>
          </a:p>
        </p:txBody>
      </p:sp>
      <p:pic>
        <p:nvPicPr>
          <p:cNvPr id="20" name="図 19">
            <a:extLst>
              <a:ext uri="{FF2B5EF4-FFF2-40B4-BE49-F238E27FC236}">
                <a16:creationId xmlns:a16="http://schemas.microsoft.com/office/drawing/2014/main" id="{CFD4ED11-B5EE-42FB-93E1-E1D14BA43CD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559" y="5657"/>
            <a:ext cx="1044547" cy="834315"/>
          </a:xfrm>
          <a:prstGeom prst="rect">
            <a:avLst/>
          </a:prstGeom>
          <a:ln>
            <a:solidFill>
              <a:srgbClr val="92D050"/>
            </a:solidFill>
          </a:ln>
        </p:spPr>
      </p:pic>
      <p:pic>
        <p:nvPicPr>
          <p:cNvPr id="22" name="図 21">
            <a:extLst>
              <a:ext uri="{FF2B5EF4-FFF2-40B4-BE49-F238E27FC236}">
                <a16:creationId xmlns:a16="http://schemas.microsoft.com/office/drawing/2014/main" id="{A808ED91-5086-420E-8D27-0B30C236478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6729412"/>
            <a:ext cx="9144000" cy="128588"/>
          </a:xfrm>
          <a:prstGeom prst="rect">
            <a:avLst/>
          </a:prstGeom>
        </p:spPr>
      </p:pic>
      <p:pic>
        <p:nvPicPr>
          <p:cNvPr id="23" name="図 22">
            <a:extLst>
              <a:ext uri="{FF2B5EF4-FFF2-40B4-BE49-F238E27FC236}">
                <a16:creationId xmlns:a16="http://schemas.microsoft.com/office/drawing/2014/main" id="{3FE391AD-25DF-4389-AB63-C32952E0A33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559" y="6124233"/>
            <a:ext cx="752475" cy="682004"/>
          </a:xfrm>
          <a:prstGeom prst="rect">
            <a:avLst/>
          </a:prstGeom>
        </p:spPr>
      </p:pic>
      <p:sp>
        <p:nvSpPr>
          <p:cNvPr id="18" name="テキスト ボックス 20"/>
          <p:cNvSpPr txBox="1">
            <a:spLocks noChangeArrowheads="1"/>
          </p:cNvSpPr>
          <p:nvPr/>
        </p:nvSpPr>
        <p:spPr bwMode="auto">
          <a:xfrm>
            <a:off x="0" y="6124233"/>
            <a:ext cx="752475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fld id="{C09600CD-C57F-4A16-9945-6D5B6AE27C50}" type="slidenum">
              <a:rPr lang="en-US" altLang="ja-JP" sz="4000" smtClean="0">
                <a:solidFill>
                  <a:schemeClr val="bg1"/>
                </a:solidFill>
              </a:rPr>
              <a:t>1</a:t>
            </a:fld>
            <a:endParaRPr lang="en-US" altLang="ja-JP" sz="4000" dirty="0">
              <a:solidFill>
                <a:schemeClr val="bg1"/>
              </a:solidFill>
            </a:endParaRPr>
          </a:p>
        </p:txBody>
      </p:sp>
      <p:pic>
        <p:nvPicPr>
          <p:cNvPr id="21" name="図 20">
            <a:extLst>
              <a:ext uri="{FF2B5EF4-FFF2-40B4-BE49-F238E27FC236}">
                <a16:creationId xmlns:a16="http://schemas.microsoft.com/office/drawing/2014/main" id="{FB7A5898-DE28-4B55-A2E1-3C41F9143BA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42988" y="0"/>
            <a:ext cx="8101012" cy="128588"/>
          </a:xfrm>
          <a:prstGeom prst="rect">
            <a:avLst/>
          </a:prstGeom>
        </p:spPr>
      </p:pic>
      <p:cxnSp>
        <p:nvCxnSpPr>
          <p:cNvPr id="28" name="直線コネクタ 27">
            <a:extLst>
              <a:ext uri="{FF2B5EF4-FFF2-40B4-BE49-F238E27FC236}">
                <a16:creationId xmlns:a16="http://schemas.microsoft.com/office/drawing/2014/main" id="{4A040379-1B24-40D0-8E24-33D2888858F9}"/>
              </a:ext>
            </a:extLst>
          </p:cNvPr>
          <p:cNvCxnSpPr>
            <a:cxnSpLocks/>
          </p:cNvCxnSpPr>
          <p:nvPr/>
        </p:nvCxnSpPr>
        <p:spPr>
          <a:xfrm>
            <a:off x="803950" y="2924944"/>
            <a:ext cx="7536099" cy="0"/>
          </a:xfrm>
          <a:prstGeom prst="line">
            <a:avLst/>
          </a:prstGeom>
          <a:ln w="38100"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正方形/長方形 30">
            <a:extLst>
              <a:ext uri="{FF2B5EF4-FFF2-40B4-BE49-F238E27FC236}">
                <a16:creationId xmlns:a16="http://schemas.microsoft.com/office/drawing/2014/main" id="{8BD0B065-02DB-4B83-887F-5E210AF0E83D}"/>
              </a:ext>
            </a:extLst>
          </p:cNvPr>
          <p:cNvSpPr/>
          <p:nvPr/>
        </p:nvSpPr>
        <p:spPr>
          <a:xfrm>
            <a:off x="7631832" y="6360080"/>
            <a:ext cx="151216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ja-JP" b="1" dirty="0">
                <a:solidFill>
                  <a:schemeClr val="accent3">
                    <a:lumMod val="7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rPr>
              <a:t>2018</a:t>
            </a:r>
            <a:r>
              <a:rPr lang="ja-JP" altLang="en-US" b="1" dirty="0">
                <a:solidFill>
                  <a:schemeClr val="accent3">
                    <a:lumMod val="7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rPr>
              <a:t>年</a:t>
            </a:r>
            <a:r>
              <a:rPr lang="en-US" altLang="ja-JP" b="1" dirty="0">
                <a:solidFill>
                  <a:schemeClr val="accent3">
                    <a:lumMod val="7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rPr>
              <a:t>5</a:t>
            </a:r>
            <a:r>
              <a:rPr lang="ja-JP" altLang="en-US" b="1" dirty="0">
                <a:solidFill>
                  <a:schemeClr val="accent3">
                    <a:lumMod val="7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rPr>
              <a:t>月</a:t>
            </a:r>
            <a:endParaRPr lang="en-US" altLang="ja-JP" b="1" dirty="0">
              <a:solidFill>
                <a:schemeClr val="accent3">
                  <a:lumMod val="75000"/>
                </a:schemeClr>
              </a:solidFill>
              <a:latin typeface="AR P丸ゴシック体M" panose="020B0600010101010101" pitchFamily="50" charset="-128"/>
              <a:ea typeface="AR P丸ゴシック体M" panose="020B0600010101010101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0343393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" name="グループ化 29">
            <a:extLst>
              <a:ext uri="{FF2B5EF4-FFF2-40B4-BE49-F238E27FC236}">
                <a16:creationId xmlns:a16="http://schemas.microsoft.com/office/drawing/2014/main" id="{5F2B3F53-04A8-46A7-B7E1-BE92F954D2B4}"/>
              </a:ext>
            </a:extLst>
          </p:cNvPr>
          <p:cNvGrpSpPr/>
          <p:nvPr/>
        </p:nvGrpSpPr>
        <p:grpSpPr>
          <a:xfrm>
            <a:off x="-1559" y="0"/>
            <a:ext cx="9145559" cy="6858000"/>
            <a:chOff x="-1559" y="0"/>
            <a:chExt cx="9145559" cy="6858000"/>
          </a:xfrm>
        </p:grpSpPr>
        <p:sp>
          <p:nvSpPr>
            <p:cNvPr id="17" name="正方形/長方形 16"/>
            <p:cNvSpPr/>
            <p:nvPr/>
          </p:nvSpPr>
          <p:spPr>
            <a:xfrm>
              <a:off x="1325444" y="104052"/>
              <a:ext cx="7536100" cy="70788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ja-JP" altLang="en-US" sz="4000" b="1" dirty="0">
                  <a:solidFill>
                    <a:schemeClr val="accent3">
                      <a:lumMod val="50000"/>
                    </a:schemeClr>
                  </a:solidFill>
                  <a:latin typeface="AR P丸ゴシック体M" panose="020B0600010101010101" pitchFamily="50" charset="-128"/>
                  <a:ea typeface="AR P丸ゴシック体M" panose="020B0600010101010101" pitchFamily="50" charset="-128"/>
                </a:rPr>
                <a:t>習得レベル</a:t>
              </a:r>
              <a:endParaRPr lang="en-US" altLang="ja-JP" sz="4000" b="1" dirty="0">
                <a:solidFill>
                  <a:schemeClr val="accent3">
                    <a:lumMod val="50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</p:txBody>
        </p:sp>
        <p:sp>
          <p:nvSpPr>
            <p:cNvPr id="19" name="正方形/長方形 18"/>
            <p:cNvSpPr/>
            <p:nvPr/>
          </p:nvSpPr>
          <p:spPr>
            <a:xfrm>
              <a:off x="355982" y="1012954"/>
              <a:ext cx="8680513" cy="64633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ja-JP" altLang="en-US" sz="36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 P丸ゴシック体M" panose="020B0600010101010101" pitchFamily="50" charset="-128"/>
                  <a:ea typeface="AR P丸ゴシック体M" panose="020B0600010101010101" pitchFamily="50" charset="-128"/>
                </a:rPr>
                <a:t>◆レベル２　：患者－薬剤師</a:t>
              </a:r>
              <a:r>
                <a:rPr lang="ja-JP" altLang="en-US" sz="3600" b="1" dirty="0" err="1">
                  <a:solidFill>
                    <a:schemeClr val="tx1">
                      <a:lumMod val="95000"/>
                      <a:lumOff val="5000"/>
                    </a:schemeClr>
                  </a:solidFill>
                  <a:latin typeface="AR P丸ゴシック体M" panose="020B0600010101010101" pitchFamily="50" charset="-128"/>
                  <a:ea typeface="AR P丸ゴシック体M" panose="020B0600010101010101" pitchFamily="50" charset="-128"/>
                </a:rPr>
                <a:t>ー</a:t>
              </a:r>
              <a:r>
                <a:rPr lang="ja-JP" altLang="en-US" sz="36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 P丸ゴシック体M" panose="020B0600010101010101" pitchFamily="50" charset="-128"/>
                  <a:ea typeface="AR P丸ゴシック体M" panose="020B0600010101010101" pitchFamily="50" charset="-128"/>
                </a:rPr>
                <a:t>医師</a:t>
              </a:r>
              <a:endParaRPr lang="en-US" altLang="ja-JP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</p:txBody>
        </p:sp>
        <p:pic>
          <p:nvPicPr>
            <p:cNvPr id="20" name="図 19">
              <a:extLst>
                <a:ext uri="{FF2B5EF4-FFF2-40B4-BE49-F238E27FC236}">
                  <a16:creationId xmlns:a16="http://schemas.microsoft.com/office/drawing/2014/main" id="{CFD4ED11-B5EE-42FB-93E1-E1D14BA43CD7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1559" y="5657"/>
              <a:ext cx="1044547" cy="834315"/>
            </a:xfrm>
            <a:prstGeom prst="rect">
              <a:avLst/>
            </a:prstGeom>
            <a:ln>
              <a:solidFill>
                <a:srgbClr val="92D050"/>
              </a:solidFill>
            </a:ln>
          </p:spPr>
        </p:pic>
        <p:pic>
          <p:nvPicPr>
            <p:cNvPr id="22" name="図 21">
              <a:extLst>
                <a:ext uri="{FF2B5EF4-FFF2-40B4-BE49-F238E27FC236}">
                  <a16:creationId xmlns:a16="http://schemas.microsoft.com/office/drawing/2014/main" id="{A808ED91-5086-420E-8D27-0B30C236478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0" y="6729412"/>
              <a:ext cx="9144000" cy="128588"/>
            </a:xfrm>
            <a:prstGeom prst="rect">
              <a:avLst/>
            </a:prstGeom>
          </p:spPr>
        </p:pic>
        <p:pic>
          <p:nvPicPr>
            <p:cNvPr id="23" name="図 22">
              <a:extLst>
                <a:ext uri="{FF2B5EF4-FFF2-40B4-BE49-F238E27FC236}">
                  <a16:creationId xmlns:a16="http://schemas.microsoft.com/office/drawing/2014/main" id="{3FE391AD-25DF-4389-AB63-C32952E0A337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-1559" y="6124233"/>
              <a:ext cx="752475" cy="682004"/>
            </a:xfrm>
            <a:prstGeom prst="rect">
              <a:avLst/>
            </a:prstGeom>
          </p:spPr>
        </p:pic>
        <p:sp>
          <p:nvSpPr>
            <p:cNvPr id="18" name="テキスト ボックス 20"/>
            <p:cNvSpPr txBox="1">
              <a:spLocks noChangeArrowheads="1"/>
            </p:cNvSpPr>
            <p:nvPr/>
          </p:nvSpPr>
          <p:spPr bwMode="auto">
            <a:xfrm>
              <a:off x="0" y="6124233"/>
              <a:ext cx="752475" cy="7078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kumimoji="1"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kumimoji="1"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fld id="{C09600CD-C57F-4A16-9945-6D5B6AE27C50}" type="slidenum">
                <a:rPr lang="en-US" altLang="ja-JP" sz="4000" smtClean="0">
                  <a:solidFill>
                    <a:schemeClr val="bg1"/>
                  </a:solidFill>
                </a:rPr>
                <a:t>10</a:t>
              </a:fld>
              <a:endParaRPr lang="en-US" altLang="ja-JP" sz="4000" dirty="0">
                <a:solidFill>
                  <a:schemeClr val="bg1"/>
                </a:solidFill>
              </a:endParaRPr>
            </a:p>
          </p:txBody>
        </p:sp>
        <p:pic>
          <p:nvPicPr>
            <p:cNvPr id="21" name="図 20">
              <a:extLst>
                <a:ext uri="{FF2B5EF4-FFF2-40B4-BE49-F238E27FC236}">
                  <a16:creationId xmlns:a16="http://schemas.microsoft.com/office/drawing/2014/main" id="{FB7A5898-DE28-4B55-A2E1-3C41F9143BA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042988" y="0"/>
              <a:ext cx="8101012" cy="128588"/>
            </a:xfrm>
            <a:prstGeom prst="rect">
              <a:avLst/>
            </a:prstGeom>
          </p:spPr>
        </p:pic>
        <p:cxnSp>
          <p:nvCxnSpPr>
            <p:cNvPr id="28" name="直線コネクタ 27">
              <a:extLst>
                <a:ext uri="{FF2B5EF4-FFF2-40B4-BE49-F238E27FC236}">
                  <a16:creationId xmlns:a16="http://schemas.microsoft.com/office/drawing/2014/main" id="{4A040379-1B24-40D0-8E24-33D2888858F9}"/>
                </a:ext>
              </a:extLst>
            </p:cNvPr>
            <p:cNvCxnSpPr>
              <a:cxnSpLocks/>
            </p:cNvCxnSpPr>
            <p:nvPr/>
          </p:nvCxnSpPr>
          <p:spPr>
            <a:xfrm>
              <a:off x="1331640" y="836712"/>
              <a:ext cx="7536099" cy="0"/>
            </a:xfrm>
            <a:prstGeom prst="line">
              <a:avLst/>
            </a:prstGeom>
            <a:ln>
              <a:solidFill>
                <a:srgbClr val="92D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15" name="Picture 9" descr="C:\Users\nobu\Desktop\illust2815.png">
            <a:extLst>
              <a:ext uri="{FF2B5EF4-FFF2-40B4-BE49-F238E27FC236}">
                <a16:creationId xmlns:a16="http://schemas.microsoft.com/office/drawing/2014/main" id="{E9A89B8C-95D9-4A09-A3B2-A760AC2799C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25444" y="1932463"/>
            <a:ext cx="1090613" cy="1222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4" name="正方形/長方形 23">
            <a:extLst>
              <a:ext uri="{FF2B5EF4-FFF2-40B4-BE49-F238E27FC236}">
                <a16:creationId xmlns:a16="http://schemas.microsoft.com/office/drawing/2014/main" id="{4079BDFC-A392-4D46-BB5A-4B5092B949FE}"/>
              </a:ext>
            </a:extLst>
          </p:cNvPr>
          <p:cNvSpPr/>
          <p:nvPr/>
        </p:nvSpPr>
        <p:spPr>
          <a:xfrm>
            <a:off x="3118347" y="1957955"/>
            <a:ext cx="5918148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rPr>
              <a:t>①医師に残薬があることを</a:t>
            </a:r>
            <a:endParaRPr lang="en-US" altLang="ja-JP" sz="3600" b="1" dirty="0">
              <a:solidFill>
                <a:schemeClr val="tx1">
                  <a:lumMod val="95000"/>
                  <a:lumOff val="5000"/>
                </a:schemeClr>
              </a:solidFill>
              <a:latin typeface="AR P丸ゴシック体M" panose="020B0600010101010101" pitchFamily="50" charset="-128"/>
              <a:ea typeface="AR P丸ゴシック体M" panose="020B0600010101010101" pitchFamily="50" charset="-128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rPr>
              <a:t>　言い、処方数を減薬</a:t>
            </a:r>
            <a:endParaRPr lang="en-US" altLang="ja-JP" sz="3600" b="1" dirty="0">
              <a:solidFill>
                <a:schemeClr val="tx1">
                  <a:lumMod val="95000"/>
                  <a:lumOff val="5000"/>
                </a:schemeClr>
              </a:solidFill>
              <a:latin typeface="AR P丸ゴシック体M" panose="020B0600010101010101" pitchFamily="50" charset="-128"/>
              <a:ea typeface="AR P丸ゴシック体M" panose="020B0600010101010101" pitchFamily="50" charset="-128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altLang="ja-JP" sz="3600" b="1" dirty="0">
              <a:solidFill>
                <a:schemeClr val="tx1">
                  <a:lumMod val="95000"/>
                  <a:lumOff val="5000"/>
                </a:schemeClr>
              </a:solidFill>
              <a:latin typeface="AR P丸ゴシック体M" panose="020B0600010101010101" pitchFamily="50" charset="-128"/>
              <a:ea typeface="AR P丸ゴシック体M" panose="020B0600010101010101" pitchFamily="50" charset="-128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rPr>
              <a:t>②お薬手帳を医師へ見せる</a:t>
            </a:r>
            <a:endParaRPr lang="en-US" altLang="ja-JP" sz="3600" b="1" dirty="0">
              <a:solidFill>
                <a:schemeClr val="tx1">
                  <a:lumMod val="95000"/>
                  <a:lumOff val="5000"/>
                </a:schemeClr>
              </a:solidFill>
              <a:latin typeface="AR P丸ゴシック体M" panose="020B0600010101010101" pitchFamily="50" charset="-128"/>
              <a:ea typeface="AR P丸ゴシック体M" panose="020B0600010101010101" pitchFamily="50" charset="-128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rPr>
              <a:t>　検査データを記録する</a:t>
            </a:r>
            <a:endParaRPr lang="en-US" altLang="ja-JP" sz="3600" b="1" dirty="0">
              <a:solidFill>
                <a:schemeClr val="tx1">
                  <a:lumMod val="95000"/>
                  <a:lumOff val="5000"/>
                </a:schemeClr>
              </a:solidFill>
              <a:latin typeface="AR P丸ゴシック体M" panose="020B0600010101010101" pitchFamily="50" charset="-128"/>
              <a:ea typeface="AR P丸ゴシック体M" panose="020B0600010101010101" pitchFamily="50" charset="-128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altLang="ja-JP" sz="3600" b="1" dirty="0">
              <a:solidFill>
                <a:schemeClr val="tx1">
                  <a:lumMod val="95000"/>
                  <a:lumOff val="5000"/>
                </a:schemeClr>
              </a:solidFill>
              <a:latin typeface="AR P丸ゴシック体M" panose="020B0600010101010101" pitchFamily="50" charset="-128"/>
              <a:ea typeface="AR P丸ゴシック体M" panose="020B0600010101010101" pitchFamily="50" charset="-128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rPr>
              <a:t>③医師へ聞きたいことを</a:t>
            </a:r>
            <a:endParaRPr lang="en-US" altLang="ja-JP" sz="3600" b="1" dirty="0">
              <a:solidFill>
                <a:schemeClr val="tx1">
                  <a:lumMod val="95000"/>
                  <a:lumOff val="5000"/>
                </a:schemeClr>
              </a:solidFill>
              <a:latin typeface="AR P丸ゴシック体M" panose="020B0600010101010101" pitchFamily="50" charset="-128"/>
              <a:ea typeface="AR P丸ゴシック体M" panose="020B0600010101010101" pitchFamily="50" charset="-128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rPr>
              <a:t>　メモしてくる</a:t>
            </a:r>
            <a:endParaRPr lang="en-US" altLang="ja-JP" sz="3600" b="1" dirty="0">
              <a:solidFill>
                <a:schemeClr val="tx1">
                  <a:lumMod val="95000"/>
                  <a:lumOff val="5000"/>
                </a:schemeClr>
              </a:solidFill>
              <a:latin typeface="AR P丸ゴシック体M" panose="020B0600010101010101" pitchFamily="50" charset="-128"/>
              <a:ea typeface="AR P丸ゴシック体M" panose="020B0600010101010101" pitchFamily="50" charset="-128"/>
            </a:endParaRPr>
          </a:p>
        </p:txBody>
      </p:sp>
      <p:pic>
        <p:nvPicPr>
          <p:cNvPr id="14" name="Picture 7" descr="C:\Users\nobu\Desktop\illust195.png">
            <a:extLst>
              <a:ext uri="{FF2B5EF4-FFF2-40B4-BE49-F238E27FC236}">
                <a16:creationId xmlns:a16="http://schemas.microsoft.com/office/drawing/2014/main" id="{30BF130C-7B60-4678-AEC1-569BB402566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2988" y="3760017"/>
            <a:ext cx="1440780" cy="11290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500788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" name="グループ化 29">
            <a:extLst>
              <a:ext uri="{FF2B5EF4-FFF2-40B4-BE49-F238E27FC236}">
                <a16:creationId xmlns:a16="http://schemas.microsoft.com/office/drawing/2014/main" id="{5F2B3F53-04A8-46A7-B7E1-BE92F954D2B4}"/>
              </a:ext>
            </a:extLst>
          </p:cNvPr>
          <p:cNvGrpSpPr/>
          <p:nvPr/>
        </p:nvGrpSpPr>
        <p:grpSpPr>
          <a:xfrm>
            <a:off x="-1559" y="0"/>
            <a:ext cx="9145559" cy="6858000"/>
            <a:chOff x="-1559" y="0"/>
            <a:chExt cx="9145559" cy="6858000"/>
          </a:xfrm>
        </p:grpSpPr>
        <p:sp>
          <p:nvSpPr>
            <p:cNvPr id="17" name="正方形/長方形 16"/>
            <p:cNvSpPr/>
            <p:nvPr/>
          </p:nvSpPr>
          <p:spPr>
            <a:xfrm>
              <a:off x="1325444" y="104052"/>
              <a:ext cx="7536100" cy="70788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ja-JP" altLang="en-US" sz="4000" b="1" dirty="0">
                  <a:solidFill>
                    <a:schemeClr val="accent3">
                      <a:lumMod val="50000"/>
                    </a:schemeClr>
                  </a:solidFill>
                  <a:latin typeface="AR P丸ゴシック体M" panose="020B0600010101010101" pitchFamily="50" charset="-128"/>
                  <a:ea typeface="AR P丸ゴシック体M" panose="020B0600010101010101" pitchFamily="50" charset="-128"/>
                </a:rPr>
                <a:t>習得レベル</a:t>
              </a:r>
              <a:endParaRPr lang="en-US" altLang="ja-JP" sz="4000" b="1" dirty="0">
                <a:solidFill>
                  <a:schemeClr val="accent3">
                    <a:lumMod val="50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</p:txBody>
        </p:sp>
        <p:sp>
          <p:nvSpPr>
            <p:cNvPr id="19" name="正方形/長方形 18"/>
            <p:cNvSpPr/>
            <p:nvPr/>
          </p:nvSpPr>
          <p:spPr>
            <a:xfrm>
              <a:off x="355982" y="1012954"/>
              <a:ext cx="8680513" cy="64633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ja-JP" altLang="en-US" sz="36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 P丸ゴシック体M" panose="020B0600010101010101" pitchFamily="50" charset="-128"/>
                  <a:ea typeface="AR P丸ゴシック体M" panose="020B0600010101010101" pitchFamily="50" charset="-128"/>
                </a:rPr>
                <a:t>◆レベル３　：主体的患者</a:t>
              </a:r>
              <a:endParaRPr lang="en-US" altLang="ja-JP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</p:txBody>
        </p:sp>
        <p:pic>
          <p:nvPicPr>
            <p:cNvPr id="20" name="図 19">
              <a:extLst>
                <a:ext uri="{FF2B5EF4-FFF2-40B4-BE49-F238E27FC236}">
                  <a16:creationId xmlns:a16="http://schemas.microsoft.com/office/drawing/2014/main" id="{CFD4ED11-B5EE-42FB-93E1-E1D14BA43CD7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1559" y="5657"/>
              <a:ext cx="1044547" cy="834315"/>
            </a:xfrm>
            <a:prstGeom prst="rect">
              <a:avLst/>
            </a:prstGeom>
            <a:ln>
              <a:solidFill>
                <a:srgbClr val="92D050"/>
              </a:solidFill>
            </a:ln>
          </p:spPr>
        </p:pic>
        <p:pic>
          <p:nvPicPr>
            <p:cNvPr id="22" name="図 21">
              <a:extLst>
                <a:ext uri="{FF2B5EF4-FFF2-40B4-BE49-F238E27FC236}">
                  <a16:creationId xmlns:a16="http://schemas.microsoft.com/office/drawing/2014/main" id="{A808ED91-5086-420E-8D27-0B30C236478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0" y="6729412"/>
              <a:ext cx="9144000" cy="128588"/>
            </a:xfrm>
            <a:prstGeom prst="rect">
              <a:avLst/>
            </a:prstGeom>
          </p:spPr>
        </p:pic>
        <p:pic>
          <p:nvPicPr>
            <p:cNvPr id="23" name="図 22">
              <a:extLst>
                <a:ext uri="{FF2B5EF4-FFF2-40B4-BE49-F238E27FC236}">
                  <a16:creationId xmlns:a16="http://schemas.microsoft.com/office/drawing/2014/main" id="{3FE391AD-25DF-4389-AB63-C32952E0A337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-1559" y="6124233"/>
              <a:ext cx="752475" cy="682004"/>
            </a:xfrm>
            <a:prstGeom prst="rect">
              <a:avLst/>
            </a:prstGeom>
          </p:spPr>
        </p:pic>
        <p:sp>
          <p:nvSpPr>
            <p:cNvPr id="18" name="テキスト ボックス 20"/>
            <p:cNvSpPr txBox="1">
              <a:spLocks noChangeArrowheads="1"/>
            </p:cNvSpPr>
            <p:nvPr/>
          </p:nvSpPr>
          <p:spPr bwMode="auto">
            <a:xfrm>
              <a:off x="0" y="6124233"/>
              <a:ext cx="752475" cy="7078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kumimoji="1"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kumimoji="1"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fld id="{C09600CD-C57F-4A16-9945-6D5B6AE27C50}" type="slidenum">
                <a:rPr lang="en-US" altLang="ja-JP" sz="4000" smtClean="0">
                  <a:solidFill>
                    <a:schemeClr val="bg1"/>
                  </a:solidFill>
                </a:rPr>
                <a:t>11</a:t>
              </a:fld>
              <a:endParaRPr lang="en-US" altLang="ja-JP" sz="4000" dirty="0">
                <a:solidFill>
                  <a:schemeClr val="bg1"/>
                </a:solidFill>
              </a:endParaRPr>
            </a:p>
          </p:txBody>
        </p:sp>
        <p:pic>
          <p:nvPicPr>
            <p:cNvPr id="21" name="図 20">
              <a:extLst>
                <a:ext uri="{FF2B5EF4-FFF2-40B4-BE49-F238E27FC236}">
                  <a16:creationId xmlns:a16="http://schemas.microsoft.com/office/drawing/2014/main" id="{FB7A5898-DE28-4B55-A2E1-3C41F9143BA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042988" y="0"/>
              <a:ext cx="8101012" cy="128588"/>
            </a:xfrm>
            <a:prstGeom prst="rect">
              <a:avLst/>
            </a:prstGeom>
          </p:spPr>
        </p:pic>
        <p:cxnSp>
          <p:nvCxnSpPr>
            <p:cNvPr id="28" name="直線コネクタ 27">
              <a:extLst>
                <a:ext uri="{FF2B5EF4-FFF2-40B4-BE49-F238E27FC236}">
                  <a16:creationId xmlns:a16="http://schemas.microsoft.com/office/drawing/2014/main" id="{4A040379-1B24-40D0-8E24-33D2888858F9}"/>
                </a:ext>
              </a:extLst>
            </p:cNvPr>
            <p:cNvCxnSpPr>
              <a:cxnSpLocks/>
            </p:cNvCxnSpPr>
            <p:nvPr/>
          </p:nvCxnSpPr>
          <p:spPr>
            <a:xfrm>
              <a:off x="1331640" y="836712"/>
              <a:ext cx="7536099" cy="0"/>
            </a:xfrm>
            <a:prstGeom prst="line">
              <a:avLst/>
            </a:prstGeom>
            <a:ln>
              <a:solidFill>
                <a:srgbClr val="92D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4" name="正方形/長方形 23">
            <a:extLst>
              <a:ext uri="{FF2B5EF4-FFF2-40B4-BE49-F238E27FC236}">
                <a16:creationId xmlns:a16="http://schemas.microsoft.com/office/drawing/2014/main" id="{4079BDFC-A392-4D46-BB5A-4B5092B949FE}"/>
              </a:ext>
            </a:extLst>
          </p:cNvPr>
          <p:cNvSpPr/>
          <p:nvPr/>
        </p:nvSpPr>
        <p:spPr>
          <a:xfrm>
            <a:off x="3118347" y="1957955"/>
            <a:ext cx="5918148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rPr>
              <a:t>①医師や薬剤師の説明を</a:t>
            </a:r>
            <a:endParaRPr lang="en-US" altLang="ja-JP" sz="3600" b="1" dirty="0">
              <a:solidFill>
                <a:schemeClr val="tx1">
                  <a:lumMod val="95000"/>
                  <a:lumOff val="5000"/>
                </a:schemeClr>
              </a:solidFill>
              <a:latin typeface="AR P丸ゴシック体M" panose="020B0600010101010101" pitchFamily="50" charset="-128"/>
              <a:ea typeface="AR P丸ゴシック体M" panose="020B0600010101010101" pitchFamily="50" charset="-128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rPr>
              <a:t>　その場でメモする</a:t>
            </a:r>
            <a:endParaRPr lang="en-US" altLang="ja-JP" sz="3600" b="1" dirty="0">
              <a:solidFill>
                <a:schemeClr val="tx1">
                  <a:lumMod val="95000"/>
                  <a:lumOff val="5000"/>
                </a:schemeClr>
              </a:solidFill>
              <a:latin typeface="AR P丸ゴシック体M" panose="020B0600010101010101" pitchFamily="50" charset="-128"/>
              <a:ea typeface="AR P丸ゴシック体M" panose="020B0600010101010101" pitchFamily="50" charset="-128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altLang="ja-JP" sz="3600" b="1" dirty="0">
              <a:solidFill>
                <a:schemeClr val="tx1">
                  <a:lumMod val="95000"/>
                  <a:lumOff val="5000"/>
                </a:schemeClr>
              </a:solidFill>
              <a:latin typeface="AR P丸ゴシック体M" panose="020B0600010101010101" pitchFamily="50" charset="-128"/>
              <a:ea typeface="AR P丸ゴシック体M" panose="020B0600010101010101" pitchFamily="50" charset="-128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rPr>
              <a:t>②自宅で調べた結果を添付</a:t>
            </a:r>
            <a:endParaRPr lang="en-US" altLang="ja-JP" sz="3600" b="1" dirty="0">
              <a:solidFill>
                <a:schemeClr val="tx1">
                  <a:lumMod val="95000"/>
                  <a:lumOff val="5000"/>
                </a:schemeClr>
              </a:solidFill>
              <a:latin typeface="AR P丸ゴシック体M" panose="020B0600010101010101" pitchFamily="50" charset="-128"/>
              <a:ea typeface="AR P丸ゴシック体M" panose="020B0600010101010101" pitchFamily="50" charset="-128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altLang="ja-JP" sz="3600" b="1" dirty="0">
              <a:solidFill>
                <a:schemeClr val="tx1">
                  <a:lumMod val="95000"/>
                  <a:lumOff val="5000"/>
                </a:schemeClr>
              </a:solidFill>
              <a:latin typeface="AR P丸ゴシック体M" panose="020B0600010101010101" pitchFamily="50" charset="-128"/>
              <a:ea typeface="AR P丸ゴシック体M" panose="020B0600010101010101" pitchFamily="50" charset="-128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rPr>
              <a:t>③健康情報などを記載</a:t>
            </a:r>
            <a:endParaRPr lang="en-US" altLang="ja-JP" sz="3600" b="1" dirty="0">
              <a:solidFill>
                <a:schemeClr val="tx1">
                  <a:lumMod val="95000"/>
                  <a:lumOff val="5000"/>
                </a:schemeClr>
              </a:solidFill>
              <a:latin typeface="AR P丸ゴシック体M" panose="020B0600010101010101" pitchFamily="50" charset="-128"/>
              <a:ea typeface="AR P丸ゴシック体M" panose="020B0600010101010101" pitchFamily="50" charset="-128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altLang="ja-JP" sz="3600" b="1" dirty="0">
              <a:solidFill>
                <a:schemeClr val="tx1">
                  <a:lumMod val="95000"/>
                  <a:lumOff val="5000"/>
                </a:schemeClr>
              </a:solidFill>
              <a:latin typeface="AR P丸ゴシック体M" panose="020B0600010101010101" pitchFamily="50" charset="-128"/>
              <a:ea typeface="AR P丸ゴシック体M" panose="020B0600010101010101" pitchFamily="50" charset="-128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rPr>
              <a:t>④自由に情報を掲載する</a:t>
            </a:r>
            <a:endParaRPr lang="en-US" altLang="ja-JP" sz="3600" b="1" dirty="0">
              <a:solidFill>
                <a:schemeClr val="tx1">
                  <a:lumMod val="95000"/>
                  <a:lumOff val="5000"/>
                </a:schemeClr>
              </a:solidFill>
              <a:latin typeface="AR P丸ゴシック体M" panose="020B0600010101010101" pitchFamily="50" charset="-128"/>
              <a:ea typeface="AR P丸ゴシック体M" panose="020B0600010101010101" pitchFamily="50" charset="-128"/>
            </a:endParaRPr>
          </a:p>
        </p:txBody>
      </p:sp>
      <p:sp>
        <p:nvSpPr>
          <p:cNvPr id="16" name="Oval 2">
            <a:extLst>
              <a:ext uri="{FF2B5EF4-FFF2-40B4-BE49-F238E27FC236}">
                <a16:creationId xmlns:a16="http://schemas.microsoft.com/office/drawing/2014/main" id="{664ABD37-3D45-4362-85ED-BD8FBB90EC1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7961" y="2748150"/>
            <a:ext cx="2081213" cy="1909357"/>
          </a:xfrm>
          <a:prstGeom prst="ellipse">
            <a:avLst/>
          </a:prstGeom>
          <a:noFill/>
          <a:ln w="76200">
            <a:solidFill>
              <a:srgbClr val="FFC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ja-JP" altLang="en-US" sz="2400">
              <a:latin typeface="Comic Sans MS" panose="030F0702030302020204" pitchFamily="66" charset="0"/>
            </a:endParaRPr>
          </a:p>
        </p:txBody>
      </p:sp>
      <p:pic>
        <p:nvPicPr>
          <p:cNvPr id="25" name="Picture 9" descr="C:\Users\nobu\Desktop\illust2815.png">
            <a:extLst>
              <a:ext uri="{FF2B5EF4-FFF2-40B4-BE49-F238E27FC236}">
                <a16:creationId xmlns:a16="http://schemas.microsoft.com/office/drawing/2014/main" id="{2D2308CA-F0F0-4361-B2FA-E9CF168AFE6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8801" y="2449742"/>
            <a:ext cx="1090613" cy="1222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" name="Picture 10" descr="C:\Users\nobu\Desktop\illust4065.png">
            <a:extLst>
              <a:ext uri="{FF2B5EF4-FFF2-40B4-BE49-F238E27FC236}">
                <a16:creationId xmlns:a16="http://schemas.microsoft.com/office/drawing/2014/main" id="{F0808100-78C6-4CAA-8AC6-3FC24F262A6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747" y="3590542"/>
            <a:ext cx="1296144" cy="1387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" name="Picture 7" descr="C:\Users\nobu\Desktop\illust195.png">
            <a:extLst>
              <a:ext uri="{FF2B5EF4-FFF2-40B4-BE49-F238E27FC236}">
                <a16:creationId xmlns:a16="http://schemas.microsoft.com/office/drawing/2014/main" id="{51D8C55A-2722-4F8E-9BE7-B6DBC14FC37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5656" y="3672117"/>
            <a:ext cx="1440780" cy="11290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209657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図 2">
            <a:extLst>
              <a:ext uri="{FF2B5EF4-FFF2-40B4-BE49-F238E27FC236}">
                <a16:creationId xmlns:a16="http://schemas.microsoft.com/office/drawing/2014/main" id="{E82F59F0-52C0-4BE0-9F4D-F60D8BB55DD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71660" y="1844824"/>
            <a:ext cx="3072340" cy="2304256"/>
          </a:xfrm>
          <a:prstGeom prst="rect">
            <a:avLst/>
          </a:prstGeom>
        </p:spPr>
      </p:pic>
      <p:grpSp>
        <p:nvGrpSpPr>
          <p:cNvPr id="30" name="グループ化 29">
            <a:extLst>
              <a:ext uri="{FF2B5EF4-FFF2-40B4-BE49-F238E27FC236}">
                <a16:creationId xmlns:a16="http://schemas.microsoft.com/office/drawing/2014/main" id="{5F2B3F53-04A8-46A7-B7E1-BE92F954D2B4}"/>
              </a:ext>
            </a:extLst>
          </p:cNvPr>
          <p:cNvGrpSpPr/>
          <p:nvPr/>
        </p:nvGrpSpPr>
        <p:grpSpPr>
          <a:xfrm>
            <a:off x="-1559" y="0"/>
            <a:ext cx="9145559" cy="6858000"/>
            <a:chOff x="-1559" y="0"/>
            <a:chExt cx="9145559" cy="6858000"/>
          </a:xfrm>
        </p:grpSpPr>
        <p:sp>
          <p:nvSpPr>
            <p:cNvPr id="17" name="正方形/長方形 16"/>
            <p:cNvSpPr/>
            <p:nvPr/>
          </p:nvSpPr>
          <p:spPr>
            <a:xfrm>
              <a:off x="1325444" y="104052"/>
              <a:ext cx="7536100" cy="70788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ja-JP" altLang="en-US" sz="4000" b="1" dirty="0">
                  <a:solidFill>
                    <a:schemeClr val="accent3">
                      <a:lumMod val="50000"/>
                    </a:schemeClr>
                  </a:solidFill>
                  <a:latin typeface="AR P丸ゴシック体M" panose="020B0600010101010101" pitchFamily="50" charset="-128"/>
                  <a:ea typeface="AR P丸ゴシック体M" panose="020B0600010101010101" pitchFamily="50" charset="-128"/>
                </a:rPr>
                <a:t>お薬手帳活用を推進するために</a:t>
              </a:r>
              <a:endParaRPr lang="en-US" altLang="ja-JP" sz="4000" b="1" dirty="0">
                <a:solidFill>
                  <a:schemeClr val="accent3">
                    <a:lumMod val="50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</p:txBody>
        </p:sp>
        <p:sp>
          <p:nvSpPr>
            <p:cNvPr id="19" name="正方形/長方形 18"/>
            <p:cNvSpPr/>
            <p:nvPr/>
          </p:nvSpPr>
          <p:spPr>
            <a:xfrm>
              <a:off x="355982" y="1012954"/>
              <a:ext cx="8680513" cy="5078313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ja-JP" altLang="en-US" sz="36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 P丸ゴシック体M" panose="020B0600010101010101" pitchFamily="50" charset="-128"/>
                  <a:ea typeface="AR P丸ゴシック体M" panose="020B0600010101010101" pitchFamily="50" charset="-128"/>
                </a:rPr>
                <a:t>◆活用に向けて環境を整える</a:t>
              </a:r>
              <a:endParaRPr lang="en-US" altLang="ja-JP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ja-JP" altLang="en-US" sz="36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 P丸ゴシック体M" panose="020B0600010101010101" pitchFamily="50" charset="-128"/>
                  <a:ea typeface="AR P丸ゴシック体M" panose="020B0600010101010101" pitchFamily="50" charset="-128"/>
                </a:rPr>
                <a:t>◇薬剤師が、自ら手書きで記入する</a:t>
              </a:r>
              <a:endParaRPr lang="en-US" altLang="ja-JP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ja-JP" altLang="en-US" sz="36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 P丸ゴシック体M" panose="020B0600010101010101" pitchFamily="50" charset="-128"/>
                  <a:ea typeface="AR P丸ゴシック体M" panose="020B0600010101010101" pitchFamily="50" charset="-128"/>
                </a:rPr>
                <a:t>　・やって見せる</a:t>
              </a:r>
              <a:endParaRPr lang="en-US" altLang="ja-JP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ja-JP" altLang="en-US" sz="36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 P丸ゴシック体M" panose="020B0600010101010101" pitchFamily="50" charset="-128"/>
                  <a:ea typeface="AR P丸ゴシック体M" panose="020B0600010101010101" pitchFamily="50" charset="-128"/>
                </a:rPr>
                <a:t>　・楽しさを見せる</a:t>
              </a:r>
              <a:endParaRPr lang="en-US" altLang="ja-JP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altLang="ja-JP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altLang="ja-JP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ja-JP" altLang="en-US" sz="36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 P丸ゴシック体M" panose="020B0600010101010101" pitchFamily="50" charset="-128"/>
                  <a:ea typeface="AR P丸ゴシック体M" panose="020B0600010101010101" pitchFamily="50" charset="-128"/>
                </a:rPr>
                <a:t>◇メモ・記録できるように</a:t>
              </a:r>
              <a:endParaRPr lang="en-US" altLang="ja-JP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ja-JP" altLang="en-US" sz="36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 P丸ゴシック体M" panose="020B0600010101010101" pitchFamily="50" charset="-128"/>
                  <a:ea typeface="AR P丸ゴシック体M" panose="020B0600010101010101" pitchFamily="50" charset="-128"/>
                </a:rPr>
                <a:t>　・ペンを置く</a:t>
              </a:r>
              <a:endParaRPr lang="en-US" altLang="ja-JP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ja-JP" altLang="en-US" sz="36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 P丸ゴシック体M" panose="020B0600010101010101" pitchFamily="50" charset="-128"/>
                  <a:ea typeface="AR P丸ゴシック体M" panose="020B0600010101010101" pitchFamily="50" charset="-128"/>
                </a:rPr>
                <a:t>　・事例を見せる</a:t>
              </a:r>
              <a:endParaRPr lang="en-US" altLang="ja-JP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</p:txBody>
        </p:sp>
        <p:pic>
          <p:nvPicPr>
            <p:cNvPr id="20" name="図 19">
              <a:extLst>
                <a:ext uri="{FF2B5EF4-FFF2-40B4-BE49-F238E27FC236}">
                  <a16:creationId xmlns:a16="http://schemas.microsoft.com/office/drawing/2014/main" id="{CFD4ED11-B5EE-42FB-93E1-E1D14BA43CD7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1559" y="5657"/>
              <a:ext cx="1044547" cy="834315"/>
            </a:xfrm>
            <a:prstGeom prst="rect">
              <a:avLst/>
            </a:prstGeom>
            <a:ln>
              <a:solidFill>
                <a:srgbClr val="92D050"/>
              </a:solidFill>
            </a:ln>
          </p:spPr>
        </p:pic>
        <p:pic>
          <p:nvPicPr>
            <p:cNvPr id="22" name="図 21">
              <a:extLst>
                <a:ext uri="{FF2B5EF4-FFF2-40B4-BE49-F238E27FC236}">
                  <a16:creationId xmlns:a16="http://schemas.microsoft.com/office/drawing/2014/main" id="{A808ED91-5086-420E-8D27-0B30C2364789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0" y="6729412"/>
              <a:ext cx="9144000" cy="128588"/>
            </a:xfrm>
            <a:prstGeom prst="rect">
              <a:avLst/>
            </a:prstGeom>
          </p:spPr>
        </p:pic>
        <p:pic>
          <p:nvPicPr>
            <p:cNvPr id="23" name="図 22">
              <a:extLst>
                <a:ext uri="{FF2B5EF4-FFF2-40B4-BE49-F238E27FC236}">
                  <a16:creationId xmlns:a16="http://schemas.microsoft.com/office/drawing/2014/main" id="{3FE391AD-25DF-4389-AB63-C32952E0A337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-1559" y="6124233"/>
              <a:ext cx="752475" cy="682004"/>
            </a:xfrm>
            <a:prstGeom prst="rect">
              <a:avLst/>
            </a:prstGeom>
          </p:spPr>
        </p:pic>
        <p:sp>
          <p:nvSpPr>
            <p:cNvPr id="18" name="テキスト ボックス 20"/>
            <p:cNvSpPr txBox="1">
              <a:spLocks noChangeArrowheads="1"/>
            </p:cNvSpPr>
            <p:nvPr/>
          </p:nvSpPr>
          <p:spPr bwMode="auto">
            <a:xfrm>
              <a:off x="0" y="6124233"/>
              <a:ext cx="752475" cy="7078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kumimoji="1"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kumimoji="1"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fld id="{C09600CD-C57F-4A16-9945-6D5B6AE27C50}" type="slidenum">
                <a:rPr lang="en-US" altLang="ja-JP" sz="4000" smtClean="0">
                  <a:solidFill>
                    <a:schemeClr val="bg1"/>
                  </a:solidFill>
                </a:rPr>
                <a:t>12</a:t>
              </a:fld>
              <a:endParaRPr lang="en-US" altLang="ja-JP" sz="4000" dirty="0">
                <a:solidFill>
                  <a:schemeClr val="bg1"/>
                </a:solidFill>
              </a:endParaRPr>
            </a:p>
          </p:txBody>
        </p:sp>
        <p:pic>
          <p:nvPicPr>
            <p:cNvPr id="21" name="図 20">
              <a:extLst>
                <a:ext uri="{FF2B5EF4-FFF2-40B4-BE49-F238E27FC236}">
                  <a16:creationId xmlns:a16="http://schemas.microsoft.com/office/drawing/2014/main" id="{FB7A5898-DE28-4B55-A2E1-3C41F9143BA9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1042988" y="0"/>
              <a:ext cx="8101012" cy="128588"/>
            </a:xfrm>
            <a:prstGeom prst="rect">
              <a:avLst/>
            </a:prstGeom>
          </p:spPr>
        </p:pic>
        <p:cxnSp>
          <p:nvCxnSpPr>
            <p:cNvPr id="28" name="直線コネクタ 27">
              <a:extLst>
                <a:ext uri="{FF2B5EF4-FFF2-40B4-BE49-F238E27FC236}">
                  <a16:creationId xmlns:a16="http://schemas.microsoft.com/office/drawing/2014/main" id="{4A040379-1B24-40D0-8E24-33D2888858F9}"/>
                </a:ext>
              </a:extLst>
            </p:cNvPr>
            <p:cNvCxnSpPr>
              <a:cxnSpLocks/>
            </p:cNvCxnSpPr>
            <p:nvPr/>
          </p:nvCxnSpPr>
          <p:spPr>
            <a:xfrm>
              <a:off x="1331640" y="836712"/>
              <a:ext cx="7536099" cy="0"/>
            </a:xfrm>
            <a:prstGeom prst="line">
              <a:avLst/>
            </a:prstGeom>
            <a:ln>
              <a:solidFill>
                <a:srgbClr val="92D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4" name="図 3">
            <a:extLst>
              <a:ext uri="{FF2B5EF4-FFF2-40B4-BE49-F238E27FC236}">
                <a16:creationId xmlns:a16="http://schemas.microsoft.com/office/drawing/2014/main" id="{FF14E2E1-5BB9-49B8-A85A-16429266927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711071" y="4319807"/>
            <a:ext cx="3453686" cy="230425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9334637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" name="グループ化 29">
            <a:extLst>
              <a:ext uri="{FF2B5EF4-FFF2-40B4-BE49-F238E27FC236}">
                <a16:creationId xmlns:a16="http://schemas.microsoft.com/office/drawing/2014/main" id="{5F2B3F53-04A8-46A7-B7E1-BE92F954D2B4}"/>
              </a:ext>
            </a:extLst>
          </p:cNvPr>
          <p:cNvGrpSpPr/>
          <p:nvPr/>
        </p:nvGrpSpPr>
        <p:grpSpPr>
          <a:xfrm>
            <a:off x="-1559" y="0"/>
            <a:ext cx="9145559" cy="6858000"/>
            <a:chOff x="-1559" y="0"/>
            <a:chExt cx="9145559" cy="6858000"/>
          </a:xfrm>
        </p:grpSpPr>
        <p:sp>
          <p:nvSpPr>
            <p:cNvPr id="17" name="正方形/長方形 16"/>
            <p:cNvSpPr/>
            <p:nvPr/>
          </p:nvSpPr>
          <p:spPr>
            <a:xfrm>
              <a:off x="1325444" y="104052"/>
              <a:ext cx="7536100" cy="70788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ja-JP" altLang="en-US" sz="4000" b="1" dirty="0">
                  <a:solidFill>
                    <a:schemeClr val="accent3">
                      <a:lumMod val="50000"/>
                    </a:schemeClr>
                  </a:solidFill>
                  <a:latin typeface="AR P丸ゴシック体M" panose="020B0600010101010101" pitchFamily="50" charset="-128"/>
                  <a:ea typeface="AR P丸ゴシック体M" panose="020B0600010101010101" pitchFamily="50" charset="-128"/>
                </a:rPr>
                <a:t>お薬手帳の可能性は無限大</a:t>
              </a:r>
              <a:endParaRPr lang="en-US" altLang="ja-JP" sz="4000" b="1" dirty="0">
                <a:solidFill>
                  <a:schemeClr val="accent3">
                    <a:lumMod val="50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</p:txBody>
        </p:sp>
        <p:sp>
          <p:nvSpPr>
            <p:cNvPr id="19" name="正方形/長方形 18"/>
            <p:cNvSpPr/>
            <p:nvPr/>
          </p:nvSpPr>
          <p:spPr>
            <a:xfrm>
              <a:off x="355982" y="1012954"/>
              <a:ext cx="8680513" cy="64633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ja-JP" altLang="en-US" sz="36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 P丸ゴシック体M" panose="020B0600010101010101" pitchFamily="50" charset="-128"/>
                  <a:ea typeface="AR P丸ゴシック体M" panose="020B0600010101010101" pitchFamily="50" charset="-128"/>
                </a:rPr>
                <a:t>◆必要な情報を患者に書かせる</a:t>
              </a:r>
              <a:endParaRPr lang="en-US" altLang="ja-JP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</p:txBody>
        </p:sp>
        <p:pic>
          <p:nvPicPr>
            <p:cNvPr id="20" name="図 19">
              <a:extLst>
                <a:ext uri="{FF2B5EF4-FFF2-40B4-BE49-F238E27FC236}">
                  <a16:creationId xmlns:a16="http://schemas.microsoft.com/office/drawing/2014/main" id="{CFD4ED11-B5EE-42FB-93E1-E1D14BA43CD7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1559" y="5657"/>
              <a:ext cx="1044547" cy="834315"/>
            </a:xfrm>
            <a:prstGeom prst="rect">
              <a:avLst/>
            </a:prstGeom>
            <a:ln>
              <a:solidFill>
                <a:srgbClr val="92D050"/>
              </a:solidFill>
            </a:ln>
          </p:spPr>
        </p:pic>
        <p:pic>
          <p:nvPicPr>
            <p:cNvPr id="22" name="図 21">
              <a:extLst>
                <a:ext uri="{FF2B5EF4-FFF2-40B4-BE49-F238E27FC236}">
                  <a16:creationId xmlns:a16="http://schemas.microsoft.com/office/drawing/2014/main" id="{A808ED91-5086-420E-8D27-0B30C236478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0" y="6729412"/>
              <a:ext cx="9144000" cy="128588"/>
            </a:xfrm>
            <a:prstGeom prst="rect">
              <a:avLst/>
            </a:prstGeom>
          </p:spPr>
        </p:pic>
        <p:pic>
          <p:nvPicPr>
            <p:cNvPr id="23" name="図 22">
              <a:extLst>
                <a:ext uri="{FF2B5EF4-FFF2-40B4-BE49-F238E27FC236}">
                  <a16:creationId xmlns:a16="http://schemas.microsoft.com/office/drawing/2014/main" id="{3FE391AD-25DF-4389-AB63-C32952E0A337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-1559" y="6124233"/>
              <a:ext cx="752475" cy="682004"/>
            </a:xfrm>
            <a:prstGeom prst="rect">
              <a:avLst/>
            </a:prstGeom>
          </p:spPr>
        </p:pic>
        <p:sp>
          <p:nvSpPr>
            <p:cNvPr id="18" name="テキスト ボックス 20"/>
            <p:cNvSpPr txBox="1">
              <a:spLocks noChangeArrowheads="1"/>
            </p:cNvSpPr>
            <p:nvPr/>
          </p:nvSpPr>
          <p:spPr bwMode="auto">
            <a:xfrm>
              <a:off x="0" y="6124233"/>
              <a:ext cx="752475" cy="7078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kumimoji="1"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kumimoji="1"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fld id="{C09600CD-C57F-4A16-9945-6D5B6AE27C50}" type="slidenum">
                <a:rPr lang="en-US" altLang="ja-JP" sz="4000" smtClean="0">
                  <a:solidFill>
                    <a:schemeClr val="bg1"/>
                  </a:solidFill>
                </a:rPr>
                <a:t>13</a:t>
              </a:fld>
              <a:endParaRPr lang="en-US" altLang="ja-JP" sz="4000" dirty="0">
                <a:solidFill>
                  <a:schemeClr val="bg1"/>
                </a:solidFill>
              </a:endParaRPr>
            </a:p>
          </p:txBody>
        </p:sp>
        <p:pic>
          <p:nvPicPr>
            <p:cNvPr id="21" name="図 20">
              <a:extLst>
                <a:ext uri="{FF2B5EF4-FFF2-40B4-BE49-F238E27FC236}">
                  <a16:creationId xmlns:a16="http://schemas.microsoft.com/office/drawing/2014/main" id="{FB7A5898-DE28-4B55-A2E1-3C41F9143BA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042988" y="0"/>
              <a:ext cx="8101012" cy="128588"/>
            </a:xfrm>
            <a:prstGeom prst="rect">
              <a:avLst/>
            </a:prstGeom>
          </p:spPr>
        </p:pic>
        <p:cxnSp>
          <p:nvCxnSpPr>
            <p:cNvPr id="28" name="直線コネクタ 27">
              <a:extLst>
                <a:ext uri="{FF2B5EF4-FFF2-40B4-BE49-F238E27FC236}">
                  <a16:creationId xmlns:a16="http://schemas.microsoft.com/office/drawing/2014/main" id="{4A040379-1B24-40D0-8E24-33D2888858F9}"/>
                </a:ext>
              </a:extLst>
            </p:cNvPr>
            <p:cNvCxnSpPr>
              <a:cxnSpLocks/>
            </p:cNvCxnSpPr>
            <p:nvPr/>
          </p:nvCxnSpPr>
          <p:spPr>
            <a:xfrm>
              <a:off x="1331640" y="836712"/>
              <a:ext cx="7536099" cy="0"/>
            </a:xfrm>
            <a:prstGeom prst="line">
              <a:avLst/>
            </a:prstGeom>
            <a:ln>
              <a:solidFill>
                <a:srgbClr val="92D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2" name="図 1">
            <a:extLst>
              <a:ext uri="{FF2B5EF4-FFF2-40B4-BE49-F238E27FC236}">
                <a16:creationId xmlns:a16="http://schemas.microsoft.com/office/drawing/2014/main" id="{28AC2893-07B6-4E68-BA6A-A5D57B5CE40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10647" y="1832267"/>
            <a:ext cx="5571182" cy="4186564"/>
          </a:xfrm>
          <a:prstGeom prst="rect">
            <a:avLst/>
          </a:prstGeom>
          <a:ln>
            <a:solidFill>
              <a:schemeClr val="accent3">
                <a:lumMod val="75000"/>
              </a:schemeClr>
            </a:solidFill>
          </a:ln>
        </p:spPr>
      </p:pic>
    </p:spTree>
    <p:extLst>
      <p:ext uri="{BB962C8B-B14F-4D97-AF65-F5344CB8AC3E}">
        <p14:creationId xmlns:p14="http://schemas.microsoft.com/office/powerpoint/2010/main" val="24628894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" name="グループ化 29">
            <a:extLst>
              <a:ext uri="{FF2B5EF4-FFF2-40B4-BE49-F238E27FC236}">
                <a16:creationId xmlns:a16="http://schemas.microsoft.com/office/drawing/2014/main" id="{5F2B3F53-04A8-46A7-B7E1-BE92F954D2B4}"/>
              </a:ext>
            </a:extLst>
          </p:cNvPr>
          <p:cNvGrpSpPr/>
          <p:nvPr/>
        </p:nvGrpSpPr>
        <p:grpSpPr>
          <a:xfrm>
            <a:off x="-1559" y="0"/>
            <a:ext cx="9145559" cy="6858000"/>
            <a:chOff x="-1559" y="0"/>
            <a:chExt cx="9145559" cy="6858000"/>
          </a:xfrm>
        </p:grpSpPr>
        <p:sp>
          <p:nvSpPr>
            <p:cNvPr id="17" name="正方形/長方形 16"/>
            <p:cNvSpPr/>
            <p:nvPr/>
          </p:nvSpPr>
          <p:spPr>
            <a:xfrm>
              <a:off x="1325444" y="104052"/>
              <a:ext cx="7536100" cy="70788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ja-JP" altLang="en-US" sz="4000" b="1" dirty="0">
                  <a:solidFill>
                    <a:schemeClr val="accent3">
                      <a:lumMod val="50000"/>
                    </a:schemeClr>
                  </a:solidFill>
                  <a:latin typeface="AR P丸ゴシック体M" panose="020B0600010101010101" pitchFamily="50" charset="-128"/>
                  <a:ea typeface="AR P丸ゴシック体M" panose="020B0600010101010101" pitchFamily="50" charset="-128"/>
                </a:rPr>
                <a:t>お薬手帳の可能性は無限大</a:t>
              </a:r>
              <a:endParaRPr lang="en-US" altLang="ja-JP" sz="4000" b="1" dirty="0">
                <a:solidFill>
                  <a:schemeClr val="accent3">
                    <a:lumMod val="50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</p:txBody>
        </p:sp>
        <p:sp>
          <p:nvSpPr>
            <p:cNvPr id="19" name="正方形/長方形 18"/>
            <p:cNvSpPr/>
            <p:nvPr/>
          </p:nvSpPr>
          <p:spPr>
            <a:xfrm>
              <a:off x="355982" y="1012954"/>
              <a:ext cx="8680513" cy="563231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ja-JP" altLang="en-US" sz="36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 P丸ゴシック体M" panose="020B0600010101010101" pitchFamily="50" charset="-128"/>
                  <a:ea typeface="AR P丸ゴシック体M" panose="020B0600010101010101" pitchFamily="50" charset="-128"/>
                </a:rPr>
                <a:t>◆活用を避ける患者</a:t>
              </a:r>
              <a:endParaRPr lang="en-US" altLang="ja-JP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altLang="ja-JP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ja-JP" altLang="en-US" sz="36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 P丸ゴシック体M" panose="020B0600010101010101" pitchFamily="50" charset="-128"/>
                  <a:ea typeface="AR P丸ゴシック体M" panose="020B0600010101010101" pitchFamily="50" charset="-128"/>
                </a:rPr>
                <a:t>　◇病状的な厳しさや受容の難しさ</a:t>
              </a:r>
              <a:endParaRPr lang="en-US" altLang="ja-JP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ja-JP" altLang="en-US" sz="36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 P丸ゴシック体M" panose="020B0600010101010101" pitchFamily="50" charset="-128"/>
                  <a:ea typeface="AR P丸ゴシック体M" panose="020B0600010101010101" pitchFamily="50" charset="-128"/>
                </a:rPr>
                <a:t>　◇自己管理意識の乏しさ</a:t>
              </a:r>
              <a:endParaRPr lang="en-US" altLang="ja-JP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ja-JP" altLang="en-US" sz="36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 P丸ゴシック体M" panose="020B0600010101010101" pitchFamily="50" charset="-128"/>
                  <a:ea typeface="AR P丸ゴシック体M" panose="020B0600010101010101" pitchFamily="50" charset="-128"/>
                </a:rPr>
                <a:t>　◇薬剤師との信頼関係性が希薄</a:t>
              </a:r>
              <a:endParaRPr lang="en-US" altLang="ja-JP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ja-JP" altLang="en-US" sz="36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 P丸ゴシック体M" panose="020B0600010101010101" pitchFamily="50" charset="-128"/>
                  <a:ea typeface="AR P丸ゴシック体M" panose="020B0600010101010101" pitchFamily="50" charset="-128"/>
                </a:rPr>
                <a:t>　◇活用メリットが見えない・無理解</a:t>
              </a:r>
              <a:endParaRPr lang="en-US" altLang="ja-JP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ja-JP" altLang="en-US" sz="36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 P丸ゴシック体M" panose="020B0600010101010101" pitchFamily="50" charset="-128"/>
                  <a:ea typeface="AR P丸ゴシック体M" panose="020B0600010101010101" pitchFamily="50" charset="-128"/>
                </a:rPr>
                <a:t>　◇第</a:t>
              </a:r>
              <a:r>
                <a:rPr lang="en-US" altLang="ja-JP" sz="36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 P丸ゴシック体M" panose="020B0600010101010101" pitchFamily="50" charset="-128"/>
                  <a:ea typeface="AR P丸ゴシック体M" panose="020B0600010101010101" pitchFamily="50" charset="-128"/>
                </a:rPr>
                <a:t>3</a:t>
              </a:r>
              <a:r>
                <a:rPr lang="ja-JP" altLang="en-US" sz="36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 P丸ゴシック体M" panose="020B0600010101010101" pitchFamily="50" charset="-128"/>
                  <a:ea typeface="AR P丸ゴシック体M" panose="020B0600010101010101" pitchFamily="50" charset="-128"/>
                </a:rPr>
                <a:t>者（他の患者）への配慮の不足</a:t>
              </a:r>
              <a:endParaRPr lang="en-US" altLang="ja-JP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altLang="ja-JP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altLang="ja-JP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ja-JP" altLang="en-US" sz="36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 P丸ゴシック体M" panose="020B0600010101010101" pitchFamily="50" charset="-128"/>
                  <a:ea typeface="AR P丸ゴシック体M" panose="020B0600010101010101" pitchFamily="50" charset="-128"/>
                </a:rPr>
                <a:t>　　無理な推進は逆効果／原因を明確に　</a:t>
              </a:r>
              <a:endParaRPr lang="en-US" altLang="ja-JP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</p:txBody>
        </p:sp>
        <p:pic>
          <p:nvPicPr>
            <p:cNvPr id="20" name="図 19">
              <a:extLst>
                <a:ext uri="{FF2B5EF4-FFF2-40B4-BE49-F238E27FC236}">
                  <a16:creationId xmlns:a16="http://schemas.microsoft.com/office/drawing/2014/main" id="{CFD4ED11-B5EE-42FB-93E1-E1D14BA43CD7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1559" y="5657"/>
              <a:ext cx="1044547" cy="834315"/>
            </a:xfrm>
            <a:prstGeom prst="rect">
              <a:avLst/>
            </a:prstGeom>
            <a:ln>
              <a:solidFill>
                <a:srgbClr val="92D050"/>
              </a:solidFill>
            </a:ln>
          </p:spPr>
        </p:pic>
        <p:pic>
          <p:nvPicPr>
            <p:cNvPr id="22" name="図 21">
              <a:extLst>
                <a:ext uri="{FF2B5EF4-FFF2-40B4-BE49-F238E27FC236}">
                  <a16:creationId xmlns:a16="http://schemas.microsoft.com/office/drawing/2014/main" id="{A808ED91-5086-420E-8D27-0B30C236478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0" y="6729412"/>
              <a:ext cx="9144000" cy="128588"/>
            </a:xfrm>
            <a:prstGeom prst="rect">
              <a:avLst/>
            </a:prstGeom>
          </p:spPr>
        </p:pic>
        <p:pic>
          <p:nvPicPr>
            <p:cNvPr id="23" name="図 22">
              <a:extLst>
                <a:ext uri="{FF2B5EF4-FFF2-40B4-BE49-F238E27FC236}">
                  <a16:creationId xmlns:a16="http://schemas.microsoft.com/office/drawing/2014/main" id="{3FE391AD-25DF-4389-AB63-C32952E0A337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-1559" y="6124233"/>
              <a:ext cx="752475" cy="682004"/>
            </a:xfrm>
            <a:prstGeom prst="rect">
              <a:avLst/>
            </a:prstGeom>
          </p:spPr>
        </p:pic>
        <p:sp>
          <p:nvSpPr>
            <p:cNvPr id="18" name="テキスト ボックス 20"/>
            <p:cNvSpPr txBox="1">
              <a:spLocks noChangeArrowheads="1"/>
            </p:cNvSpPr>
            <p:nvPr/>
          </p:nvSpPr>
          <p:spPr bwMode="auto">
            <a:xfrm>
              <a:off x="0" y="6124233"/>
              <a:ext cx="752475" cy="7078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kumimoji="1"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kumimoji="1"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fld id="{C09600CD-C57F-4A16-9945-6D5B6AE27C50}" type="slidenum">
                <a:rPr lang="en-US" altLang="ja-JP" sz="4000" smtClean="0">
                  <a:solidFill>
                    <a:schemeClr val="bg1"/>
                  </a:solidFill>
                </a:rPr>
                <a:t>14</a:t>
              </a:fld>
              <a:endParaRPr lang="en-US" altLang="ja-JP" sz="4000" dirty="0">
                <a:solidFill>
                  <a:schemeClr val="bg1"/>
                </a:solidFill>
              </a:endParaRPr>
            </a:p>
          </p:txBody>
        </p:sp>
        <p:pic>
          <p:nvPicPr>
            <p:cNvPr id="21" name="図 20">
              <a:extLst>
                <a:ext uri="{FF2B5EF4-FFF2-40B4-BE49-F238E27FC236}">
                  <a16:creationId xmlns:a16="http://schemas.microsoft.com/office/drawing/2014/main" id="{FB7A5898-DE28-4B55-A2E1-3C41F9143BA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042988" y="0"/>
              <a:ext cx="8101012" cy="128588"/>
            </a:xfrm>
            <a:prstGeom prst="rect">
              <a:avLst/>
            </a:prstGeom>
          </p:spPr>
        </p:pic>
        <p:cxnSp>
          <p:nvCxnSpPr>
            <p:cNvPr id="28" name="直線コネクタ 27">
              <a:extLst>
                <a:ext uri="{FF2B5EF4-FFF2-40B4-BE49-F238E27FC236}">
                  <a16:creationId xmlns:a16="http://schemas.microsoft.com/office/drawing/2014/main" id="{4A040379-1B24-40D0-8E24-33D2888858F9}"/>
                </a:ext>
              </a:extLst>
            </p:cNvPr>
            <p:cNvCxnSpPr>
              <a:cxnSpLocks/>
            </p:cNvCxnSpPr>
            <p:nvPr/>
          </p:nvCxnSpPr>
          <p:spPr>
            <a:xfrm>
              <a:off x="1331640" y="836712"/>
              <a:ext cx="7536099" cy="0"/>
            </a:xfrm>
            <a:prstGeom prst="line">
              <a:avLst/>
            </a:prstGeom>
            <a:ln>
              <a:solidFill>
                <a:srgbClr val="92D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" name="矢印: 下 2">
            <a:extLst>
              <a:ext uri="{FF2B5EF4-FFF2-40B4-BE49-F238E27FC236}">
                <a16:creationId xmlns:a16="http://schemas.microsoft.com/office/drawing/2014/main" id="{9EE61E25-1EC0-432C-A44A-22D7F476A315}"/>
              </a:ext>
            </a:extLst>
          </p:cNvPr>
          <p:cNvSpPr/>
          <p:nvPr/>
        </p:nvSpPr>
        <p:spPr>
          <a:xfrm>
            <a:off x="4103948" y="5239300"/>
            <a:ext cx="936104" cy="57606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518735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" name="グループ化 29">
            <a:extLst>
              <a:ext uri="{FF2B5EF4-FFF2-40B4-BE49-F238E27FC236}">
                <a16:creationId xmlns:a16="http://schemas.microsoft.com/office/drawing/2014/main" id="{5F2B3F53-04A8-46A7-B7E1-BE92F954D2B4}"/>
              </a:ext>
            </a:extLst>
          </p:cNvPr>
          <p:cNvGrpSpPr/>
          <p:nvPr/>
        </p:nvGrpSpPr>
        <p:grpSpPr>
          <a:xfrm>
            <a:off x="-1559" y="0"/>
            <a:ext cx="9145559" cy="6858000"/>
            <a:chOff x="-1559" y="0"/>
            <a:chExt cx="9145559" cy="6858000"/>
          </a:xfrm>
        </p:grpSpPr>
        <p:sp>
          <p:nvSpPr>
            <p:cNvPr id="17" name="正方形/長方形 16"/>
            <p:cNvSpPr/>
            <p:nvPr/>
          </p:nvSpPr>
          <p:spPr>
            <a:xfrm>
              <a:off x="1325444" y="104052"/>
              <a:ext cx="7536100" cy="70788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ja-JP" altLang="en-US" sz="4000" b="1" dirty="0">
                  <a:solidFill>
                    <a:schemeClr val="accent3">
                      <a:lumMod val="50000"/>
                    </a:schemeClr>
                  </a:solidFill>
                  <a:latin typeface="AR P丸ゴシック体M" panose="020B0600010101010101" pitchFamily="50" charset="-128"/>
                  <a:ea typeface="AR P丸ゴシック体M" panose="020B0600010101010101" pitchFamily="50" charset="-128"/>
                </a:rPr>
                <a:t>まとめ</a:t>
              </a:r>
              <a:endParaRPr lang="en-US" altLang="ja-JP" sz="4000" b="1" dirty="0">
                <a:solidFill>
                  <a:schemeClr val="accent3">
                    <a:lumMod val="50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</p:txBody>
        </p:sp>
        <p:sp>
          <p:nvSpPr>
            <p:cNvPr id="19" name="正方形/長方形 18"/>
            <p:cNvSpPr/>
            <p:nvPr/>
          </p:nvSpPr>
          <p:spPr>
            <a:xfrm>
              <a:off x="1325444" y="1772816"/>
              <a:ext cx="7134989" cy="286232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ja-JP" altLang="en-US" sz="36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 P丸ゴシック体M" panose="020B0600010101010101" pitchFamily="50" charset="-128"/>
                  <a:ea typeface="AR P丸ゴシック体M" panose="020B0600010101010101" pitchFamily="50" charset="-128"/>
                </a:rPr>
                <a:t>◆お薬手帳活用はレベルをわけて</a:t>
              </a:r>
            </a:p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ja-JP" altLang="en-US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ja-JP" altLang="en-US" sz="36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 P丸ゴシック体M" panose="020B0600010101010101" pitchFamily="50" charset="-128"/>
                  <a:ea typeface="AR P丸ゴシック体M" panose="020B0600010101010101" pitchFamily="50" charset="-128"/>
                </a:rPr>
                <a:t>◆推進には環境整備が必要</a:t>
              </a:r>
              <a:endParaRPr lang="en-US" altLang="ja-JP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altLang="ja-JP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ja-JP" altLang="en-US" sz="36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 P丸ゴシック体M" panose="020B0600010101010101" pitchFamily="50" charset="-128"/>
                  <a:ea typeface="AR P丸ゴシック体M" panose="020B0600010101010101" pitchFamily="50" charset="-128"/>
                </a:rPr>
                <a:t>◆活用しない場合は原因を明確に</a:t>
              </a:r>
              <a:endParaRPr lang="en-US" altLang="ja-JP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</p:txBody>
        </p:sp>
        <p:pic>
          <p:nvPicPr>
            <p:cNvPr id="20" name="図 19">
              <a:extLst>
                <a:ext uri="{FF2B5EF4-FFF2-40B4-BE49-F238E27FC236}">
                  <a16:creationId xmlns:a16="http://schemas.microsoft.com/office/drawing/2014/main" id="{CFD4ED11-B5EE-42FB-93E1-E1D14BA43CD7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1559" y="5657"/>
              <a:ext cx="1044547" cy="834315"/>
            </a:xfrm>
            <a:prstGeom prst="rect">
              <a:avLst/>
            </a:prstGeom>
            <a:ln>
              <a:solidFill>
                <a:srgbClr val="92D050"/>
              </a:solidFill>
            </a:ln>
          </p:spPr>
        </p:pic>
        <p:pic>
          <p:nvPicPr>
            <p:cNvPr id="22" name="図 21">
              <a:extLst>
                <a:ext uri="{FF2B5EF4-FFF2-40B4-BE49-F238E27FC236}">
                  <a16:creationId xmlns:a16="http://schemas.microsoft.com/office/drawing/2014/main" id="{A808ED91-5086-420E-8D27-0B30C236478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0" y="6729412"/>
              <a:ext cx="9144000" cy="128588"/>
            </a:xfrm>
            <a:prstGeom prst="rect">
              <a:avLst/>
            </a:prstGeom>
          </p:spPr>
        </p:pic>
        <p:pic>
          <p:nvPicPr>
            <p:cNvPr id="23" name="図 22">
              <a:extLst>
                <a:ext uri="{FF2B5EF4-FFF2-40B4-BE49-F238E27FC236}">
                  <a16:creationId xmlns:a16="http://schemas.microsoft.com/office/drawing/2014/main" id="{3FE391AD-25DF-4389-AB63-C32952E0A337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-1559" y="6124233"/>
              <a:ext cx="752475" cy="682004"/>
            </a:xfrm>
            <a:prstGeom prst="rect">
              <a:avLst/>
            </a:prstGeom>
          </p:spPr>
        </p:pic>
        <p:sp>
          <p:nvSpPr>
            <p:cNvPr id="18" name="テキスト ボックス 20"/>
            <p:cNvSpPr txBox="1">
              <a:spLocks noChangeArrowheads="1"/>
            </p:cNvSpPr>
            <p:nvPr/>
          </p:nvSpPr>
          <p:spPr bwMode="auto">
            <a:xfrm>
              <a:off x="0" y="6124233"/>
              <a:ext cx="752475" cy="7078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kumimoji="1"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kumimoji="1"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fld id="{C09600CD-C57F-4A16-9945-6D5B6AE27C50}" type="slidenum">
                <a:rPr lang="en-US" altLang="ja-JP" sz="4000" smtClean="0">
                  <a:solidFill>
                    <a:schemeClr val="bg1"/>
                  </a:solidFill>
                </a:rPr>
                <a:t>15</a:t>
              </a:fld>
              <a:endParaRPr lang="en-US" altLang="ja-JP" sz="4000" dirty="0">
                <a:solidFill>
                  <a:schemeClr val="bg1"/>
                </a:solidFill>
              </a:endParaRPr>
            </a:p>
          </p:txBody>
        </p:sp>
        <p:pic>
          <p:nvPicPr>
            <p:cNvPr id="21" name="図 20">
              <a:extLst>
                <a:ext uri="{FF2B5EF4-FFF2-40B4-BE49-F238E27FC236}">
                  <a16:creationId xmlns:a16="http://schemas.microsoft.com/office/drawing/2014/main" id="{FB7A5898-DE28-4B55-A2E1-3C41F9143BA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042988" y="0"/>
              <a:ext cx="8101012" cy="128588"/>
            </a:xfrm>
            <a:prstGeom prst="rect">
              <a:avLst/>
            </a:prstGeom>
          </p:spPr>
        </p:pic>
        <p:cxnSp>
          <p:nvCxnSpPr>
            <p:cNvPr id="28" name="直線コネクタ 27">
              <a:extLst>
                <a:ext uri="{FF2B5EF4-FFF2-40B4-BE49-F238E27FC236}">
                  <a16:creationId xmlns:a16="http://schemas.microsoft.com/office/drawing/2014/main" id="{4A040379-1B24-40D0-8E24-33D2888858F9}"/>
                </a:ext>
              </a:extLst>
            </p:cNvPr>
            <p:cNvCxnSpPr>
              <a:cxnSpLocks/>
            </p:cNvCxnSpPr>
            <p:nvPr/>
          </p:nvCxnSpPr>
          <p:spPr>
            <a:xfrm>
              <a:off x="1331640" y="836712"/>
              <a:ext cx="7536099" cy="0"/>
            </a:xfrm>
            <a:prstGeom prst="line">
              <a:avLst/>
            </a:prstGeom>
            <a:ln>
              <a:solidFill>
                <a:srgbClr val="92D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4057107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" name="グループ化 29">
            <a:extLst>
              <a:ext uri="{FF2B5EF4-FFF2-40B4-BE49-F238E27FC236}">
                <a16:creationId xmlns:a16="http://schemas.microsoft.com/office/drawing/2014/main" id="{5F2B3F53-04A8-46A7-B7E1-BE92F954D2B4}"/>
              </a:ext>
            </a:extLst>
          </p:cNvPr>
          <p:cNvGrpSpPr/>
          <p:nvPr/>
        </p:nvGrpSpPr>
        <p:grpSpPr>
          <a:xfrm>
            <a:off x="-1559" y="0"/>
            <a:ext cx="9145559" cy="6858000"/>
            <a:chOff x="-1559" y="0"/>
            <a:chExt cx="9145559" cy="6858000"/>
          </a:xfrm>
        </p:grpSpPr>
        <p:sp>
          <p:nvSpPr>
            <p:cNvPr id="17" name="正方形/長方形 16"/>
            <p:cNvSpPr/>
            <p:nvPr/>
          </p:nvSpPr>
          <p:spPr>
            <a:xfrm>
              <a:off x="1325444" y="104052"/>
              <a:ext cx="7536100" cy="70788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ja-JP" altLang="en-US" sz="4000" b="1" dirty="0">
                  <a:solidFill>
                    <a:schemeClr val="accent3">
                      <a:lumMod val="50000"/>
                    </a:schemeClr>
                  </a:solidFill>
                  <a:latin typeface="AR P丸ゴシック体M" panose="020B0600010101010101" pitchFamily="50" charset="-128"/>
                  <a:ea typeface="AR P丸ゴシック体M" panose="020B0600010101010101" pitchFamily="50" charset="-128"/>
                </a:rPr>
                <a:t>本動画の利用について</a:t>
              </a:r>
              <a:endParaRPr lang="en-US" altLang="ja-JP" sz="4000" b="1" dirty="0">
                <a:solidFill>
                  <a:schemeClr val="accent3">
                    <a:lumMod val="50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</p:txBody>
        </p:sp>
        <p:sp>
          <p:nvSpPr>
            <p:cNvPr id="19" name="正方形/長方形 18"/>
            <p:cNvSpPr/>
            <p:nvPr/>
          </p:nvSpPr>
          <p:spPr>
            <a:xfrm>
              <a:off x="355982" y="1012954"/>
              <a:ext cx="8680513" cy="452431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ja-JP" altLang="en-US" sz="36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 P丸ゴシック体M" panose="020B0600010101010101" pitchFamily="50" charset="-128"/>
                  <a:ea typeface="AR P丸ゴシック体M" panose="020B0600010101010101" pitchFamily="50" charset="-128"/>
                </a:rPr>
                <a:t>本動画は著作権が保護されています。</a:t>
              </a:r>
              <a:endParaRPr lang="en-US" altLang="ja-JP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altLang="ja-JP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ja-JP" altLang="en-US" sz="36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 P丸ゴシック体M" panose="020B0600010101010101" pitchFamily="50" charset="-128"/>
                  <a:ea typeface="AR P丸ゴシック体M" panose="020B0600010101010101" pitchFamily="50" charset="-128"/>
                </a:rPr>
                <a:t>個人利用の場合、手続きは不要です。</a:t>
              </a:r>
              <a:endParaRPr lang="en-US" altLang="ja-JP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ja-JP" altLang="en-US" sz="36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 P丸ゴシック体M" panose="020B0600010101010101" pitchFamily="50" charset="-128"/>
                  <a:ea typeface="AR P丸ゴシック体M" panose="020B0600010101010101" pitchFamily="50" charset="-128"/>
                </a:rPr>
                <a:t>法人・団体等で閲覧・利用する場合、</a:t>
              </a:r>
              <a:endParaRPr lang="en-US" altLang="ja-JP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ja-JP" altLang="en-US" sz="36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 P丸ゴシック体M" panose="020B0600010101010101" pitchFamily="50" charset="-128"/>
                  <a:ea typeface="AR P丸ゴシック体M" panose="020B0600010101010101" pitchFamily="50" charset="-128"/>
                </a:rPr>
                <a:t>所定の手続き、および対応が必要です。</a:t>
              </a:r>
              <a:endParaRPr lang="en-US" altLang="ja-JP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altLang="ja-JP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ja-JP" altLang="en-US" sz="36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 P丸ゴシック体M" panose="020B0600010101010101" pitchFamily="50" charset="-128"/>
                  <a:ea typeface="AR P丸ゴシック体M" panose="020B0600010101010101" pitchFamily="50" charset="-128"/>
                </a:rPr>
                <a:t>詳しくは、ホームページをご覧ください。</a:t>
              </a:r>
              <a:endParaRPr lang="en-US" altLang="ja-JP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altLang="ja-JP" sz="36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 P丸ゴシック体M" panose="020B0600010101010101" pitchFamily="50" charset="-128"/>
                  <a:ea typeface="AR P丸ゴシック体M" panose="020B0600010101010101" pitchFamily="50" charset="-128"/>
                </a:rPr>
                <a:t>http://www.kan-i.net</a:t>
              </a:r>
            </a:p>
          </p:txBody>
        </p:sp>
        <p:pic>
          <p:nvPicPr>
            <p:cNvPr id="20" name="図 19">
              <a:extLst>
                <a:ext uri="{FF2B5EF4-FFF2-40B4-BE49-F238E27FC236}">
                  <a16:creationId xmlns:a16="http://schemas.microsoft.com/office/drawing/2014/main" id="{CFD4ED11-B5EE-42FB-93E1-E1D14BA43CD7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1559" y="5657"/>
              <a:ext cx="1044547" cy="834315"/>
            </a:xfrm>
            <a:prstGeom prst="rect">
              <a:avLst/>
            </a:prstGeom>
            <a:ln>
              <a:solidFill>
                <a:srgbClr val="92D050"/>
              </a:solidFill>
            </a:ln>
          </p:spPr>
        </p:pic>
        <p:pic>
          <p:nvPicPr>
            <p:cNvPr id="22" name="図 21">
              <a:extLst>
                <a:ext uri="{FF2B5EF4-FFF2-40B4-BE49-F238E27FC236}">
                  <a16:creationId xmlns:a16="http://schemas.microsoft.com/office/drawing/2014/main" id="{A808ED91-5086-420E-8D27-0B30C236478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0" y="6729412"/>
              <a:ext cx="9144000" cy="128588"/>
            </a:xfrm>
            <a:prstGeom prst="rect">
              <a:avLst/>
            </a:prstGeom>
          </p:spPr>
        </p:pic>
        <p:pic>
          <p:nvPicPr>
            <p:cNvPr id="23" name="図 22">
              <a:extLst>
                <a:ext uri="{FF2B5EF4-FFF2-40B4-BE49-F238E27FC236}">
                  <a16:creationId xmlns:a16="http://schemas.microsoft.com/office/drawing/2014/main" id="{3FE391AD-25DF-4389-AB63-C32952E0A337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-1559" y="6124233"/>
              <a:ext cx="752475" cy="682004"/>
            </a:xfrm>
            <a:prstGeom prst="rect">
              <a:avLst/>
            </a:prstGeom>
          </p:spPr>
        </p:pic>
        <p:sp>
          <p:nvSpPr>
            <p:cNvPr id="18" name="テキスト ボックス 20"/>
            <p:cNvSpPr txBox="1">
              <a:spLocks noChangeArrowheads="1"/>
            </p:cNvSpPr>
            <p:nvPr/>
          </p:nvSpPr>
          <p:spPr bwMode="auto">
            <a:xfrm>
              <a:off x="0" y="6124233"/>
              <a:ext cx="752475" cy="7078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kumimoji="1"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kumimoji="1"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fld id="{C09600CD-C57F-4A16-9945-6D5B6AE27C50}" type="slidenum">
                <a:rPr lang="en-US" altLang="ja-JP" sz="4000" smtClean="0">
                  <a:solidFill>
                    <a:schemeClr val="bg1"/>
                  </a:solidFill>
                </a:rPr>
                <a:t>2</a:t>
              </a:fld>
              <a:endParaRPr lang="en-US" altLang="ja-JP" sz="4000" dirty="0">
                <a:solidFill>
                  <a:schemeClr val="bg1"/>
                </a:solidFill>
              </a:endParaRPr>
            </a:p>
          </p:txBody>
        </p:sp>
        <p:pic>
          <p:nvPicPr>
            <p:cNvPr id="21" name="図 20">
              <a:extLst>
                <a:ext uri="{FF2B5EF4-FFF2-40B4-BE49-F238E27FC236}">
                  <a16:creationId xmlns:a16="http://schemas.microsoft.com/office/drawing/2014/main" id="{FB7A5898-DE28-4B55-A2E1-3C41F9143BA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042988" y="0"/>
              <a:ext cx="8101012" cy="128588"/>
            </a:xfrm>
            <a:prstGeom prst="rect">
              <a:avLst/>
            </a:prstGeom>
          </p:spPr>
        </p:pic>
        <p:cxnSp>
          <p:nvCxnSpPr>
            <p:cNvPr id="28" name="直線コネクタ 27">
              <a:extLst>
                <a:ext uri="{FF2B5EF4-FFF2-40B4-BE49-F238E27FC236}">
                  <a16:creationId xmlns:a16="http://schemas.microsoft.com/office/drawing/2014/main" id="{4A040379-1B24-40D0-8E24-33D2888858F9}"/>
                </a:ext>
              </a:extLst>
            </p:cNvPr>
            <p:cNvCxnSpPr>
              <a:cxnSpLocks/>
            </p:cNvCxnSpPr>
            <p:nvPr/>
          </p:nvCxnSpPr>
          <p:spPr>
            <a:xfrm>
              <a:off x="1331640" y="836712"/>
              <a:ext cx="7536099" cy="0"/>
            </a:xfrm>
            <a:prstGeom prst="line">
              <a:avLst/>
            </a:prstGeom>
            <a:ln>
              <a:solidFill>
                <a:srgbClr val="92D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7529049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" name="グループ化 29">
            <a:extLst>
              <a:ext uri="{FF2B5EF4-FFF2-40B4-BE49-F238E27FC236}">
                <a16:creationId xmlns:a16="http://schemas.microsoft.com/office/drawing/2014/main" id="{5F2B3F53-04A8-46A7-B7E1-BE92F954D2B4}"/>
              </a:ext>
            </a:extLst>
          </p:cNvPr>
          <p:cNvGrpSpPr/>
          <p:nvPr/>
        </p:nvGrpSpPr>
        <p:grpSpPr>
          <a:xfrm>
            <a:off x="-1559" y="0"/>
            <a:ext cx="9145559" cy="6858000"/>
            <a:chOff x="-1559" y="0"/>
            <a:chExt cx="9145559" cy="6858000"/>
          </a:xfrm>
        </p:grpSpPr>
        <p:sp>
          <p:nvSpPr>
            <p:cNvPr id="17" name="正方形/長方形 16"/>
            <p:cNvSpPr/>
            <p:nvPr/>
          </p:nvSpPr>
          <p:spPr>
            <a:xfrm>
              <a:off x="1325444" y="104052"/>
              <a:ext cx="7536100" cy="70788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ja-JP" altLang="en-US" sz="4000" b="1" dirty="0">
                  <a:solidFill>
                    <a:schemeClr val="accent3">
                      <a:lumMod val="50000"/>
                    </a:schemeClr>
                  </a:solidFill>
                  <a:latin typeface="AR P丸ゴシック体M" panose="020B0600010101010101" pitchFamily="50" charset="-128"/>
                  <a:ea typeface="AR P丸ゴシック体M" panose="020B0600010101010101" pitchFamily="50" charset="-128"/>
                </a:rPr>
                <a:t>はじめに</a:t>
              </a:r>
              <a:endParaRPr lang="en-US" altLang="ja-JP" sz="4000" b="1" dirty="0">
                <a:solidFill>
                  <a:schemeClr val="accent3">
                    <a:lumMod val="50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</p:txBody>
        </p:sp>
        <p:sp>
          <p:nvSpPr>
            <p:cNvPr id="19" name="正方形/長方形 18"/>
            <p:cNvSpPr/>
            <p:nvPr/>
          </p:nvSpPr>
          <p:spPr>
            <a:xfrm>
              <a:off x="355982" y="1012954"/>
              <a:ext cx="8680513" cy="120032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ja-JP" altLang="en-US" sz="36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 P丸ゴシック体M" panose="020B0600010101010101" pitchFamily="50" charset="-128"/>
                  <a:ea typeface="AR P丸ゴシック体M" panose="020B0600010101010101" pitchFamily="50" charset="-128"/>
                </a:rPr>
                <a:t>服薬指導するにあたり、</a:t>
              </a:r>
              <a:endParaRPr lang="en-US" altLang="ja-JP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ja-JP" altLang="en-US" sz="36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 P丸ゴシック体M" panose="020B0600010101010101" pitchFamily="50" charset="-128"/>
                  <a:ea typeface="AR P丸ゴシック体M" panose="020B0600010101010101" pitchFamily="50" charset="-128"/>
                </a:rPr>
                <a:t>　　　もっと知りたい情報はなんですか？</a:t>
              </a:r>
              <a:endParaRPr lang="en-US" altLang="ja-JP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</p:txBody>
        </p:sp>
        <p:pic>
          <p:nvPicPr>
            <p:cNvPr id="20" name="図 19">
              <a:extLst>
                <a:ext uri="{FF2B5EF4-FFF2-40B4-BE49-F238E27FC236}">
                  <a16:creationId xmlns:a16="http://schemas.microsoft.com/office/drawing/2014/main" id="{CFD4ED11-B5EE-42FB-93E1-E1D14BA43CD7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1559" y="5657"/>
              <a:ext cx="1044547" cy="834315"/>
            </a:xfrm>
            <a:prstGeom prst="rect">
              <a:avLst/>
            </a:prstGeom>
            <a:ln>
              <a:solidFill>
                <a:srgbClr val="92D050"/>
              </a:solidFill>
            </a:ln>
          </p:spPr>
        </p:pic>
        <p:pic>
          <p:nvPicPr>
            <p:cNvPr id="22" name="図 21">
              <a:extLst>
                <a:ext uri="{FF2B5EF4-FFF2-40B4-BE49-F238E27FC236}">
                  <a16:creationId xmlns:a16="http://schemas.microsoft.com/office/drawing/2014/main" id="{A808ED91-5086-420E-8D27-0B30C236478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0" y="6729412"/>
              <a:ext cx="9144000" cy="128588"/>
            </a:xfrm>
            <a:prstGeom prst="rect">
              <a:avLst/>
            </a:prstGeom>
          </p:spPr>
        </p:pic>
        <p:pic>
          <p:nvPicPr>
            <p:cNvPr id="23" name="図 22">
              <a:extLst>
                <a:ext uri="{FF2B5EF4-FFF2-40B4-BE49-F238E27FC236}">
                  <a16:creationId xmlns:a16="http://schemas.microsoft.com/office/drawing/2014/main" id="{3FE391AD-25DF-4389-AB63-C32952E0A337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-1559" y="6124233"/>
              <a:ext cx="752475" cy="682004"/>
            </a:xfrm>
            <a:prstGeom prst="rect">
              <a:avLst/>
            </a:prstGeom>
          </p:spPr>
        </p:pic>
        <p:sp>
          <p:nvSpPr>
            <p:cNvPr id="18" name="テキスト ボックス 20"/>
            <p:cNvSpPr txBox="1">
              <a:spLocks noChangeArrowheads="1"/>
            </p:cNvSpPr>
            <p:nvPr/>
          </p:nvSpPr>
          <p:spPr bwMode="auto">
            <a:xfrm>
              <a:off x="0" y="6124233"/>
              <a:ext cx="752475" cy="7078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kumimoji="1"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kumimoji="1"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fld id="{C09600CD-C57F-4A16-9945-6D5B6AE27C50}" type="slidenum">
                <a:rPr lang="en-US" altLang="ja-JP" sz="4000" smtClean="0">
                  <a:solidFill>
                    <a:schemeClr val="bg1"/>
                  </a:solidFill>
                </a:rPr>
                <a:t>3</a:t>
              </a:fld>
              <a:endParaRPr lang="en-US" altLang="ja-JP" sz="4000" dirty="0">
                <a:solidFill>
                  <a:schemeClr val="bg1"/>
                </a:solidFill>
              </a:endParaRPr>
            </a:p>
          </p:txBody>
        </p:sp>
        <p:pic>
          <p:nvPicPr>
            <p:cNvPr id="21" name="図 20">
              <a:extLst>
                <a:ext uri="{FF2B5EF4-FFF2-40B4-BE49-F238E27FC236}">
                  <a16:creationId xmlns:a16="http://schemas.microsoft.com/office/drawing/2014/main" id="{FB7A5898-DE28-4B55-A2E1-3C41F9143BA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042988" y="0"/>
              <a:ext cx="8101012" cy="128588"/>
            </a:xfrm>
            <a:prstGeom prst="rect">
              <a:avLst/>
            </a:prstGeom>
          </p:spPr>
        </p:pic>
        <p:cxnSp>
          <p:nvCxnSpPr>
            <p:cNvPr id="28" name="直線コネクタ 27">
              <a:extLst>
                <a:ext uri="{FF2B5EF4-FFF2-40B4-BE49-F238E27FC236}">
                  <a16:creationId xmlns:a16="http://schemas.microsoft.com/office/drawing/2014/main" id="{4A040379-1B24-40D0-8E24-33D2888858F9}"/>
                </a:ext>
              </a:extLst>
            </p:cNvPr>
            <p:cNvCxnSpPr>
              <a:cxnSpLocks/>
            </p:cNvCxnSpPr>
            <p:nvPr/>
          </p:nvCxnSpPr>
          <p:spPr>
            <a:xfrm>
              <a:off x="1331640" y="836712"/>
              <a:ext cx="7536099" cy="0"/>
            </a:xfrm>
            <a:prstGeom prst="line">
              <a:avLst/>
            </a:prstGeom>
            <a:ln>
              <a:solidFill>
                <a:srgbClr val="92D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吹き出し: 角を丸めた四角形 1">
            <a:extLst>
              <a:ext uri="{FF2B5EF4-FFF2-40B4-BE49-F238E27FC236}">
                <a16:creationId xmlns:a16="http://schemas.microsoft.com/office/drawing/2014/main" id="{C3E2F165-6AF6-4501-9956-AFB40A371FDD}"/>
              </a:ext>
            </a:extLst>
          </p:cNvPr>
          <p:cNvSpPr/>
          <p:nvPr/>
        </p:nvSpPr>
        <p:spPr>
          <a:xfrm>
            <a:off x="1042988" y="2420888"/>
            <a:ext cx="7633468" cy="3960440"/>
          </a:xfrm>
          <a:prstGeom prst="wedgeRoundRectCallout">
            <a:avLst>
              <a:gd name="adj1" fmla="val -13542"/>
              <a:gd name="adj2" fmla="val 50119"/>
              <a:gd name="adj3" fmla="val 16667"/>
            </a:avLst>
          </a:prstGeom>
          <a:solidFill>
            <a:srgbClr val="C9E7A7"/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667709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" name="グループ化 29">
            <a:extLst>
              <a:ext uri="{FF2B5EF4-FFF2-40B4-BE49-F238E27FC236}">
                <a16:creationId xmlns:a16="http://schemas.microsoft.com/office/drawing/2014/main" id="{5F2B3F53-04A8-46A7-B7E1-BE92F954D2B4}"/>
              </a:ext>
            </a:extLst>
          </p:cNvPr>
          <p:cNvGrpSpPr/>
          <p:nvPr/>
        </p:nvGrpSpPr>
        <p:grpSpPr>
          <a:xfrm>
            <a:off x="-1559" y="0"/>
            <a:ext cx="9145559" cy="6858000"/>
            <a:chOff x="-1559" y="0"/>
            <a:chExt cx="9145559" cy="6858000"/>
          </a:xfrm>
        </p:grpSpPr>
        <p:sp>
          <p:nvSpPr>
            <p:cNvPr id="17" name="正方形/長方形 16"/>
            <p:cNvSpPr/>
            <p:nvPr/>
          </p:nvSpPr>
          <p:spPr>
            <a:xfrm>
              <a:off x="1325444" y="104052"/>
              <a:ext cx="7536100" cy="70788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ja-JP" altLang="en-US" sz="4000" b="1" dirty="0">
                  <a:solidFill>
                    <a:schemeClr val="accent3">
                      <a:lumMod val="50000"/>
                    </a:schemeClr>
                  </a:solidFill>
                  <a:latin typeface="AR P丸ゴシック体M" panose="020B0600010101010101" pitchFamily="50" charset="-128"/>
                  <a:ea typeface="AR P丸ゴシック体M" panose="020B0600010101010101" pitchFamily="50" charset="-128"/>
                </a:rPr>
                <a:t>はじめに</a:t>
              </a:r>
              <a:endParaRPr lang="en-US" altLang="ja-JP" sz="4000" b="1" dirty="0">
                <a:solidFill>
                  <a:schemeClr val="accent3">
                    <a:lumMod val="50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</p:txBody>
        </p:sp>
        <p:sp>
          <p:nvSpPr>
            <p:cNvPr id="19" name="正方形/長方形 18"/>
            <p:cNvSpPr/>
            <p:nvPr/>
          </p:nvSpPr>
          <p:spPr>
            <a:xfrm>
              <a:off x="355982" y="1012954"/>
              <a:ext cx="8680513" cy="120032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ja-JP" altLang="en-US" sz="36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 P丸ゴシック体M" panose="020B0600010101010101" pitchFamily="50" charset="-128"/>
                  <a:ea typeface="AR P丸ゴシック体M" panose="020B0600010101010101" pitchFamily="50" charset="-128"/>
                </a:rPr>
                <a:t>２～３人でグループになり、</a:t>
              </a:r>
              <a:endParaRPr lang="en-US" altLang="ja-JP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ja-JP" altLang="en-US" sz="36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 P丸ゴシック体M" panose="020B0600010101010101" pitchFamily="50" charset="-128"/>
                  <a:ea typeface="AR P丸ゴシック体M" panose="020B0600010101010101" pitchFamily="50" charset="-128"/>
                </a:rPr>
                <a:t>お互いに書いた内容を共有してください。</a:t>
              </a:r>
              <a:endParaRPr lang="en-US" altLang="ja-JP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</p:txBody>
        </p:sp>
        <p:pic>
          <p:nvPicPr>
            <p:cNvPr id="20" name="図 19">
              <a:extLst>
                <a:ext uri="{FF2B5EF4-FFF2-40B4-BE49-F238E27FC236}">
                  <a16:creationId xmlns:a16="http://schemas.microsoft.com/office/drawing/2014/main" id="{CFD4ED11-B5EE-42FB-93E1-E1D14BA43CD7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1559" y="5657"/>
              <a:ext cx="1044547" cy="834315"/>
            </a:xfrm>
            <a:prstGeom prst="rect">
              <a:avLst/>
            </a:prstGeom>
            <a:ln>
              <a:solidFill>
                <a:srgbClr val="92D050"/>
              </a:solidFill>
            </a:ln>
          </p:spPr>
        </p:pic>
        <p:pic>
          <p:nvPicPr>
            <p:cNvPr id="22" name="図 21">
              <a:extLst>
                <a:ext uri="{FF2B5EF4-FFF2-40B4-BE49-F238E27FC236}">
                  <a16:creationId xmlns:a16="http://schemas.microsoft.com/office/drawing/2014/main" id="{A808ED91-5086-420E-8D27-0B30C236478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0" y="6729412"/>
              <a:ext cx="9144000" cy="128588"/>
            </a:xfrm>
            <a:prstGeom prst="rect">
              <a:avLst/>
            </a:prstGeom>
          </p:spPr>
        </p:pic>
        <p:pic>
          <p:nvPicPr>
            <p:cNvPr id="23" name="図 22">
              <a:extLst>
                <a:ext uri="{FF2B5EF4-FFF2-40B4-BE49-F238E27FC236}">
                  <a16:creationId xmlns:a16="http://schemas.microsoft.com/office/drawing/2014/main" id="{3FE391AD-25DF-4389-AB63-C32952E0A337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-1559" y="6124233"/>
              <a:ext cx="752475" cy="682004"/>
            </a:xfrm>
            <a:prstGeom prst="rect">
              <a:avLst/>
            </a:prstGeom>
          </p:spPr>
        </p:pic>
        <p:sp>
          <p:nvSpPr>
            <p:cNvPr id="18" name="テキスト ボックス 20"/>
            <p:cNvSpPr txBox="1">
              <a:spLocks noChangeArrowheads="1"/>
            </p:cNvSpPr>
            <p:nvPr/>
          </p:nvSpPr>
          <p:spPr bwMode="auto">
            <a:xfrm>
              <a:off x="0" y="6124233"/>
              <a:ext cx="752475" cy="7078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kumimoji="1"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kumimoji="1"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fld id="{C09600CD-C57F-4A16-9945-6D5B6AE27C50}" type="slidenum">
                <a:rPr lang="en-US" altLang="ja-JP" sz="4000" smtClean="0">
                  <a:solidFill>
                    <a:schemeClr val="bg1"/>
                  </a:solidFill>
                </a:rPr>
                <a:t>4</a:t>
              </a:fld>
              <a:endParaRPr lang="en-US" altLang="ja-JP" sz="4000" dirty="0">
                <a:solidFill>
                  <a:schemeClr val="bg1"/>
                </a:solidFill>
              </a:endParaRPr>
            </a:p>
          </p:txBody>
        </p:sp>
        <p:pic>
          <p:nvPicPr>
            <p:cNvPr id="21" name="図 20">
              <a:extLst>
                <a:ext uri="{FF2B5EF4-FFF2-40B4-BE49-F238E27FC236}">
                  <a16:creationId xmlns:a16="http://schemas.microsoft.com/office/drawing/2014/main" id="{FB7A5898-DE28-4B55-A2E1-3C41F9143BA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042988" y="0"/>
              <a:ext cx="8101012" cy="128588"/>
            </a:xfrm>
            <a:prstGeom prst="rect">
              <a:avLst/>
            </a:prstGeom>
          </p:spPr>
        </p:pic>
        <p:cxnSp>
          <p:nvCxnSpPr>
            <p:cNvPr id="28" name="直線コネクタ 27">
              <a:extLst>
                <a:ext uri="{FF2B5EF4-FFF2-40B4-BE49-F238E27FC236}">
                  <a16:creationId xmlns:a16="http://schemas.microsoft.com/office/drawing/2014/main" id="{4A040379-1B24-40D0-8E24-33D2888858F9}"/>
                </a:ext>
              </a:extLst>
            </p:cNvPr>
            <p:cNvCxnSpPr>
              <a:cxnSpLocks/>
            </p:cNvCxnSpPr>
            <p:nvPr/>
          </p:nvCxnSpPr>
          <p:spPr>
            <a:xfrm>
              <a:off x="1331640" y="836712"/>
              <a:ext cx="7536099" cy="0"/>
            </a:xfrm>
            <a:prstGeom prst="line">
              <a:avLst/>
            </a:prstGeom>
            <a:ln>
              <a:solidFill>
                <a:srgbClr val="92D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3" name="図 2">
            <a:extLst>
              <a:ext uri="{FF2B5EF4-FFF2-40B4-BE49-F238E27FC236}">
                <a16:creationId xmlns:a16="http://schemas.microsoft.com/office/drawing/2014/main" id="{EEB5F48B-3A8B-4224-A4E5-39C121EC3A1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24381" y="2437406"/>
            <a:ext cx="6095238" cy="40666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723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" name="グループ化 29">
            <a:extLst>
              <a:ext uri="{FF2B5EF4-FFF2-40B4-BE49-F238E27FC236}">
                <a16:creationId xmlns:a16="http://schemas.microsoft.com/office/drawing/2014/main" id="{5F2B3F53-04A8-46A7-B7E1-BE92F954D2B4}"/>
              </a:ext>
            </a:extLst>
          </p:cNvPr>
          <p:cNvGrpSpPr/>
          <p:nvPr/>
        </p:nvGrpSpPr>
        <p:grpSpPr>
          <a:xfrm>
            <a:off x="-1559" y="0"/>
            <a:ext cx="9145559" cy="6858000"/>
            <a:chOff x="-1559" y="0"/>
            <a:chExt cx="9145559" cy="6858000"/>
          </a:xfrm>
        </p:grpSpPr>
        <p:sp>
          <p:nvSpPr>
            <p:cNvPr id="17" name="正方形/長方形 16"/>
            <p:cNvSpPr/>
            <p:nvPr/>
          </p:nvSpPr>
          <p:spPr>
            <a:xfrm>
              <a:off x="1325444" y="104052"/>
              <a:ext cx="7536100" cy="70788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ja-JP" altLang="en-US" sz="4000" b="1" dirty="0">
                  <a:solidFill>
                    <a:schemeClr val="accent3">
                      <a:lumMod val="50000"/>
                    </a:schemeClr>
                  </a:solidFill>
                  <a:latin typeface="AR P丸ゴシック体M" panose="020B0600010101010101" pitchFamily="50" charset="-128"/>
                  <a:ea typeface="AR P丸ゴシック体M" panose="020B0600010101010101" pitchFamily="50" charset="-128"/>
                </a:rPr>
                <a:t>お薬手帳の活用法</a:t>
              </a:r>
              <a:endParaRPr lang="en-US" altLang="ja-JP" sz="4000" b="1" dirty="0">
                <a:solidFill>
                  <a:schemeClr val="accent3">
                    <a:lumMod val="50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</p:txBody>
        </p:sp>
        <p:sp>
          <p:nvSpPr>
            <p:cNvPr id="19" name="正方形/長方形 18"/>
            <p:cNvSpPr/>
            <p:nvPr/>
          </p:nvSpPr>
          <p:spPr>
            <a:xfrm>
              <a:off x="355982" y="1012954"/>
              <a:ext cx="8680513" cy="452431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ja-JP" altLang="en-US" sz="36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 P丸ゴシック体M" panose="020B0600010101010101" pitchFamily="50" charset="-128"/>
                  <a:ea typeface="AR P丸ゴシック体M" panose="020B0600010101010101" pitchFamily="50" charset="-128"/>
                </a:rPr>
                <a:t>◆本来のお薬手帳の使い方</a:t>
              </a:r>
              <a:endParaRPr lang="en-US" altLang="ja-JP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altLang="ja-JP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ja-JP" altLang="en-US" sz="36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 P丸ゴシック体M" panose="020B0600010101010101" pitchFamily="50" charset="-128"/>
                  <a:ea typeface="AR P丸ゴシック体M" panose="020B0600010101010101" pitchFamily="50" charset="-128"/>
                </a:rPr>
                <a:t>　・お薬手帳は患者が書き込むもの</a:t>
              </a:r>
            </a:p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ja-JP" altLang="en-US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ja-JP" altLang="en-US" sz="36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 P丸ゴシック体M" panose="020B0600010101010101" pitchFamily="50" charset="-128"/>
                  <a:ea typeface="AR P丸ゴシック体M" panose="020B0600010101010101" pitchFamily="50" charset="-128"/>
                </a:rPr>
                <a:t>　・薬以外の情報も書き込める</a:t>
              </a:r>
            </a:p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ja-JP" altLang="en-US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ja-JP" altLang="en-US" sz="36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 P丸ゴシック体M" panose="020B0600010101010101" pitchFamily="50" charset="-128"/>
                  <a:ea typeface="AR P丸ゴシック体M" panose="020B0600010101010101" pitchFamily="50" charset="-128"/>
                </a:rPr>
                <a:t>　・薬剤師がお薬手帳の活用法の指導を</a:t>
              </a:r>
              <a:endParaRPr lang="en-US" altLang="ja-JP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altLang="ja-JP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</p:txBody>
        </p:sp>
        <p:pic>
          <p:nvPicPr>
            <p:cNvPr id="20" name="図 19">
              <a:extLst>
                <a:ext uri="{FF2B5EF4-FFF2-40B4-BE49-F238E27FC236}">
                  <a16:creationId xmlns:a16="http://schemas.microsoft.com/office/drawing/2014/main" id="{CFD4ED11-B5EE-42FB-93E1-E1D14BA43CD7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1559" y="5657"/>
              <a:ext cx="1044547" cy="834315"/>
            </a:xfrm>
            <a:prstGeom prst="rect">
              <a:avLst/>
            </a:prstGeom>
            <a:ln>
              <a:solidFill>
                <a:srgbClr val="92D050"/>
              </a:solidFill>
            </a:ln>
          </p:spPr>
        </p:pic>
        <p:pic>
          <p:nvPicPr>
            <p:cNvPr id="22" name="図 21">
              <a:extLst>
                <a:ext uri="{FF2B5EF4-FFF2-40B4-BE49-F238E27FC236}">
                  <a16:creationId xmlns:a16="http://schemas.microsoft.com/office/drawing/2014/main" id="{A808ED91-5086-420E-8D27-0B30C236478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0" y="6729412"/>
              <a:ext cx="9144000" cy="128588"/>
            </a:xfrm>
            <a:prstGeom prst="rect">
              <a:avLst/>
            </a:prstGeom>
          </p:spPr>
        </p:pic>
        <p:pic>
          <p:nvPicPr>
            <p:cNvPr id="23" name="図 22">
              <a:extLst>
                <a:ext uri="{FF2B5EF4-FFF2-40B4-BE49-F238E27FC236}">
                  <a16:creationId xmlns:a16="http://schemas.microsoft.com/office/drawing/2014/main" id="{3FE391AD-25DF-4389-AB63-C32952E0A337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-1559" y="6124233"/>
              <a:ext cx="752475" cy="682004"/>
            </a:xfrm>
            <a:prstGeom prst="rect">
              <a:avLst/>
            </a:prstGeom>
          </p:spPr>
        </p:pic>
        <p:sp>
          <p:nvSpPr>
            <p:cNvPr id="18" name="テキスト ボックス 20"/>
            <p:cNvSpPr txBox="1">
              <a:spLocks noChangeArrowheads="1"/>
            </p:cNvSpPr>
            <p:nvPr/>
          </p:nvSpPr>
          <p:spPr bwMode="auto">
            <a:xfrm>
              <a:off x="0" y="6124233"/>
              <a:ext cx="752475" cy="7078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kumimoji="1"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kumimoji="1"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fld id="{C09600CD-C57F-4A16-9945-6D5B6AE27C50}" type="slidenum">
                <a:rPr lang="en-US" altLang="ja-JP" sz="4000" smtClean="0">
                  <a:solidFill>
                    <a:schemeClr val="bg1"/>
                  </a:solidFill>
                </a:rPr>
                <a:t>5</a:t>
              </a:fld>
              <a:endParaRPr lang="en-US" altLang="ja-JP" sz="4000" dirty="0">
                <a:solidFill>
                  <a:schemeClr val="bg1"/>
                </a:solidFill>
              </a:endParaRPr>
            </a:p>
          </p:txBody>
        </p:sp>
        <p:pic>
          <p:nvPicPr>
            <p:cNvPr id="21" name="図 20">
              <a:extLst>
                <a:ext uri="{FF2B5EF4-FFF2-40B4-BE49-F238E27FC236}">
                  <a16:creationId xmlns:a16="http://schemas.microsoft.com/office/drawing/2014/main" id="{FB7A5898-DE28-4B55-A2E1-3C41F9143BA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042988" y="0"/>
              <a:ext cx="8101012" cy="128588"/>
            </a:xfrm>
            <a:prstGeom prst="rect">
              <a:avLst/>
            </a:prstGeom>
          </p:spPr>
        </p:pic>
        <p:cxnSp>
          <p:nvCxnSpPr>
            <p:cNvPr id="28" name="直線コネクタ 27">
              <a:extLst>
                <a:ext uri="{FF2B5EF4-FFF2-40B4-BE49-F238E27FC236}">
                  <a16:creationId xmlns:a16="http://schemas.microsoft.com/office/drawing/2014/main" id="{4A040379-1B24-40D0-8E24-33D2888858F9}"/>
                </a:ext>
              </a:extLst>
            </p:cNvPr>
            <p:cNvCxnSpPr>
              <a:cxnSpLocks/>
            </p:cNvCxnSpPr>
            <p:nvPr/>
          </p:nvCxnSpPr>
          <p:spPr>
            <a:xfrm>
              <a:off x="1331640" y="836712"/>
              <a:ext cx="7536099" cy="0"/>
            </a:xfrm>
            <a:prstGeom prst="line">
              <a:avLst/>
            </a:prstGeom>
            <a:ln>
              <a:solidFill>
                <a:srgbClr val="92D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0966538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" name="グループ化 29">
            <a:extLst>
              <a:ext uri="{FF2B5EF4-FFF2-40B4-BE49-F238E27FC236}">
                <a16:creationId xmlns:a16="http://schemas.microsoft.com/office/drawing/2014/main" id="{5F2B3F53-04A8-46A7-B7E1-BE92F954D2B4}"/>
              </a:ext>
            </a:extLst>
          </p:cNvPr>
          <p:cNvGrpSpPr/>
          <p:nvPr/>
        </p:nvGrpSpPr>
        <p:grpSpPr>
          <a:xfrm>
            <a:off x="-1559" y="0"/>
            <a:ext cx="9145559" cy="6858000"/>
            <a:chOff x="-1559" y="0"/>
            <a:chExt cx="9145559" cy="6858000"/>
          </a:xfrm>
        </p:grpSpPr>
        <p:sp>
          <p:nvSpPr>
            <p:cNvPr id="17" name="正方形/長方形 16"/>
            <p:cNvSpPr/>
            <p:nvPr/>
          </p:nvSpPr>
          <p:spPr>
            <a:xfrm>
              <a:off x="1325444" y="104052"/>
              <a:ext cx="7536100" cy="70788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ja-JP" altLang="en-US" sz="4000" b="1" dirty="0">
                  <a:solidFill>
                    <a:schemeClr val="accent3">
                      <a:lumMod val="50000"/>
                    </a:schemeClr>
                  </a:solidFill>
                  <a:latin typeface="AR P丸ゴシック体M" panose="020B0600010101010101" pitchFamily="50" charset="-128"/>
                  <a:ea typeface="AR P丸ゴシック体M" panose="020B0600010101010101" pitchFamily="50" charset="-128"/>
                </a:rPr>
                <a:t>お薬手帳活用事例</a:t>
              </a:r>
              <a:endParaRPr lang="en-US" altLang="ja-JP" sz="4000" b="1" dirty="0">
                <a:solidFill>
                  <a:schemeClr val="accent3">
                    <a:lumMod val="50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</p:txBody>
        </p:sp>
        <p:sp>
          <p:nvSpPr>
            <p:cNvPr id="19" name="正方形/長方形 18"/>
            <p:cNvSpPr/>
            <p:nvPr/>
          </p:nvSpPr>
          <p:spPr>
            <a:xfrm>
              <a:off x="355982" y="1012954"/>
              <a:ext cx="8680513" cy="563231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ja-JP" altLang="en-US" sz="36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 P丸ゴシック体M" panose="020B0600010101010101" pitchFamily="50" charset="-128"/>
                  <a:ea typeface="AR P丸ゴシック体M" panose="020B0600010101010101" pitchFamily="50" charset="-128"/>
                </a:rPr>
                <a:t>◆活用による予測される効果</a:t>
              </a:r>
              <a:endParaRPr lang="en-US" altLang="ja-JP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altLang="ja-JP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ja-JP" altLang="en-US" sz="36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 P丸ゴシック体M" panose="020B0600010101010101" pitchFamily="50" charset="-128"/>
                  <a:ea typeface="AR P丸ゴシック体M" panose="020B0600010101010101" pitchFamily="50" charset="-128"/>
                </a:rPr>
                <a:t>　・ 残薬情報　→減薬</a:t>
              </a:r>
              <a:endParaRPr lang="en-US" altLang="ja-JP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ja-JP" altLang="en-US" sz="36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 P丸ゴシック体M" panose="020B0600010101010101" pitchFamily="50" charset="-128"/>
                  <a:ea typeface="AR P丸ゴシック体M" panose="020B0600010101010101" pitchFamily="50" charset="-128"/>
                </a:rPr>
                <a:t>　・ 治療方針の共有 →セカンドオピニオン</a:t>
              </a:r>
              <a:endParaRPr lang="en-US" altLang="ja-JP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ja-JP" altLang="en-US" sz="36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 P丸ゴシック体M" panose="020B0600010101010101" pitchFamily="50" charset="-128"/>
                  <a:ea typeface="AR P丸ゴシック体M" panose="020B0600010101010101" pitchFamily="50" charset="-128"/>
                </a:rPr>
                <a:t>　・ 多面的な対話 →健康な生活像の把握</a:t>
              </a:r>
              <a:endParaRPr lang="en-US" altLang="ja-JP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ja-JP" altLang="en-US" sz="36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 P丸ゴシック体M" panose="020B0600010101010101" pitchFamily="50" charset="-128"/>
                  <a:ea typeface="AR P丸ゴシック体M" panose="020B0600010101010101" pitchFamily="50" charset="-128"/>
                </a:rPr>
                <a:t>　・ より生活に即した指導 →効果の向上</a:t>
              </a:r>
              <a:endParaRPr lang="en-US" altLang="ja-JP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altLang="ja-JP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altLang="ja-JP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ja-JP" altLang="en-US" sz="36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 P丸ゴシック体M" panose="020B0600010101010101" pitchFamily="50" charset="-128"/>
                  <a:ea typeface="AR P丸ゴシック体M" panose="020B0600010101010101" pitchFamily="50" charset="-128"/>
                </a:rPr>
                <a:t>　　　お薬手帳を情報共有ツールに</a:t>
              </a:r>
              <a:endParaRPr lang="en-US" altLang="ja-JP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altLang="ja-JP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</p:txBody>
        </p:sp>
        <p:pic>
          <p:nvPicPr>
            <p:cNvPr id="20" name="図 19">
              <a:extLst>
                <a:ext uri="{FF2B5EF4-FFF2-40B4-BE49-F238E27FC236}">
                  <a16:creationId xmlns:a16="http://schemas.microsoft.com/office/drawing/2014/main" id="{CFD4ED11-B5EE-42FB-93E1-E1D14BA43CD7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1559" y="5657"/>
              <a:ext cx="1044547" cy="834315"/>
            </a:xfrm>
            <a:prstGeom prst="rect">
              <a:avLst/>
            </a:prstGeom>
            <a:ln>
              <a:solidFill>
                <a:srgbClr val="92D050"/>
              </a:solidFill>
            </a:ln>
          </p:spPr>
        </p:pic>
        <p:pic>
          <p:nvPicPr>
            <p:cNvPr id="22" name="図 21">
              <a:extLst>
                <a:ext uri="{FF2B5EF4-FFF2-40B4-BE49-F238E27FC236}">
                  <a16:creationId xmlns:a16="http://schemas.microsoft.com/office/drawing/2014/main" id="{A808ED91-5086-420E-8D27-0B30C236478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0" y="6729412"/>
              <a:ext cx="9144000" cy="128588"/>
            </a:xfrm>
            <a:prstGeom prst="rect">
              <a:avLst/>
            </a:prstGeom>
          </p:spPr>
        </p:pic>
        <p:pic>
          <p:nvPicPr>
            <p:cNvPr id="23" name="図 22">
              <a:extLst>
                <a:ext uri="{FF2B5EF4-FFF2-40B4-BE49-F238E27FC236}">
                  <a16:creationId xmlns:a16="http://schemas.microsoft.com/office/drawing/2014/main" id="{3FE391AD-25DF-4389-AB63-C32952E0A337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-1559" y="6124233"/>
              <a:ext cx="752475" cy="682004"/>
            </a:xfrm>
            <a:prstGeom prst="rect">
              <a:avLst/>
            </a:prstGeom>
          </p:spPr>
        </p:pic>
        <p:sp>
          <p:nvSpPr>
            <p:cNvPr id="18" name="テキスト ボックス 20"/>
            <p:cNvSpPr txBox="1">
              <a:spLocks noChangeArrowheads="1"/>
            </p:cNvSpPr>
            <p:nvPr/>
          </p:nvSpPr>
          <p:spPr bwMode="auto">
            <a:xfrm>
              <a:off x="0" y="6124233"/>
              <a:ext cx="752475" cy="7078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kumimoji="1"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kumimoji="1"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fld id="{C09600CD-C57F-4A16-9945-6D5B6AE27C50}" type="slidenum">
                <a:rPr lang="en-US" altLang="ja-JP" sz="4000" smtClean="0">
                  <a:solidFill>
                    <a:schemeClr val="bg1"/>
                  </a:solidFill>
                </a:rPr>
                <a:t>6</a:t>
              </a:fld>
              <a:endParaRPr lang="en-US" altLang="ja-JP" sz="4000" dirty="0">
                <a:solidFill>
                  <a:schemeClr val="bg1"/>
                </a:solidFill>
              </a:endParaRPr>
            </a:p>
          </p:txBody>
        </p:sp>
        <p:pic>
          <p:nvPicPr>
            <p:cNvPr id="21" name="図 20">
              <a:extLst>
                <a:ext uri="{FF2B5EF4-FFF2-40B4-BE49-F238E27FC236}">
                  <a16:creationId xmlns:a16="http://schemas.microsoft.com/office/drawing/2014/main" id="{FB7A5898-DE28-4B55-A2E1-3C41F9143BA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042988" y="0"/>
              <a:ext cx="8101012" cy="128588"/>
            </a:xfrm>
            <a:prstGeom prst="rect">
              <a:avLst/>
            </a:prstGeom>
          </p:spPr>
        </p:pic>
        <p:cxnSp>
          <p:nvCxnSpPr>
            <p:cNvPr id="28" name="直線コネクタ 27">
              <a:extLst>
                <a:ext uri="{FF2B5EF4-FFF2-40B4-BE49-F238E27FC236}">
                  <a16:creationId xmlns:a16="http://schemas.microsoft.com/office/drawing/2014/main" id="{4A040379-1B24-40D0-8E24-33D2888858F9}"/>
                </a:ext>
              </a:extLst>
            </p:cNvPr>
            <p:cNvCxnSpPr>
              <a:cxnSpLocks/>
            </p:cNvCxnSpPr>
            <p:nvPr/>
          </p:nvCxnSpPr>
          <p:spPr>
            <a:xfrm>
              <a:off x="1331640" y="836712"/>
              <a:ext cx="7536099" cy="0"/>
            </a:xfrm>
            <a:prstGeom prst="line">
              <a:avLst/>
            </a:prstGeom>
            <a:ln>
              <a:solidFill>
                <a:srgbClr val="92D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矢印: 下 1">
            <a:extLst>
              <a:ext uri="{FF2B5EF4-FFF2-40B4-BE49-F238E27FC236}">
                <a16:creationId xmlns:a16="http://schemas.microsoft.com/office/drawing/2014/main" id="{E7705C56-6D5F-403A-A9E4-0943D8EC424B}"/>
              </a:ext>
            </a:extLst>
          </p:cNvPr>
          <p:cNvSpPr/>
          <p:nvPr/>
        </p:nvSpPr>
        <p:spPr>
          <a:xfrm>
            <a:off x="3941366" y="4640997"/>
            <a:ext cx="1152128" cy="57605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75590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" name="グループ化 29">
            <a:extLst>
              <a:ext uri="{FF2B5EF4-FFF2-40B4-BE49-F238E27FC236}">
                <a16:creationId xmlns:a16="http://schemas.microsoft.com/office/drawing/2014/main" id="{5F2B3F53-04A8-46A7-B7E1-BE92F954D2B4}"/>
              </a:ext>
            </a:extLst>
          </p:cNvPr>
          <p:cNvGrpSpPr/>
          <p:nvPr/>
        </p:nvGrpSpPr>
        <p:grpSpPr>
          <a:xfrm>
            <a:off x="-1559" y="0"/>
            <a:ext cx="9145559" cy="6858000"/>
            <a:chOff x="-1559" y="0"/>
            <a:chExt cx="9145559" cy="6858000"/>
          </a:xfrm>
        </p:grpSpPr>
        <p:sp>
          <p:nvSpPr>
            <p:cNvPr id="17" name="正方形/長方形 16"/>
            <p:cNvSpPr/>
            <p:nvPr/>
          </p:nvSpPr>
          <p:spPr>
            <a:xfrm>
              <a:off x="1325444" y="104052"/>
              <a:ext cx="7536100" cy="70788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ja-JP" altLang="en-US" sz="4000" b="1" dirty="0">
                  <a:solidFill>
                    <a:schemeClr val="accent3">
                      <a:lumMod val="50000"/>
                    </a:schemeClr>
                  </a:solidFill>
                  <a:latin typeface="AR P丸ゴシック体M" panose="020B0600010101010101" pitchFamily="50" charset="-128"/>
                  <a:ea typeface="AR P丸ゴシック体M" panose="020B0600010101010101" pitchFamily="50" charset="-128"/>
                </a:rPr>
                <a:t>お薬手帳活用に向けて</a:t>
              </a:r>
              <a:endParaRPr lang="en-US" altLang="ja-JP" sz="4000" b="1" dirty="0">
                <a:solidFill>
                  <a:schemeClr val="accent3">
                    <a:lumMod val="50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</p:txBody>
        </p:sp>
        <p:sp>
          <p:nvSpPr>
            <p:cNvPr id="19" name="正方形/長方形 18"/>
            <p:cNvSpPr/>
            <p:nvPr/>
          </p:nvSpPr>
          <p:spPr>
            <a:xfrm>
              <a:off x="355982" y="1012954"/>
              <a:ext cx="8680513" cy="64633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ja-JP" altLang="en-US" sz="36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 P丸ゴシック体M" panose="020B0600010101010101" pitchFamily="50" charset="-128"/>
                  <a:ea typeface="AR P丸ゴシック体M" panose="020B0600010101010101" pitchFamily="50" charset="-128"/>
                </a:rPr>
                <a:t>◆誰でもできるわけではない</a:t>
              </a:r>
              <a:endParaRPr lang="en-US" altLang="ja-JP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</p:txBody>
        </p:sp>
        <p:pic>
          <p:nvPicPr>
            <p:cNvPr id="20" name="図 19">
              <a:extLst>
                <a:ext uri="{FF2B5EF4-FFF2-40B4-BE49-F238E27FC236}">
                  <a16:creationId xmlns:a16="http://schemas.microsoft.com/office/drawing/2014/main" id="{CFD4ED11-B5EE-42FB-93E1-E1D14BA43CD7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1559" y="5657"/>
              <a:ext cx="1044547" cy="834315"/>
            </a:xfrm>
            <a:prstGeom prst="rect">
              <a:avLst/>
            </a:prstGeom>
            <a:ln>
              <a:solidFill>
                <a:srgbClr val="92D050"/>
              </a:solidFill>
            </a:ln>
          </p:spPr>
        </p:pic>
        <p:pic>
          <p:nvPicPr>
            <p:cNvPr id="22" name="図 21">
              <a:extLst>
                <a:ext uri="{FF2B5EF4-FFF2-40B4-BE49-F238E27FC236}">
                  <a16:creationId xmlns:a16="http://schemas.microsoft.com/office/drawing/2014/main" id="{A808ED91-5086-420E-8D27-0B30C236478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0" y="6729412"/>
              <a:ext cx="9144000" cy="128588"/>
            </a:xfrm>
            <a:prstGeom prst="rect">
              <a:avLst/>
            </a:prstGeom>
          </p:spPr>
        </p:pic>
        <p:pic>
          <p:nvPicPr>
            <p:cNvPr id="23" name="図 22">
              <a:extLst>
                <a:ext uri="{FF2B5EF4-FFF2-40B4-BE49-F238E27FC236}">
                  <a16:creationId xmlns:a16="http://schemas.microsoft.com/office/drawing/2014/main" id="{3FE391AD-25DF-4389-AB63-C32952E0A337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-1559" y="6124233"/>
              <a:ext cx="752475" cy="682004"/>
            </a:xfrm>
            <a:prstGeom prst="rect">
              <a:avLst/>
            </a:prstGeom>
          </p:spPr>
        </p:pic>
        <p:sp>
          <p:nvSpPr>
            <p:cNvPr id="18" name="テキスト ボックス 20"/>
            <p:cNvSpPr txBox="1">
              <a:spLocks noChangeArrowheads="1"/>
            </p:cNvSpPr>
            <p:nvPr/>
          </p:nvSpPr>
          <p:spPr bwMode="auto">
            <a:xfrm>
              <a:off x="0" y="6124233"/>
              <a:ext cx="752475" cy="7078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kumimoji="1"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kumimoji="1"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fld id="{C09600CD-C57F-4A16-9945-6D5B6AE27C50}" type="slidenum">
                <a:rPr lang="en-US" altLang="ja-JP" sz="4000" smtClean="0">
                  <a:solidFill>
                    <a:schemeClr val="bg1"/>
                  </a:solidFill>
                </a:rPr>
                <a:t>7</a:t>
              </a:fld>
              <a:endParaRPr lang="en-US" altLang="ja-JP" sz="4000" dirty="0">
                <a:solidFill>
                  <a:schemeClr val="bg1"/>
                </a:solidFill>
              </a:endParaRPr>
            </a:p>
          </p:txBody>
        </p:sp>
        <p:pic>
          <p:nvPicPr>
            <p:cNvPr id="21" name="図 20">
              <a:extLst>
                <a:ext uri="{FF2B5EF4-FFF2-40B4-BE49-F238E27FC236}">
                  <a16:creationId xmlns:a16="http://schemas.microsoft.com/office/drawing/2014/main" id="{FB7A5898-DE28-4B55-A2E1-3C41F9143BA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042988" y="0"/>
              <a:ext cx="8101012" cy="128588"/>
            </a:xfrm>
            <a:prstGeom prst="rect">
              <a:avLst/>
            </a:prstGeom>
          </p:spPr>
        </p:pic>
        <p:cxnSp>
          <p:nvCxnSpPr>
            <p:cNvPr id="28" name="直線コネクタ 27">
              <a:extLst>
                <a:ext uri="{FF2B5EF4-FFF2-40B4-BE49-F238E27FC236}">
                  <a16:creationId xmlns:a16="http://schemas.microsoft.com/office/drawing/2014/main" id="{4A040379-1B24-40D0-8E24-33D2888858F9}"/>
                </a:ext>
              </a:extLst>
            </p:cNvPr>
            <p:cNvCxnSpPr>
              <a:cxnSpLocks/>
            </p:cNvCxnSpPr>
            <p:nvPr/>
          </p:nvCxnSpPr>
          <p:spPr>
            <a:xfrm>
              <a:off x="1331640" y="836712"/>
              <a:ext cx="7536099" cy="0"/>
            </a:xfrm>
            <a:prstGeom prst="line">
              <a:avLst/>
            </a:prstGeom>
            <a:ln>
              <a:solidFill>
                <a:srgbClr val="92D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D1D365F4-5C8A-4112-ADC6-E69603A8E8B3}"/>
              </a:ext>
            </a:extLst>
          </p:cNvPr>
          <p:cNvSpPr/>
          <p:nvPr/>
        </p:nvSpPr>
        <p:spPr>
          <a:xfrm>
            <a:off x="1619672" y="2264464"/>
            <a:ext cx="648538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rPr>
              <a:t>患者を習得レベルに分ける</a:t>
            </a:r>
            <a:endParaRPr lang="en-US" altLang="ja-JP" sz="3600" b="1" dirty="0">
              <a:solidFill>
                <a:schemeClr val="tx1">
                  <a:lumMod val="95000"/>
                  <a:lumOff val="5000"/>
                </a:schemeClr>
              </a:solidFill>
              <a:latin typeface="AR P丸ゴシック体M" panose="020B0600010101010101" pitchFamily="50" charset="-128"/>
              <a:ea typeface="AR P丸ゴシック体M" panose="020B0600010101010101" pitchFamily="50" charset="-128"/>
            </a:endParaRPr>
          </a:p>
        </p:txBody>
      </p:sp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484BE48E-3713-43CA-B858-696F9E97C782}"/>
              </a:ext>
            </a:extLst>
          </p:cNvPr>
          <p:cNvSpPr/>
          <p:nvPr/>
        </p:nvSpPr>
        <p:spPr>
          <a:xfrm>
            <a:off x="1619672" y="3543628"/>
            <a:ext cx="648538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rPr>
              <a:t>レベルに応じて</a:t>
            </a:r>
            <a:endParaRPr lang="en-US" altLang="ja-JP" sz="3600" b="1" dirty="0">
              <a:solidFill>
                <a:schemeClr val="tx1">
                  <a:lumMod val="95000"/>
                  <a:lumOff val="5000"/>
                </a:schemeClr>
              </a:solidFill>
              <a:latin typeface="AR P丸ゴシック体M" panose="020B0600010101010101" pitchFamily="50" charset="-128"/>
              <a:ea typeface="AR P丸ゴシック体M" panose="020B0600010101010101" pitchFamily="50" charset="-128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rPr>
              <a:t>ゆっくりと体得してもらう</a:t>
            </a:r>
            <a:endParaRPr lang="en-US" altLang="ja-JP" sz="3600" b="1" dirty="0">
              <a:solidFill>
                <a:schemeClr val="tx1">
                  <a:lumMod val="95000"/>
                  <a:lumOff val="5000"/>
                </a:schemeClr>
              </a:solidFill>
              <a:latin typeface="AR P丸ゴシック体M" panose="020B0600010101010101" pitchFamily="50" charset="-128"/>
              <a:ea typeface="AR P丸ゴシック体M" panose="020B0600010101010101" pitchFamily="50" charset="-128"/>
            </a:endParaRPr>
          </a:p>
        </p:txBody>
      </p:sp>
      <p:sp>
        <p:nvSpPr>
          <p:cNvPr id="16" name="正方形/長方形 15">
            <a:extLst>
              <a:ext uri="{FF2B5EF4-FFF2-40B4-BE49-F238E27FC236}">
                <a16:creationId xmlns:a16="http://schemas.microsoft.com/office/drawing/2014/main" id="{6437EBF3-6087-48DC-94CE-6985B644A855}"/>
              </a:ext>
            </a:extLst>
          </p:cNvPr>
          <p:cNvSpPr/>
          <p:nvPr/>
        </p:nvSpPr>
        <p:spPr>
          <a:xfrm>
            <a:off x="1619672" y="5583674"/>
            <a:ext cx="648538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rPr>
              <a:t>レベルアップを目標にする</a:t>
            </a:r>
            <a:endParaRPr lang="en-US" altLang="ja-JP" sz="3600" b="1" dirty="0">
              <a:solidFill>
                <a:schemeClr val="tx1">
                  <a:lumMod val="95000"/>
                  <a:lumOff val="5000"/>
                </a:schemeClr>
              </a:solidFill>
              <a:latin typeface="AR P丸ゴシック体M" panose="020B0600010101010101" pitchFamily="50" charset="-128"/>
              <a:ea typeface="AR P丸ゴシック体M" panose="020B0600010101010101" pitchFamily="50" charset="-128"/>
            </a:endParaRPr>
          </a:p>
        </p:txBody>
      </p:sp>
      <p:sp>
        <p:nvSpPr>
          <p:cNvPr id="4" name="矢印: 下 3">
            <a:extLst>
              <a:ext uri="{FF2B5EF4-FFF2-40B4-BE49-F238E27FC236}">
                <a16:creationId xmlns:a16="http://schemas.microsoft.com/office/drawing/2014/main" id="{9F0057EE-C88A-4F73-B410-E910070D468B}"/>
              </a:ext>
            </a:extLst>
          </p:cNvPr>
          <p:cNvSpPr/>
          <p:nvPr/>
        </p:nvSpPr>
        <p:spPr>
          <a:xfrm>
            <a:off x="3779912" y="3023836"/>
            <a:ext cx="1008112" cy="49213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4" name="矢印: 下 23">
            <a:extLst>
              <a:ext uri="{FF2B5EF4-FFF2-40B4-BE49-F238E27FC236}">
                <a16:creationId xmlns:a16="http://schemas.microsoft.com/office/drawing/2014/main" id="{648977A7-9635-4246-9E1C-22DD8187630F}"/>
              </a:ext>
            </a:extLst>
          </p:cNvPr>
          <p:cNvSpPr/>
          <p:nvPr/>
        </p:nvSpPr>
        <p:spPr>
          <a:xfrm>
            <a:off x="3779912" y="4997295"/>
            <a:ext cx="1008112" cy="49213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135707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" name="グループ化 29">
            <a:extLst>
              <a:ext uri="{FF2B5EF4-FFF2-40B4-BE49-F238E27FC236}">
                <a16:creationId xmlns:a16="http://schemas.microsoft.com/office/drawing/2014/main" id="{5F2B3F53-04A8-46A7-B7E1-BE92F954D2B4}"/>
              </a:ext>
            </a:extLst>
          </p:cNvPr>
          <p:cNvGrpSpPr/>
          <p:nvPr/>
        </p:nvGrpSpPr>
        <p:grpSpPr>
          <a:xfrm>
            <a:off x="-1559" y="0"/>
            <a:ext cx="9145559" cy="6858000"/>
            <a:chOff x="-1559" y="0"/>
            <a:chExt cx="9145559" cy="6858000"/>
          </a:xfrm>
        </p:grpSpPr>
        <p:sp>
          <p:nvSpPr>
            <p:cNvPr id="17" name="正方形/長方形 16"/>
            <p:cNvSpPr/>
            <p:nvPr/>
          </p:nvSpPr>
          <p:spPr>
            <a:xfrm>
              <a:off x="1325444" y="104052"/>
              <a:ext cx="7536100" cy="70788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ja-JP" altLang="en-US" sz="4000" b="1" dirty="0">
                  <a:solidFill>
                    <a:schemeClr val="accent3">
                      <a:lumMod val="50000"/>
                    </a:schemeClr>
                  </a:solidFill>
                  <a:latin typeface="AR P丸ゴシック体M" panose="020B0600010101010101" pitchFamily="50" charset="-128"/>
                  <a:ea typeface="AR P丸ゴシック体M" panose="020B0600010101010101" pitchFamily="50" charset="-128"/>
                </a:rPr>
                <a:t>習得レベル</a:t>
              </a:r>
              <a:endParaRPr lang="en-US" altLang="ja-JP" sz="4000" b="1" dirty="0">
                <a:solidFill>
                  <a:schemeClr val="accent3">
                    <a:lumMod val="50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</p:txBody>
        </p:sp>
        <p:sp>
          <p:nvSpPr>
            <p:cNvPr id="19" name="正方形/長方形 18"/>
            <p:cNvSpPr/>
            <p:nvPr/>
          </p:nvSpPr>
          <p:spPr>
            <a:xfrm>
              <a:off x="355982" y="1012954"/>
              <a:ext cx="8680513" cy="64633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ja-JP" altLang="en-US" sz="36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 P丸ゴシック体M" panose="020B0600010101010101" pitchFamily="50" charset="-128"/>
                  <a:ea typeface="AR P丸ゴシック体M" panose="020B0600010101010101" pitchFamily="50" charset="-128"/>
                </a:rPr>
                <a:t>◆レベル別の関係者</a:t>
              </a:r>
              <a:endParaRPr lang="en-US" altLang="ja-JP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</p:txBody>
        </p:sp>
        <p:pic>
          <p:nvPicPr>
            <p:cNvPr id="20" name="図 19">
              <a:extLst>
                <a:ext uri="{FF2B5EF4-FFF2-40B4-BE49-F238E27FC236}">
                  <a16:creationId xmlns:a16="http://schemas.microsoft.com/office/drawing/2014/main" id="{CFD4ED11-B5EE-42FB-93E1-E1D14BA43CD7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1559" y="5657"/>
              <a:ext cx="1044547" cy="834315"/>
            </a:xfrm>
            <a:prstGeom prst="rect">
              <a:avLst/>
            </a:prstGeom>
            <a:ln>
              <a:solidFill>
                <a:srgbClr val="92D050"/>
              </a:solidFill>
            </a:ln>
          </p:spPr>
        </p:pic>
        <p:pic>
          <p:nvPicPr>
            <p:cNvPr id="22" name="図 21">
              <a:extLst>
                <a:ext uri="{FF2B5EF4-FFF2-40B4-BE49-F238E27FC236}">
                  <a16:creationId xmlns:a16="http://schemas.microsoft.com/office/drawing/2014/main" id="{A808ED91-5086-420E-8D27-0B30C236478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0" y="6729412"/>
              <a:ext cx="9144000" cy="128588"/>
            </a:xfrm>
            <a:prstGeom prst="rect">
              <a:avLst/>
            </a:prstGeom>
          </p:spPr>
        </p:pic>
        <p:pic>
          <p:nvPicPr>
            <p:cNvPr id="23" name="図 22">
              <a:extLst>
                <a:ext uri="{FF2B5EF4-FFF2-40B4-BE49-F238E27FC236}">
                  <a16:creationId xmlns:a16="http://schemas.microsoft.com/office/drawing/2014/main" id="{3FE391AD-25DF-4389-AB63-C32952E0A337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-1559" y="6124233"/>
              <a:ext cx="752475" cy="682004"/>
            </a:xfrm>
            <a:prstGeom prst="rect">
              <a:avLst/>
            </a:prstGeom>
          </p:spPr>
        </p:pic>
        <p:sp>
          <p:nvSpPr>
            <p:cNvPr id="18" name="テキスト ボックス 20"/>
            <p:cNvSpPr txBox="1">
              <a:spLocks noChangeArrowheads="1"/>
            </p:cNvSpPr>
            <p:nvPr/>
          </p:nvSpPr>
          <p:spPr bwMode="auto">
            <a:xfrm>
              <a:off x="0" y="6124233"/>
              <a:ext cx="752475" cy="7078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kumimoji="1"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kumimoji="1"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fld id="{C09600CD-C57F-4A16-9945-6D5B6AE27C50}" type="slidenum">
                <a:rPr lang="en-US" altLang="ja-JP" sz="4000" smtClean="0">
                  <a:solidFill>
                    <a:schemeClr val="bg1"/>
                  </a:solidFill>
                </a:rPr>
                <a:t>8</a:t>
              </a:fld>
              <a:endParaRPr lang="en-US" altLang="ja-JP" sz="4000" dirty="0">
                <a:solidFill>
                  <a:schemeClr val="bg1"/>
                </a:solidFill>
              </a:endParaRPr>
            </a:p>
          </p:txBody>
        </p:sp>
        <p:pic>
          <p:nvPicPr>
            <p:cNvPr id="21" name="図 20">
              <a:extLst>
                <a:ext uri="{FF2B5EF4-FFF2-40B4-BE49-F238E27FC236}">
                  <a16:creationId xmlns:a16="http://schemas.microsoft.com/office/drawing/2014/main" id="{FB7A5898-DE28-4B55-A2E1-3C41F9143BA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042988" y="0"/>
              <a:ext cx="8101012" cy="128588"/>
            </a:xfrm>
            <a:prstGeom prst="rect">
              <a:avLst/>
            </a:prstGeom>
          </p:spPr>
        </p:pic>
        <p:cxnSp>
          <p:nvCxnSpPr>
            <p:cNvPr id="28" name="直線コネクタ 27">
              <a:extLst>
                <a:ext uri="{FF2B5EF4-FFF2-40B4-BE49-F238E27FC236}">
                  <a16:creationId xmlns:a16="http://schemas.microsoft.com/office/drawing/2014/main" id="{4A040379-1B24-40D0-8E24-33D2888858F9}"/>
                </a:ext>
              </a:extLst>
            </p:cNvPr>
            <p:cNvCxnSpPr>
              <a:cxnSpLocks/>
            </p:cNvCxnSpPr>
            <p:nvPr/>
          </p:nvCxnSpPr>
          <p:spPr>
            <a:xfrm>
              <a:off x="1331640" y="836712"/>
              <a:ext cx="7536099" cy="0"/>
            </a:xfrm>
            <a:prstGeom prst="line">
              <a:avLst/>
            </a:prstGeom>
            <a:ln>
              <a:solidFill>
                <a:srgbClr val="92D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D1D365F4-5C8A-4112-ADC6-E69603A8E8B3}"/>
              </a:ext>
            </a:extLst>
          </p:cNvPr>
          <p:cNvSpPr/>
          <p:nvPr/>
        </p:nvSpPr>
        <p:spPr>
          <a:xfrm>
            <a:off x="1187624" y="1797514"/>
            <a:ext cx="648538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rPr>
              <a:t>◇レベル１　：患者－薬剤師</a:t>
            </a:r>
            <a:endParaRPr lang="en-US" altLang="ja-JP" sz="3600" b="1" dirty="0">
              <a:solidFill>
                <a:schemeClr val="tx1">
                  <a:lumMod val="95000"/>
                  <a:lumOff val="5000"/>
                </a:schemeClr>
              </a:solidFill>
              <a:latin typeface="AR P丸ゴシック体M" panose="020B0600010101010101" pitchFamily="50" charset="-128"/>
              <a:ea typeface="AR P丸ゴシック体M" panose="020B0600010101010101" pitchFamily="50" charset="-128"/>
            </a:endParaRPr>
          </a:p>
        </p:txBody>
      </p:sp>
      <p:sp>
        <p:nvSpPr>
          <p:cNvPr id="25" name="正方形/長方形 24">
            <a:extLst>
              <a:ext uri="{FF2B5EF4-FFF2-40B4-BE49-F238E27FC236}">
                <a16:creationId xmlns:a16="http://schemas.microsoft.com/office/drawing/2014/main" id="{56EC5A76-07E4-4B3F-AD94-CA06FF594E47}"/>
              </a:ext>
            </a:extLst>
          </p:cNvPr>
          <p:cNvSpPr/>
          <p:nvPr/>
        </p:nvSpPr>
        <p:spPr>
          <a:xfrm>
            <a:off x="1161454" y="2782668"/>
            <a:ext cx="770008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rPr>
              <a:t>◇レベル２　：患者－薬剤師</a:t>
            </a:r>
            <a:r>
              <a:rPr lang="ja-JP" altLang="en-US" sz="36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rPr>
              <a:t>ー</a:t>
            </a:r>
            <a:r>
              <a:rPr lang="ja-JP" altLang="en-US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rPr>
              <a:t>医師</a:t>
            </a:r>
            <a:endParaRPr lang="en-US" altLang="ja-JP" sz="3600" b="1" dirty="0">
              <a:solidFill>
                <a:schemeClr val="tx1">
                  <a:lumMod val="95000"/>
                  <a:lumOff val="5000"/>
                </a:schemeClr>
              </a:solidFill>
              <a:latin typeface="AR P丸ゴシック体M" panose="020B0600010101010101" pitchFamily="50" charset="-128"/>
              <a:ea typeface="AR P丸ゴシック体M" panose="020B0600010101010101" pitchFamily="50" charset="-128"/>
            </a:endParaRPr>
          </a:p>
        </p:txBody>
      </p:sp>
      <p:sp>
        <p:nvSpPr>
          <p:cNvPr id="26" name="正方形/長方形 25">
            <a:extLst>
              <a:ext uri="{FF2B5EF4-FFF2-40B4-BE49-F238E27FC236}">
                <a16:creationId xmlns:a16="http://schemas.microsoft.com/office/drawing/2014/main" id="{A3325F87-962F-48E5-B45C-89FD68489A36}"/>
              </a:ext>
            </a:extLst>
          </p:cNvPr>
          <p:cNvSpPr/>
          <p:nvPr/>
        </p:nvSpPr>
        <p:spPr>
          <a:xfrm>
            <a:off x="1161454" y="3813960"/>
            <a:ext cx="770008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rPr>
              <a:t>◇レベル３　：主体的患者</a:t>
            </a:r>
            <a:endParaRPr lang="en-US" altLang="ja-JP" sz="3600" b="1" dirty="0">
              <a:solidFill>
                <a:schemeClr val="tx1">
                  <a:lumMod val="95000"/>
                  <a:lumOff val="5000"/>
                </a:schemeClr>
              </a:solidFill>
              <a:latin typeface="AR P丸ゴシック体M" panose="020B0600010101010101" pitchFamily="50" charset="-128"/>
              <a:ea typeface="AR P丸ゴシック体M" panose="020B0600010101010101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522488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" name="グループ化 29">
            <a:extLst>
              <a:ext uri="{FF2B5EF4-FFF2-40B4-BE49-F238E27FC236}">
                <a16:creationId xmlns:a16="http://schemas.microsoft.com/office/drawing/2014/main" id="{5F2B3F53-04A8-46A7-B7E1-BE92F954D2B4}"/>
              </a:ext>
            </a:extLst>
          </p:cNvPr>
          <p:cNvGrpSpPr/>
          <p:nvPr/>
        </p:nvGrpSpPr>
        <p:grpSpPr>
          <a:xfrm>
            <a:off x="-1559" y="0"/>
            <a:ext cx="9145559" cy="6858000"/>
            <a:chOff x="-1559" y="0"/>
            <a:chExt cx="9145559" cy="6858000"/>
          </a:xfrm>
        </p:grpSpPr>
        <p:sp>
          <p:nvSpPr>
            <p:cNvPr id="17" name="正方形/長方形 16"/>
            <p:cNvSpPr/>
            <p:nvPr/>
          </p:nvSpPr>
          <p:spPr>
            <a:xfrm>
              <a:off x="1325444" y="104052"/>
              <a:ext cx="7536100" cy="70788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ja-JP" altLang="en-US" sz="4000" b="1" dirty="0">
                  <a:solidFill>
                    <a:schemeClr val="accent3">
                      <a:lumMod val="50000"/>
                    </a:schemeClr>
                  </a:solidFill>
                  <a:latin typeface="AR P丸ゴシック体M" panose="020B0600010101010101" pitchFamily="50" charset="-128"/>
                  <a:ea typeface="AR P丸ゴシック体M" panose="020B0600010101010101" pitchFamily="50" charset="-128"/>
                </a:rPr>
                <a:t>習得レベル</a:t>
              </a:r>
              <a:endParaRPr lang="en-US" altLang="ja-JP" sz="4000" b="1" dirty="0">
                <a:solidFill>
                  <a:schemeClr val="accent3">
                    <a:lumMod val="50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</p:txBody>
        </p:sp>
        <p:sp>
          <p:nvSpPr>
            <p:cNvPr id="19" name="正方形/長方形 18"/>
            <p:cNvSpPr/>
            <p:nvPr/>
          </p:nvSpPr>
          <p:spPr>
            <a:xfrm>
              <a:off x="355982" y="1012954"/>
              <a:ext cx="8680513" cy="64633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ja-JP" altLang="en-US" sz="36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 P丸ゴシック体M" panose="020B0600010101010101" pitchFamily="50" charset="-128"/>
                  <a:ea typeface="AR P丸ゴシック体M" panose="020B0600010101010101" pitchFamily="50" charset="-128"/>
                </a:rPr>
                <a:t>◆レベル１　：患者－薬剤師</a:t>
              </a:r>
              <a:endParaRPr lang="en-US" altLang="ja-JP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</p:txBody>
        </p:sp>
        <p:pic>
          <p:nvPicPr>
            <p:cNvPr id="20" name="図 19">
              <a:extLst>
                <a:ext uri="{FF2B5EF4-FFF2-40B4-BE49-F238E27FC236}">
                  <a16:creationId xmlns:a16="http://schemas.microsoft.com/office/drawing/2014/main" id="{CFD4ED11-B5EE-42FB-93E1-E1D14BA43CD7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1559" y="5657"/>
              <a:ext cx="1044547" cy="834315"/>
            </a:xfrm>
            <a:prstGeom prst="rect">
              <a:avLst/>
            </a:prstGeom>
            <a:ln>
              <a:solidFill>
                <a:srgbClr val="92D050"/>
              </a:solidFill>
            </a:ln>
          </p:spPr>
        </p:pic>
        <p:pic>
          <p:nvPicPr>
            <p:cNvPr id="22" name="図 21">
              <a:extLst>
                <a:ext uri="{FF2B5EF4-FFF2-40B4-BE49-F238E27FC236}">
                  <a16:creationId xmlns:a16="http://schemas.microsoft.com/office/drawing/2014/main" id="{A808ED91-5086-420E-8D27-0B30C236478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0" y="6729412"/>
              <a:ext cx="9144000" cy="128588"/>
            </a:xfrm>
            <a:prstGeom prst="rect">
              <a:avLst/>
            </a:prstGeom>
          </p:spPr>
        </p:pic>
        <p:pic>
          <p:nvPicPr>
            <p:cNvPr id="23" name="図 22">
              <a:extLst>
                <a:ext uri="{FF2B5EF4-FFF2-40B4-BE49-F238E27FC236}">
                  <a16:creationId xmlns:a16="http://schemas.microsoft.com/office/drawing/2014/main" id="{3FE391AD-25DF-4389-AB63-C32952E0A337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-1559" y="6124233"/>
              <a:ext cx="752475" cy="682004"/>
            </a:xfrm>
            <a:prstGeom prst="rect">
              <a:avLst/>
            </a:prstGeom>
          </p:spPr>
        </p:pic>
        <p:sp>
          <p:nvSpPr>
            <p:cNvPr id="18" name="テキスト ボックス 20"/>
            <p:cNvSpPr txBox="1">
              <a:spLocks noChangeArrowheads="1"/>
            </p:cNvSpPr>
            <p:nvPr/>
          </p:nvSpPr>
          <p:spPr bwMode="auto">
            <a:xfrm>
              <a:off x="0" y="6124233"/>
              <a:ext cx="752475" cy="7078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kumimoji="1"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kumimoji="1"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fld id="{C09600CD-C57F-4A16-9945-6D5B6AE27C50}" type="slidenum">
                <a:rPr lang="en-US" altLang="ja-JP" sz="4000" smtClean="0">
                  <a:solidFill>
                    <a:schemeClr val="bg1"/>
                  </a:solidFill>
                </a:rPr>
                <a:t>9</a:t>
              </a:fld>
              <a:endParaRPr lang="en-US" altLang="ja-JP" sz="4000" dirty="0">
                <a:solidFill>
                  <a:schemeClr val="bg1"/>
                </a:solidFill>
              </a:endParaRPr>
            </a:p>
          </p:txBody>
        </p:sp>
        <p:pic>
          <p:nvPicPr>
            <p:cNvPr id="21" name="図 20">
              <a:extLst>
                <a:ext uri="{FF2B5EF4-FFF2-40B4-BE49-F238E27FC236}">
                  <a16:creationId xmlns:a16="http://schemas.microsoft.com/office/drawing/2014/main" id="{FB7A5898-DE28-4B55-A2E1-3C41F9143BA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042988" y="0"/>
              <a:ext cx="8101012" cy="128588"/>
            </a:xfrm>
            <a:prstGeom prst="rect">
              <a:avLst/>
            </a:prstGeom>
          </p:spPr>
        </p:pic>
        <p:cxnSp>
          <p:nvCxnSpPr>
            <p:cNvPr id="28" name="直線コネクタ 27">
              <a:extLst>
                <a:ext uri="{FF2B5EF4-FFF2-40B4-BE49-F238E27FC236}">
                  <a16:creationId xmlns:a16="http://schemas.microsoft.com/office/drawing/2014/main" id="{4A040379-1B24-40D0-8E24-33D2888858F9}"/>
                </a:ext>
              </a:extLst>
            </p:cNvPr>
            <p:cNvCxnSpPr>
              <a:cxnSpLocks/>
            </p:cNvCxnSpPr>
            <p:nvPr/>
          </p:nvCxnSpPr>
          <p:spPr>
            <a:xfrm>
              <a:off x="1331640" y="836712"/>
              <a:ext cx="7536099" cy="0"/>
            </a:xfrm>
            <a:prstGeom prst="line">
              <a:avLst/>
            </a:prstGeom>
            <a:ln>
              <a:solidFill>
                <a:srgbClr val="92D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15" name="Picture 9" descr="C:\Users\nobu\Desktop\illust2815.png">
            <a:extLst>
              <a:ext uri="{FF2B5EF4-FFF2-40B4-BE49-F238E27FC236}">
                <a16:creationId xmlns:a16="http://schemas.microsoft.com/office/drawing/2014/main" id="{E9A89B8C-95D9-4A09-A3B2-A760AC2799C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25444" y="1932463"/>
            <a:ext cx="1090613" cy="1222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" name="Picture 10" descr="C:\Users\nobu\Desktop\illust4065.png">
            <a:extLst>
              <a:ext uri="{FF2B5EF4-FFF2-40B4-BE49-F238E27FC236}">
                <a16:creationId xmlns:a16="http://schemas.microsoft.com/office/drawing/2014/main" id="{E201BFDE-2CED-4DED-8DD3-467B12F0896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22678" y="3692513"/>
            <a:ext cx="1296144" cy="1387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4" name="正方形/長方形 23">
            <a:extLst>
              <a:ext uri="{FF2B5EF4-FFF2-40B4-BE49-F238E27FC236}">
                <a16:creationId xmlns:a16="http://schemas.microsoft.com/office/drawing/2014/main" id="{4079BDFC-A392-4D46-BB5A-4B5092B949FE}"/>
              </a:ext>
            </a:extLst>
          </p:cNvPr>
          <p:cNvSpPr/>
          <p:nvPr/>
        </p:nvSpPr>
        <p:spPr>
          <a:xfrm>
            <a:off x="3118347" y="1957955"/>
            <a:ext cx="5918148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rPr>
              <a:t>①残薬数を書き出す</a:t>
            </a:r>
            <a:endParaRPr lang="en-US" altLang="ja-JP" sz="3600" b="1" dirty="0">
              <a:solidFill>
                <a:schemeClr val="tx1">
                  <a:lumMod val="95000"/>
                  <a:lumOff val="5000"/>
                </a:schemeClr>
              </a:solidFill>
              <a:latin typeface="AR P丸ゴシック体M" panose="020B0600010101010101" pitchFamily="50" charset="-128"/>
              <a:ea typeface="AR P丸ゴシック体M" panose="020B0600010101010101" pitchFamily="50" charset="-128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altLang="ja-JP" sz="3600" b="1" dirty="0">
              <a:solidFill>
                <a:schemeClr val="tx1">
                  <a:lumMod val="95000"/>
                  <a:lumOff val="5000"/>
                </a:schemeClr>
              </a:solidFill>
              <a:latin typeface="AR P丸ゴシック体M" panose="020B0600010101010101" pitchFamily="50" charset="-128"/>
              <a:ea typeface="AR P丸ゴシック体M" panose="020B0600010101010101" pitchFamily="50" charset="-128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rPr>
              <a:t>②残薬が起きる理由を</a:t>
            </a:r>
            <a:endParaRPr lang="en-US" altLang="ja-JP" sz="3600" b="1" dirty="0">
              <a:solidFill>
                <a:schemeClr val="tx1">
                  <a:lumMod val="95000"/>
                  <a:lumOff val="5000"/>
                </a:schemeClr>
              </a:solidFill>
              <a:latin typeface="AR P丸ゴシック体M" panose="020B0600010101010101" pitchFamily="50" charset="-128"/>
              <a:ea typeface="AR P丸ゴシック体M" panose="020B0600010101010101" pitchFamily="50" charset="-128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rPr>
              <a:t>　一緒に考える</a:t>
            </a:r>
            <a:endParaRPr lang="en-US" altLang="ja-JP" sz="3600" b="1" dirty="0">
              <a:solidFill>
                <a:schemeClr val="tx1">
                  <a:lumMod val="95000"/>
                  <a:lumOff val="5000"/>
                </a:schemeClr>
              </a:solidFill>
              <a:latin typeface="AR P丸ゴシック体M" panose="020B0600010101010101" pitchFamily="50" charset="-128"/>
              <a:ea typeface="AR P丸ゴシック体M" panose="020B0600010101010101" pitchFamily="50" charset="-128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altLang="ja-JP" sz="3600" b="1" dirty="0">
              <a:solidFill>
                <a:schemeClr val="tx1">
                  <a:lumMod val="95000"/>
                  <a:lumOff val="5000"/>
                </a:schemeClr>
              </a:solidFill>
              <a:latin typeface="AR P丸ゴシック体M" panose="020B0600010101010101" pitchFamily="50" charset="-128"/>
              <a:ea typeface="AR P丸ゴシック体M" panose="020B0600010101010101" pitchFamily="50" charset="-128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rPr>
              <a:t>③薬剤師へ聞きたいことを</a:t>
            </a:r>
            <a:endParaRPr lang="en-US" altLang="ja-JP" sz="3600" b="1" dirty="0">
              <a:solidFill>
                <a:schemeClr val="tx1">
                  <a:lumMod val="95000"/>
                  <a:lumOff val="5000"/>
                </a:schemeClr>
              </a:solidFill>
              <a:latin typeface="AR P丸ゴシック体M" panose="020B0600010101010101" pitchFamily="50" charset="-128"/>
              <a:ea typeface="AR P丸ゴシック体M" panose="020B0600010101010101" pitchFamily="50" charset="-128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rPr>
              <a:t>　メモしてくる</a:t>
            </a:r>
            <a:endParaRPr lang="en-US" altLang="ja-JP" sz="3600" b="1" dirty="0">
              <a:solidFill>
                <a:schemeClr val="tx1">
                  <a:lumMod val="95000"/>
                  <a:lumOff val="5000"/>
                </a:schemeClr>
              </a:solidFill>
              <a:latin typeface="AR P丸ゴシック体M" panose="020B0600010101010101" pitchFamily="50" charset="-128"/>
              <a:ea typeface="AR P丸ゴシック体M" panose="020B0600010101010101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1769661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プレゼンテーション1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プレゼンテーション1</Template>
  <TotalTime>11443</TotalTime>
  <Words>305</Words>
  <Application>Microsoft Office PowerPoint</Application>
  <PresentationFormat>画面に合わせる (4:3)</PresentationFormat>
  <Paragraphs>121</Paragraphs>
  <Slides>15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15</vt:i4>
      </vt:variant>
    </vt:vector>
  </HeadingPairs>
  <TitlesOfParts>
    <vt:vector size="21" baseType="lpstr">
      <vt:lpstr>AR P丸ゴシック体M</vt:lpstr>
      <vt:lpstr>ＭＳ Ｐゴシック</vt:lpstr>
      <vt:lpstr>Arial</vt:lpstr>
      <vt:lpstr>Calibri</vt:lpstr>
      <vt:lpstr>Comic Sans MS</vt:lpstr>
      <vt:lpstr>プレゼンテーション1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鈴木信行</dc:creator>
  <cp:lastModifiedBy>Suzuki Nobuyuki</cp:lastModifiedBy>
  <cp:revision>850</cp:revision>
  <cp:lastPrinted>2016-05-20T09:20:52Z</cp:lastPrinted>
  <dcterms:created xsi:type="dcterms:W3CDTF">2015-09-16T04:41:47Z</dcterms:created>
  <dcterms:modified xsi:type="dcterms:W3CDTF">2018-05-25T03:54:52Z</dcterms:modified>
</cp:coreProperties>
</file>