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868" r:id="rId2"/>
    <p:sldId id="869" r:id="rId3"/>
    <p:sldId id="870" r:id="rId4"/>
    <p:sldId id="872" r:id="rId5"/>
    <p:sldId id="1134" r:id="rId6"/>
    <p:sldId id="1135" r:id="rId7"/>
    <p:sldId id="1136" r:id="rId8"/>
    <p:sldId id="1137" r:id="rId9"/>
    <p:sldId id="1138" r:id="rId10"/>
    <p:sldId id="1139" r:id="rId11"/>
    <p:sldId id="1141" r:id="rId12"/>
    <p:sldId id="1140" r:id="rId13"/>
    <p:sldId id="1142" r:id="rId14"/>
    <p:sldId id="1143" r:id="rId15"/>
    <p:sldId id="1144" r:id="rId16"/>
    <p:sldId id="884" r:id="rId17"/>
    <p:sldId id="894" r:id="rId18"/>
  </p:sldIdLst>
  <p:sldSz cx="9144000" cy="6858000" type="screen4x3"/>
  <p:notesSz cx="6858000" cy="99456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E7A7"/>
    <a:srgbClr val="FC92EF"/>
    <a:srgbClr val="FFFF00"/>
    <a:srgbClr val="FFFF66"/>
    <a:srgbClr val="FFFFFF"/>
    <a:srgbClr val="FF9900"/>
    <a:srgbClr val="FDBFF6"/>
    <a:srgbClr val="FEE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70" autoAdjust="0"/>
  </p:normalViewPr>
  <p:slideViewPr>
    <p:cSldViewPr>
      <p:cViewPr varScale="1">
        <p:scale>
          <a:sx n="72" d="100"/>
          <a:sy n="72" d="100"/>
        </p:scale>
        <p:origin x="1350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0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DA4CD7C-2CC3-4677-8D34-ACD8437A0BE2}" type="datetimeFigureOut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7FFF4B3-530C-47F1-A86C-C71CC5D705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B4CB4-2968-44F5-ACD2-DACF57AFA51A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67D9-EC92-4BB8-BBA5-E4BA7CEEB1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968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9A6FD-4396-448F-BB3A-B99441064AEF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7077D-A79C-400A-9663-044F326531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700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334AF-C1D6-404C-AF51-2DC788FC521B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D936A-F651-401C-9E8D-6F61BB4A6F5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45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F0553-1111-4AF7-883B-A82E7D80A091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58436F-57B2-4438-B422-7D44AFC2C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3287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10DE2-9497-45D1-AD73-7AB2A7E7BD81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E3389-0E8B-4AB4-928B-8814B8085D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28708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B5AFCD-4250-458F-B22B-7A58CCA16683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5D185-6A63-412E-909E-03D7792A2AD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1117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C6B8C-04D3-4279-84F5-B203614DD294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E6338-1AEE-449C-A2EA-4A22A2D2A3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4632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A355D-3045-499B-B54C-044E67369914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2D023-5FA2-4CB7-BF14-B8F66B8DA59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2047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BBF2B-E06D-4FBF-A3C7-AED7CF357F20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D657F-5377-4989-BDC6-7636CAA2785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5430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9974A-299E-4431-AEE2-E794B02700C0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A865-1CE2-46A8-9146-94623CA659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02301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90-AD9F-4B8F-BF63-2E50B8E63689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2B9F-DD39-4266-8A94-7ABD3A7B168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1662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A74FA4E-5116-4D38-B5F5-B99F7180BDE2}" type="datetime1">
              <a:rPr lang="ja-JP" altLang="en-US"/>
              <a:pPr>
                <a:defRPr/>
              </a:pPr>
              <a:t>2018/6/30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903431-2DC2-4AB2-9540-3CAE7DD6EA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1174236" y="2132856"/>
            <a:ext cx="6710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求められるケキシカ理論　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zh-TW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～鈴木信行～</a:t>
            </a:r>
            <a:endParaRPr lang="en-US" altLang="ja-JP" sz="4000" b="1" dirty="0">
              <a:solidFill>
                <a:schemeClr val="accent3">
                  <a:lumMod val="50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  <p:pic>
        <p:nvPicPr>
          <p:cNvPr id="20" name="図 19">
            <a:extLst>
              <a:ext uri="{FF2B5EF4-FFF2-40B4-BE49-F238E27FC236}">
                <a16:creationId xmlns:a16="http://schemas.microsoft.com/office/drawing/2014/main" id="{CFD4ED11-B5EE-42FB-93E1-E1D14BA43C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59" y="5657"/>
            <a:ext cx="1044547" cy="834315"/>
          </a:xfrm>
          <a:prstGeom prst="rect">
            <a:avLst/>
          </a:prstGeom>
          <a:ln>
            <a:solidFill>
              <a:srgbClr val="92D050"/>
            </a:solidFill>
          </a:ln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808ED91-5086-420E-8D27-0B30C23647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729412"/>
            <a:ext cx="9144000" cy="128588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3FE391AD-25DF-4389-AB63-C32952E0A3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59" y="6124233"/>
            <a:ext cx="752475" cy="682004"/>
          </a:xfrm>
          <a:prstGeom prst="rect">
            <a:avLst/>
          </a:prstGeom>
        </p:spPr>
      </p:pic>
      <p:sp>
        <p:nvSpPr>
          <p:cNvPr id="18" name="テキスト ボックス 20"/>
          <p:cNvSpPr txBox="1">
            <a:spLocks noChangeArrowheads="1"/>
          </p:cNvSpPr>
          <p:nvPr/>
        </p:nvSpPr>
        <p:spPr bwMode="auto">
          <a:xfrm>
            <a:off x="0" y="6124233"/>
            <a:ext cx="7524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fld id="{C09600CD-C57F-4A16-9945-6D5B6AE27C50}" type="slidenum">
              <a:rPr lang="en-US" altLang="ja-JP" sz="4000" smtClean="0">
                <a:solidFill>
                  <a:schemeClr val="bg1"/>
                </a:solidFill>
              </a:rPr>
              <a:t>1</a:t>
            </a:fld>
            <a:endParaRPr lang="en-US" altLang="ja-JP" sz="4000" dirty="0">
              <a:solidFill>
                <a:schemeClr val="bg1"/>
              </a:solidFill>
            </a:endParaRPr>
          </a:p>
        </p:txBody>
      </p:sp>
      <p:pic>
        <p:nvPicPr>
          <p:cNvPr id="21" name="図 20">
            <a:extLst>
              <a:ext uri="{FF2B5EF4-FFF2-40B4-BE49-F238E27FC236}">
                <a16:creationId xmlns:a16="http://schemas.microsoft.com/office/drawing/2014/main" id="{FB7A5898-DE28-4B55-A2E1-3C41F9143B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88" y="0"/>
            <a:ext cx="8101012" cy="128588"/>
          </a:xfrm>
          <a:prstGeom prst="rect">
            <a:avLst/>
          </a:prstGeom>
        </p:spPr>
      </p:pic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4A040379-1B24-40D0-8E24-33D2888858F9}"/>
              </a:ext>
            </a:extLst>
          </p:cNvPr>
          <p:cNvCxnSpPr>
            <a:cxnSpLocks/>
          </p:cNvCxnSpPr>
          <p:nvPr/>
        </p:nvCxnSpPr>
        <p:spPr>
          <a:xfrm>
            <a:off x="803950" y="2924944"/>
            <a:ext cx="7536099" cy="0"/>
          </a:xfrm>
          <a:prstGeom prst="line">
            <a:avLst/>
          </a:prstGeom>
          <a:ln w="381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BD0B065-02DB-4B83-887F-5E210AF0E83D}"/>
              </a:ext>
            </a:extLst>
          </p:cNvPr>
          <p:cNvSpPr/>
          <p:nvPr/>
        </p:nvSpPr>
        <p:spPr>
          <a:xfrm>
            <a:off x="7631832" y="6360080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2018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年</a:t>
            </a:r>
            <a:r>
              <a:rPr lang="en-US" altLang="ja-JP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6</a:t>
            </a:r>
            <a:r>
              <a:rPr lang="ja-JP" altLang="en-US" b="1" dirty="0">
                <a:solidFill>
                  <a:schemeClr val="accent3">
                    <a:lumMod val="7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月</a:t>
            </a:r>
            <a:endParaRPr lang="en-US" altLang="ja-JP" b="1" dirty="0">
              <a:solidFill>
                <a:schemeClr val="accent3">
                  <a:lumMod val="7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433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ケキシカ理論の実例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◆残念な例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10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870D949-4F0A-4241-96EE-D3B6AF3B54EC}"/>
              </a:ext>
            </a:extLst>
          </p:cNvPr>
          <p:cNvSpPr/>
          <p:nvPr/>
        </p:nvSpPr>
        <p:spPr>
          <a:xfrm>
            <a:off x="3214212" y="5838260"/>
            <a:ext cx="60272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「一日三回食後に飲んでくださいね」</a:t>
            </a: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E6EC8E62-17B6-49CF-8181-80F9210F27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7822" y="2395980"/>
            <a:ext cx="1828571" cy="1733333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881C51CB-0EA8-4F2A-9CD6-30D42350583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2027216"/>
            <a:ext cx="4564609" cy="3423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638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ケキシカ理論の実例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◆残念な例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11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870D949-4F0A-4241-96EE-D3B6AF3B54EC}"/>
              </a:ext>
            </a:extLst>
          </p:cNvPr>
          <p:cNvSpPr/>
          <p:nvPr/>
        </p:nvSpPr>
        <p:spPr>
          <a:xfrm>
            <a:off x="3214212" y="5838260"/>
            <a:ext cx="60272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「一日三回食後に飲んでくださいね」</a:t>
            </a: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E6EC8E62-17B6-49CF-8181-80F9210F27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7822" y="2395980"/>
            <a:ext cx="1828571" cy="1733333"/>
          </a:xfrm>
          <a:prstGeom prst="rect">
            <a:avLst/>
          </a:prstGeom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20F9B24-84FC-402B-A56D-639BB8C25321}"/>
              </a:ext>
            </a:extLst>
          </p:cNvPr>
          <p:cNvSpPr/>
          <p:nvPr/>
        </p:nvSpPr>
        <p:spPr>
          <a:xfrm>
            <a:off x="986355" y="1401201"/>
            <a:ext cx="80501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本当にあったカフェでの話　～あるランチタイム～　</a:t>
            </a: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4" name="図 23">
            <a:extLst>
              <a:ext uri="{FF2B5EF4-FFF2-40B4-BE49-F238E27FC236}">
                <a16:creationId xmlns:a16="http://schemas.microsoft.com/office/drawing/2014/main" id="{73E1E613-E65C-4639-981E-302E982BE7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132856"/>
            <a:ext cx="2004213" cy="3012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77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ケキシカ理論の実例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◆うれしい例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6" name="図 15">
            <a:extLst>
              <a:ext uri="{FF2B5EF4-FFF2-40B4-BE49-F238E27FC236}">
                <a16:creationId xmlns:a16="http://schemas.microsoft.com/office/drawing/2014/main" id="{709C0C68-2791-4F8B-A2DD-FB51EC1133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9062" y="2068938"/>
            <a:ext cx="4564609" cy="3423458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DADA6766-F00F-4C6B-8016-1DA8A79725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8790" y="2598515"/>
            <a:ext cx="1838095" cy="1723810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D2E7DD9-8E93-4AD9-AE99-33D6F4540CCC}"/>
              </a:ext>
            </a:extLst>
          </p:cNvPr>
          <p:cNvSpPr/>
          <p:nvPr/>
        </p:nvSpPr>
        <p:spPr>
          <a:xfrm>
            <a:off x="1331640" y="5788175"/>
            <a:ext cx="64807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お食事は普段どうされているのですか？</a:t>
            </a: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2617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生活に合ったケキシカを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◆うれしい例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図 23">
            <a:extLst>
              <a:ext uri="{FF2B5EF4-FFF2-40B4-BE49-F238E27FC236}">
                <a16:creationId xmlns:a16="http://schemas.microsoft.com/office/drawing/2014/main" id="{DADA6766-F00F-4C6B-8016-1DA8A79725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8790" y="2598515"/>
            <a:ext cx="1838095" cy="1723810"/>
          </a:xfrm>
          <a:prstGeom prst="rect">
            <a:avLst/>
          </a:prstGeom>
        </p:spPr>
      </p:pic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D2E7DD9-8E93-4AD9-AE99-33D6F4540CCC}"/>
              </a:ext>
            </a:extLst>
          </p:cNvPr>
          <p:cNvSpPr/>
          <p:nvPr/>
        </p:nvSpPr>
        <p:spPr>
          <a:xfrm>
            <a:off x="1331640" y="5788175"/>
            <a:ext cx="64807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お食事は普段どうされているのですか？</a:t>
            </a:r>
            <a:endParaRPr lang="en-US" altLang="ja-JP" sz="28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221862B-2DD7-4464-B3D4-3774BEC0727C}"/>
              </a:ext>
            </a:extLst>
          </p:cNvPr>
          <p:cNvSpPr/>
          <p:nvPr/>
        </p:nvSpPr>
        <p:spPr>
          <a:xfrm>
            <a:off x="3974874" y="3291594"/>
            <a:ext cx="49195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一人ひとりの「生活」に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合ったケキシカがある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075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生活に合ったケキシカを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◆うれしい例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図 23">
            <a:extLst>
              <a:ext uri="{FF2B5EF4-FFF2-40B4-BE49-F238E27FC236}">
                <a16:creationId xmlns:a16="http://schemas.microsoft.com/office/drawing/2014/main" id="{DADA6766-F00F-4C6B-8016-1DA8A79725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8229" y="1093552"/>
            <a:ext cx="1838095" cy="1723810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221862B-2DD7-4464-B3D4-3774BEC0727C}"/>
              </a:ext>
            </a:extLst>
          </p:cNvPr>
          <p:cNvSpPr/>
          <p:nvPr/>
        </p:nvSpPr>
        <p:spPr>
          <a:xfrm>
            <a:off x="1042988" y="2060848"/>
            <a:ext cx="75077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ケ　最近、旅行は？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キ　それは楽しみですね！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シ　旅行先では？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rPr>
              <a:t>カ　次の処方箋には？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 P丸ゴシック体M" panose="020B0600010101010101" pitchFamily="50" charset="-128"/>
              <a:ea typeface="AR P丸ゴシック体M" panose="020B0600010101010101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092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生活に合ったケキシカを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◆必ず聞くことは？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B6833ED6-8B22-4301-BCFA-CCBE545301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1680" y="2125400"/>
            <a:ext cx="5535248" cy="413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016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まとめ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325444" y="1772816"/>
              <a:ext cx="7134989" cy="3416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◆ケキシカ理論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　傾聴・共感・指導・確認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　</a:t>
              </a: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◆服薬指導の振り返りを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◆生活に合ったケキシカを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0571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1325444" y="1772816"/>
              <a:ext cx="713498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17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8699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本動画の利用について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45243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本動画は著作権が保護されています。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個人利用の場合、手続きは不要です。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法人・団体等で閲覧・利用する場合、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所定の手続き、および対応が必要です。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詳しくは、ホームページをご覧ください。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ja-JP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http://www.kan-i.net</a:t>
              </a: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2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5290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服薬指導で患者に必ず聞くことは？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3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C3E2F165-6AF6-4501-9956-AFB40A371FDD}"/>
              </a:ext>
            </a:extLst>
          </p:cNvPr>
          <p:cNvSpPr/>
          <p:nvPr/>
        </p:nvSpPr>
        <p:spPr>
          <a:xfrm>
            <a:off x="1042988" y="1860301"/>
            <a:ext cx="7633468" cy="4521027"/>
          </a:xfrm>
          <a:prstGeom prst="wedgeRoundRectCallout">
            <a:avLst>
              <a:gd name="adj1" fmla="val -13542"/>
              <a:gd name="adj2" fmla="val 50119"/>
              <a:gd name="adj3" fmla="val 16667"/>
            </a:avLst>
          </a:prstGeom>
          <a:solidFill>
            <a:srgbClr val="C9E7A7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77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はじめに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12003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２～３人でグループになり、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お互いに書いた内容を共有してください。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4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EEB5F48B-3A8B-4224-A4E5-39C121EC3A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4381" y="2437406"/>
            <a:ext cx="6095238" cy="4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2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ケキシカ理論の基本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◆患者と話すときの姿勢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5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D21D130-2D8C-4917-A829-C2A85E059754}"/>
              </a:ext>
            </a:extLst>
          </p:cNvPr>
          <p:cNvSpPr/>
          <p:nvPr/>
        </p:nvSpPr>
        <p:spPr>
          <a:xfrm>
            <a:off x="1064894" y="2015471"/>
            <a:ext cx="31683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ケ　・・・　傾聴</a:t>
            </a:r>
            <a:endParaRPr lang="en-US" altLang="ja-JP" sz="32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2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キ　・・・　共感</a:t>
            </a:r>
            <a:endParaRPr lang="en-US" altLang="ja-JP" sz="32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2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シ　・・・　指導</a:t>
            </a:r>
            <a:endParaRPr lang="en-US" altLang="ja-JP" sz="32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ja-JP" sz="32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カ　・・・　確認</a:t>
            </a:r>
            <a:endParaRPr lang="en-US" altLang="ja-JP" sz="3200" dirty="0">
              <a:solidFill>
                <a:schemeClr val="tx1">
                  <a:lumMod val="95000"/>
                  <a:lumOff val="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5E0F10A0-7B01-493B-959A-6F0D84A90D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9952" y="2264464"/>
            <a:ext cx="4558606" cy="3041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92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ケキシカ理論の基本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◆ケ・・・傾聴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6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5A7CBBE-BDEE-4BC0-8AD3-07C11965610A}"/>
              </a:ext>
            </a:extLst>
          </p:cNvPr>
          <p:cNvSpPr/>
          <p:nvPr/>
        </p:nvSpPr>
        <p:spPr>
          <a:xfrm>
            <a:off x="1042988" y="1880314"/>
            <a:ext cx="75060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→不安や疑問、患者自身の</a:t>
            </a:r>
            <a:r>
              <a:rPr lang="ja-JP" altLang="en-US" sz="2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生活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の様子を引き出す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→慢性疾患で変容が不要の方は、生活情報を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→話を聞いてくれるという安心感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→後で「指導」する内容に関する</a:t>
            </a:r>
            <a:r>
              <a:rPr lang="ja-JP" altLang="en-US" sz="2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生活状況を質問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し　　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患者の話を聴く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＊話が長い方の場合は、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薬剤師がキーワードをメモしながら聞く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948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ケキシカ理論の基本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◆キ・・・共感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7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EB966DA-872B-4165-9DA8-26D49D151EE9}"/>
              </a:ext>
            </a:extLst>
          </p:cNvPr>
          <p:cNvSpPr/>
          <p:nvPr/>
        </p:nvSpPr>
        <p:spPr>
          <a:xfrm>
            <a:off x="1223458" y="1820029"/>
            <a:ext cx="763808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→（自分が共感しているではなく）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共感されていると「</a:t>
            </a:r>
            <a:r>
              <a:rPr lang="ja-JP" altLang="en-US" sz="2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患者が感じてくれること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」が重要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→表情：　視線は患者へ（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はあまり見ない）</a:t>
            </a: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→身体の動き：　患者の方を向き、手を握りしめたり肩をさする等の触れ合いも（異性では留意が必要）　</a:t>
            </a: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→言葉：　相槌。相手の言葉の反芻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適時的確な言葉を発語</a:t>
            </a:r>
          </a:p>
        </p:txBody>
      </p:sp>
    </p:spTree>
    <p:extLst>
      <p:ext uri="{BB962C8B-B14F-4D97-AF65-F5344CB8AC3E}">
        <p14:creationId xmlns:p14="http://schemas.microsoft.com/office/powerpoint/2010/main" val="191467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ケキシカ理論の基本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◆シ・・・指導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8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9AEB4E7-0A57-4743-A3F7-FA794ECA14BE}"/>
              </a:ext>
            </a:extLst>
          </p:cNvPr>
          <p:cNvSpPr/>
          <p:nvPr/>
        </p:nvSpPr>
        <p:spPr>
          <a:xfrm>
            <a:off x="1042988" y="1906600"/>
            <a:ext cx="75060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→患者が「</a:t>
            </a:r>
            <a:r>
              <a:rPr lang="ja-JP" altLang="en-US" sz="2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何を意識・行動変容させるか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」を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理解するのが大切（指導とは説明ではなく理解）</a:t>
            </a: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→指導内容は端的にわかりやすく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→薬歴に記録する内容をイメージして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→必ずしも薬剤師が行うものではない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（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ex.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 タブレットパソコンによる動画サイト映像）</a:t>
            </a:r>
          </a:p>
        </p:txBody>
      </p:sp>
    </p:spTree>
    <p:extLst>
      <p:ext uri="{BB962C8B-B14F-4D97-AF65-F5344CB8AC3E}">
        <p14:creationId xmlns:p14="http://schemas.microsoft.com/office/powerpoint/2010/main" val="97293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5F2B3F53-04A8-46A7-B7E1-BE92F954D2B4}"/>
              </a:ext>
            </a:extLst>
          </p:cNvPr>
          <p:cNvGrpSpPr/>
          <p:nvPr/>
        </p:nvGrpSpPr>
        <p:grpSpPr>
          <a:xfrm>
            <a:off x="-1559" y="0"/>
            <a:ext cx="9145559" cy="6858000"/>
            <a:chOff x="-1559" y="0"/>
            <a:chExt cx="9145559" cy="6858000"/>
          </a:xfrm>
        </p:grpSpPr>
        <p:sp>
          <p:nvSpPr>
            <p:cNvPr id="17" name="正方形/長方形 16"/>
            <p:cNvSpPr/>
            <p:nvPr/>
          </p:nvSpPr>
          <p:spPr>
            <a:xfrm>
              <a:off x="1325444" y="104052"/>
              <a:ext cx="753610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4000" b="1" dirty="0">
                  <a:solidFill>
                    <a:schemeClr val="accent3">
                      <a:lumMod val="50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ケキシカ理論の基本</a:t>
              </a:r>
              <a:endParaRPr lang="en-US" altLang="ja-JP" sz="4000" b="1" dirty="0">
                <a:solidFill>
                  <a:schemeClr val="accent3">
                    <a:lumMod val="50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sp>
          <p:nvSpPr>
            <p:cNvPr id="19" name="正方形/長方形 18"/>
            <p:cNvSpPr/>
            <p:nvPr/>
          </p:nvSpPr>
          <p:spPr>
            <a:xfrm>
              <a:off x="355982" y="1012954"/>
              <a:ext cx="8680513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36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 P丸ゴシック体M" panose="020B0600010101010101" pitchFamily="50" charset="-128"/>
                  <a:ea typeface="AR P丸ゴシック体M" panose="020B0600010101010101" pitchFamily="50" charset="-128"/>
                </a:rPr>
                <a:t>◆カ・・・確認</a:t>
              </a:r>
              <a:endPara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 P丸ゴシック体M" panose="020B0600010101010101" pitchFamily="50" charset="-128"/>
                <a:ea typeface="AR P丸ゴシック体M" panose="020B0600010101010101" pitchFamily="50" charset="-128"/>
              </a:endParaRPr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CFD4ED11-B5EE-42FB-93E1-E1D14BA43C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559" y="5657"/>
              <a:ext cx="1044547" cy="834315"/>
            </a:xfrm>
            <a:prstGeom prst="rect">
              <a:avLst/>
            </a:prstGeom>
            <a:ln>
              <a:solidFill>
                <a:srgbClr val="92D050"/>
              </a:solidFill>
            </a:ln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A808ED91-5086-420E-8D27-0B30C236478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6729412"/>
              <a:ext cx="9144000" cy="128588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3FE391AD-25DF-4389-AB63-C32952E0A3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559" y="6124233"/>
              <a:ext cx="752475" cy="682004"/>
            </a:xfrm>
            <a:prstGeom prst="rect">
              <a:avLst/>
            </a:prstGeom>
          </p:spPr>
        </p:pic>
        <p:sp>
          <p:nvSpPr>
            <p:cNvPr id="18" name="テキスト ボックス 20"/>
            <p:cNvSpPr txBox="1">
              <a:spLocks noChangeArrowheads="1"/>
            </p:cNvSpPr>
            <p:nvPr/>
          </p:nvSpPr>
          <p:spPr bwMode="auto">
            <a:xfrm>
              <a:off x="0" y="6124233"/>
              <a:ext cx="75247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kumimoji="1"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kumimoji="1"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50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fld id="{C09600CD-C57F-4A16-9945-6D5B6AE27C50}" type="slidenum">
                <a:rPr lang="en-US" altLang="ja-JP" sz="4000" smtClean="0">
                  <a:solidFill>
                    <a:schemeClr val="bg1"/>
                  </a:solidFill>
                </a:rPr>
                <a:t>9</a:t>
              </a:fld>
              <a:endParaRPr lang="en-US" altLang="ja-JP" sz="4000" dirty="0">
                <a:solidFill>
                  <a:schemeClr val="bg1"/>
                </a:solidFill>
              </a:endParaRPr>
            </a:p>
          </p:txBody>
        </p:sp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FB7A5898-DE28-4B55-A2E1-3C41F9143BA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42988" y="0"/>
              <a:ext cx="8101012" cy="128588"/>
            </a:xfrm>
            <a:prstGeom prst="rect">
              <a:avLst/>
            </a:prstGeom>
          </p:spPr>
        </p:pic>
        <p:cxnSp>
          <p:nvCxnSpPr>
            <p:cNvPr id="28" name="直線コネクタ 27">
              <a:extLst>
                <a:ext uri="{FF2B5EF4-FFF2-40B4-BE49-F238E27FC236}">
                  <a16:creationId xmlns:a16="http://schemas.microsoft.com/office/drawing/2014/main" id="{4A040379-1B24-40D0-8E24-33D2888858F9}"/>
                </a:ext>
              </a:extLst>
            </p:cNvPr>
            <p:cNvCxnSpPr>
              <a:cxnSpLocks/>
            </p:cNvCxnSpPr>
            <p:nvPr/>
          </p:nvCxnSpPr>
          <p:spPr>
            <a:xfrm>
              <a:off x="1331640" y="836712"/>
              <a:ext cx="7536099" cy="0"/>
            </a:xfrm>
            <a:prstGeom prst="line">
              <a:avLst/>
            </a:prstGeom>
            <a:ln>
              <a:solidFill>
                <a:srgbClr val="92D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BC3C682-D195-435C-AE9F-FF46A0350B16}"/>
              </a:ext>
            </a:extLst>
          </p:cNvPr>
          <p:cNvSpPr/>
          <p:nvPr/>
        </p:nvSpPr>
        <p:spPr>
          <a:xfrm>
            <a:off x="1187624" y="1880314"/>
            <a:ext cx="75060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→患者の理解状況をしっかりと確認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→患者自身の</a:t>
            </a:r>
            <a:r>
              <a:rPr lang="ja-JP" altLang="en-US" sz="28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生活に中に落とし込まれている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か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 </a:t>
            </a:r>
            <a:r>
              <a:rPr lang="en-US" altLang="ja-JP" sz="2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YesNo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で答えられない質問により確認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→患者自身の言葉で語らせる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4701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プレゼンテーション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12166</TotalTime>
  <Words>356</Words>
  <Application>Microsoft Office PowerPoint</Application>
  <PresentationFormat>画面に合わせる (4:3)</PresentationFormat>
  <Paragraphs>126</Paragraphs>
  <Slides>17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3" baseType="lpstr">
      <vt:lpstr>AR P丸ゴシック体M</vt:lpstr>
      <vt:lpstr>Meiryo UI</vt:lpstr>
      <vt:lpstr>ＭＳ Ｐゴシック</vt:lpstr>
      <vt:lpstr>Arial</vt:lpstr>
      <vt:lpstr>Calibri</vt:lpstr>
      <vt:lpstr>プレゼンテーション1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鈴木信行</dc:creator>
  <cp:lastModifiedBy>Suzuki Nobuyuki</cp:lastModifiedBy>
  <cp:revision>844</cp:revision>
  <cp:lastPrinted>2016-05-20T09:20:52Z</cp:lastPrinted>
  <dcterms:created xsi:type="dcterms:W3CDTF">2015-09-16T04:41:47Z</dcterms:created>
  <dcterms:modified xsi:type="dcterms:W3CDTF">2018-06-30T08:09:43Z</dcterms:modified>
</cp:coreProperties>
</file>