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868" r:id="rId2"/>
    <p:sldId id="869" r:id="rId3"/>
    <p:sldId id="870" r:id="rId4"/>
    <p:sldId id="872" r:id="rId5"/>
    <p:sldId id="1143" r:id="rId6"/>
    <p:sldId id="1144" r:id="rId7"/>
    <p:sldId id="1145" r:id="rId8"/>
    <p:sldId id="1147" r:id="rId9"/>
    <p:sldId id="1146" r:id="rId10"/>
    <p:sldId id="1148" r:id="rId11"/>
    <p:sldId id="1149" r:id="rId12"/>
    <p:sldId id="1150" r:id="rId13"/>
    <p:sldId id="1152" r:id="rId14"/>
    <p:sldId id="1155" r:id="rId15"/>
    <p:sldId id="1157" r:id="rId16"/>
    <p:sldId id="1153" r:id="rId17"/>
    <p:sldId id="1156" r:id="rId18"/>
    <p:sldId id="1154" r:id="rId19"/>
    <p:sldId id="1158" r:id="rId20"/>
    <p:sldId id="1151" r:id="rId21"/>
    <p:sldId id="1159" r:id="rId22"/>
    <p:sldId id="884" r:id="rId23"/>
    <p:sldId id="894" r:id="rId24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5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52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2018/7/2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174236" y="2132856"/>
            <a:ext cx="6710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患者・市民の生活を知る　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7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◆街を出る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◇患者会・</a:t>
              </a:r>
              <a:r>
                <a:rPr lang="ja-JP" altLang="en-US" sz="36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身体障がい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者団体へ行く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◇ボランティア活動に参加する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◇（薬剤師だけではない）勉強会に行く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8181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◆ネットを使う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◇闘病記やブログを読み続ける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SNS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でグループに参加する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◇患者さん関連のウェブを見る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423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◆鈴木の活動に参加する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◇ペイシェントサロン協会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◇ペイシェントボイスカフェ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◇医療と福祉を語る会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302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◆ペイシェントサロン協会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・参加者がテーマに即した何かを得る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・医療者と患者が対等に対話する会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・全国各地へ活動を展開中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回～半年に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回程度開催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・カフェや公民館、薬局などで開催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・毎回、数名～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15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名程度の小規模実施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・毎回テーマがある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・道具と技術をもって、対話を促す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  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・検索　：　ペイシェントサロン協会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82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◆ペイシェントサロン協会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・参加者がテーマに即した何かを得る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・医療者と患者が対等に対話する会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・全国各地へ活動を展開中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回～半年に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回程度開催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・カフェや公民館、薬局などで開催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・毎回、数名～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15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名程度の小規模実施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・毎回テーマがある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・道具と技術をもって、対話を促す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  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・検索　：　ペイシェントサロン協会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図 2">
            <a:extLst>
              <a:ext uri="{FF2B5EF4-FFF2-40B4-BE49-F238E27FC236}">
                <a16:creationId xmlns:a16="http://schemas.microsoft.com/office/drawing/2014/main" id="{2BC04D43-260D-4BA8-823C-6E3EBD5DE8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3471" y="1916832"/>
            <a:ext cx="5977298" cy="3362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486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56323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◆ペイシェントサロン協会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・参加者がテーマに即した何かを得る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・医療者と患者が対等に対話する会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・全国各地へ活動を展開中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回～半年に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回程度開催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・カフェや公民館、薬局などで開催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・毎回、数名～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15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名程度の小規模実施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・毎回テーマがある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・道具と技術をもって、対話を促す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  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・検索　：　ペイシェントサロン協会　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FBC2A69E-722A-47E7-85B0-A8E8BA175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062381"/>
              </p:ext>
            </p:extLst>
          </p:nvPr>
        </p:nvGraphicFramePr>
        <p:xfrm>
          <a:off x="944318" y="1844824"/>
          <a:ext cx="7843700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20600">
                  <a:extLst>
                    <a:ext uri="{9D8B030D-6E8A-4147-A177-3AD203B41FA5}">
                      <a16:colId xmlns:a16="http://schemas.microsoft.com/office/drawing/2014/main" val="292399793"/>
                    </a:ext>
                  </a:extLst>
                </a:gridCol>
                <a:gridCol w="842712">
                  <a:extLst>
                    <a:ext uri="{9D8B030D-6E8A-4147-A177-3AD203B41FA5}">
                      <a16:colId xmlns:a16="http://schemas.microsoft.com/office/drawing/2014/main" val="1963410017"/>
                    </a:ext>
                  </a:extLst>
                </a:gridCol>
                <a:gridCol w="1166831">
                  <a:extLst>
                    <a:ext uri="{9D8B030D-6E8A-4147-A177-3AD203B41FA5}">
                      <a16:colId xmlns:a16="http://schemas.microsoft.com/office/drawing/2014/main" val="2798680951"/>
                    </a:ext>
                  </a:extLst>
                </a:gridCol>
                <a:gridCol w="1166831">
                  <a:extLst>
                    <a:ext uri="{9D8B030D-6E8A-4147-A177-3AD203B41FA5}">
                      <a16:colId xmlns:a16="http://schemas.microsoft.com/office/drawing/2014/main" val="1164677945"/>
                    </a:ext>
                  </a:extLst>
                </a:gridCol>
                <a:gridCol w="3046726">
                  <a:extLst>
                    <a:ext uri="{9D8B030D-6E8A-4147-A177-3AD203B41FA5}">
                      <a16:colId xmlns:a16="http://schemas.microsoft.com/office/drawing/2014/main" val="1551577294"/>
                    </a:ext>
                  </a:extLst>
                </a:gridCol>
              </a:tblGrid>
              <a:tr h="7406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名称</a:t>
                      </a:r>
                      <a:endParaRPr kumimoji="1" lang="ja-JP" altLang="en-US" sz="4000" dirty="0">
                        <a:solidFill>
                          <a:schemeClr val="bg1">
                            <a:lumMod val="95000"/>
                          </a:schemeClr>
                        </a:solidFill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開催</a:t>
                      </a:r>
                      <a:endParaRPr kumimoji="1" lang="en-US" altLang="ja-JP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場所</a:t>
                      </a:r>
                      <a:endParaRPr kumimoji="1" lang="ja-JP" altLang="en-US" sz="2400" dirty="0">
                        <a:solidFill>
                          <a:schemeClr val="bg1">
                            <a:lumMod val="95000"/>
                          </a:schemeClr>
                        </a:solidFill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開催</a:t>
                      </a:r>
                      <a:endParaRPr kumimoji="1" lang="en-US" altLang="ja-JP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回数</a:t>
                      </a:r>
                      <a:endParaRPr kumimoji="1" lang="ja-JP" altLang="en-US" sz="2400" dirty="0">
                        <a:solidFill>
                          <a:schemeClr val="bg1">
                            <a:lumMod val="95000"/>
                          </a:schemeClr>
                        </a:solidFill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参加</a:t>
                      </a:r>
                      <a:endParaRPr kumimoji="1" lang="en-US" altLang="ja-JP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人数</a:t>
                      </a:r>
                      <a:endParaRPr kumimoji="1" lang="ja-JP" altLang="en-US" sz="2400" dirty="0">
                        <a:solidFill>
                          <a:schemeClr val="bg1">
                            <a:lumMod val="95000"/>
                          </a:schemeClr>
                        </a:solidFill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0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特徴</a:t>
                      </a:r>
                      <a:endParaRPr kumimoji="1" lang="ja-JP" altLang="en-US" sz="2400" dirty="0">
                        <a:solidFill>
                          <a:schemeClr val="bg1">
                            <a:lumMod val="95000"/>
                          </a:schemeClr>
                        </a:solidFill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656680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根津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東京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５３回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７３２人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毎回ゲストがいる</a:t>
                      </a:r>
                      <a:endParaRPr kumimoji="1" lang="ja-JP" altLang="en-US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871625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善福寺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東京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26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180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高齢者に特化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58801"/>
                  </a:ext>
                </a:extLst>
              </a:tr>
              <a:tr h="435658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とちぎ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栃木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6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54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言語聴覚士が主宰</a:t>
                      </a:r>
                      <a:endParaRPr kumimoji="1" lang="en-US" altLang="ja-JP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537359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Chiba</a:t>
                      </a:r>
                      <a:endParaRPr kumimoji="1" lang="ja-JP" altLang="en-US" sz="2400" dirty="0">
                        <a:latin typeface="AR P丸ゴシック体M" panose="020B0600010101010101" pitchFamily="50" charset="-128"/>
                        <a:ea typeface="AR P丸ゴシック体M" panose="020B0600010101010101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千葉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8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37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難病患者が主宰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755132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名古屋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愛知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18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89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希少難病患者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が主宰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04708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がんノート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東京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14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280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spc="-15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がんに特化 院内開催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813267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苗木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東京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4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16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車いす利用者が主宰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896386"/>
                  </a:ext>
                </a:extLst>
              </a:tr>
              <a:tr h="445143"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医</a:t>
                      </a:r>
                      <a:r>
                        <a:rPr kumimoji="1" lang="ja-JP" altLang="en-US" sz="2000" dirty="0" err="1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ーじ</a:t>
                      </a:r>
                      <a:r>
                        <a:rPr kumimoji="1" lang="ja-JP" altLang="en-US" sz="20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カフェ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東京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1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4</a:t>
                      </a:r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>
                          <a:latin typeface="AR P丸ゴシック体M" panose="020B0600010101010101" pitchFamily="50" charset="-128"/>
                          <a:ea typeface="AR P丸ゴシック体M" panose="020B0600010101010101" pitchFamily="50" charset="-128"/>
                        </a:rPr>
                        <a:t>市民を対象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293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90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◆ペイシェントボイスカフェ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・薬剤師が患者の講演を聞き、交流の場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回患者がゲスト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・東京のカフェで開催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・少人数で十分なディスカッション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・薬剤師・薬学生同士の交流も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・検索　：　ペイシェントボイスカフェ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755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◆ペイシェントボイスカフェ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・薬剤師が患者の講演を聞き、交流の場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回患者がゲスト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・東京のカフェで開催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・少人数で十分なディスカッション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・薬剤師・薬学生同士の交流も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・検索　：　ペイシェントボイスカフェ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図 10">
            <a:extLst>
              <a:ext uri="{FF2B5EF4-FFF2-40B4-BE49-F238E27FC236}">
                <a16:creationId xmlns:a16="http://schemas.microsoft.com/office/drawing/2014/main" id="{687B5057-3D9C-4929-BCC1-D56661EEF1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049" y="2004081"/>
            <a:ext cx="5626378" cy="316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70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◆医療と福祉を語る会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・医療職・介護職の方が共に学ぶ場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回東京にて開催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・ゲストによるトークと参加者交流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・検索　：　医療と福祉を語る会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537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◆医療と福祉を語る会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・医療職・介護職の方が共に学ぶ場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・毎月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回東京にて開催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・ゲストによるトークと参加者交流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・検索　：　医療と福祉を語る会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" name="図 3">
            <a:extLst>
              <a:ext uri="{FF2B5EF4-FFF2-40B4-BE49-F238E27FC236}">
                <a16:creationId xmlns:a16="http://schemas.microsoft.com/office/drawing/2014/main" id="{3CD14348-DFC4-4108-8A99-65325D5D98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582" y="1958355"/>
            <a:ext cx="6437312" cy="362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8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◆踏み出す勇気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◇小さな一歩を踏み出す勇気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◇違うと思えば、止めればいい割り切り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◇仲間を巻き込み活動を広げる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00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◆踏み出す勇気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1E231D1B-AAD6-46EA-9B45-145AF8FBC8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7704" y="2000972"/>
            <a:ext cx="5868144" cy="438675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01218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◆生活を知る必要性を認識する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◆知る方法は様々　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◆踏み出す勇気を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699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この</a:t>
              </a: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1</a:t>
              </a: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か月、どんな出会いがありましたか？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・医療者同士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・患者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・家族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・友人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・出会い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3563888" y="1721079"/>
            <a:ext cx="5112568" cy="4660249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井の中の蛙大海を知らず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◆・・・の自覚を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6" descr="C:\Users\nobu\Desktop\mig.jpg">
            <a:extLst>
              <a:ext uri="{FF2B5EF4-FFF2-40B4-BE49-F238E27FC236}">
                <a16:creationId xmlns:a16="http://schemas.microsoft.com/office/drawing/2014/main" id="{4DFD48DB-B5F8-4A68-B045-2EA08B59C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362" y="2420756"/>
            <a:ext cx="5940263" cy="395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09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生活を知る必要はあるのか？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◆「国民の健康な生活を確保する」意識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◇一人ひとり異なる生活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◇見聞しなければ想像できない生活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◇人間に興味を持つ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615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◆薬局のカウンターを出る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◇待合室で患者と話す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◇薬局の店先に出る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◇待ち合いスペースでイベントを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769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◆薬局を出る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◇患者さんの自宅を訪問する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◇学校薬剤師を進んで引き受ける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◇地域包括支援センターなど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　地域の介護施設などへ行く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690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生活を知る方法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39703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◆薬局を出る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◇商店会・自治会・マンション組合に出る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◇地域の商店を使い、声をかける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◇町のイベントに参加する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69355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12311</TotalTime>
  <Words>384</Words>
  <Application>Microsoft Office PowerPoint</Application>
  <PresentationFormat>画面に合わせる (4:3)</PresentationFormat>
  <Paragraphs>234</Paragraphs>
  <Slides>23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8" baseType="lpstr">
      <vt:lpstr>AR P丸ゴシック体M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859</cp:revision>
  <cp:lastPrinted>2016-05-20T09:20:52Z</cp:lastPrinted>
  <dcterms:created xsi:type="dcterms:W3CDTF">2015-09-16T04:41:47Z</dcterms:created>
  <dcterms:modified xsi:type="dcterms:W3CDTF">2018-07-02T06:34:24Z</dcterms:modified>
</cp:coreProperties>
</file>