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868" r:id="rId2"/>
    <p:sldId id="869" r:id="rId3"/>
    <p:sldId id="870" r:id="rId4"/>
    <p:sldId id="872" r:id="rId5"/>
    <p:sldId id="1106" r:id="rId6"/>
    <p:sldId id="1107" r:id="rId7"/>
    <p:sldId id="1108" r:id="rId8"/>
    <p:sldId id="1109" r:id="rId9"/>
    <p:sldId id="1110" r:id="rId10"/>
    <p:sldId id="1111" r:id="rId11"/>
    <p:sldId id="1112" r:id="rId12"/>
    <p:sldId id="1113" r:id="rId13"/>
    <p:sldId id="1114" r:id="rId14"/>
    <p:sldId id="1115" r:id="rId15"/>
    <p:sldId id="1116" r:id="rId16"/>
    <p:sldId id="1117" r:id="rId17"/>
    <p:sldId id="1118" r:id="rId18"/>
    <p:sldId id="1119" r:id="rId19"/>
    <p:sldId id="1120" r:id="rId20"/>
    <p:sldId id="1121" r:id="rId21"/>
    <p:sldId id="1122" r:id="rId22"/>
    <p:sldId id="1123" r:id="rId23"/>
    <p:sldId id="1124" r:id="rId24"/>
    <p:sldId id="1125" r:id="rId25"/>
    <p:sldId id="1126" r:id="rId26"/>
    <p:sldId id="1019" r:id="rId27"/>
  </p:sldIdLst>
  <p:sldSz cx="9144000" cy="6858000" type="screen4x3"/>
  <p:notesSz cx="6858000" cy="994568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2FB"/>
    <a:srgbClr val="FFFF66"/>
    <a:srgbClr val="C9E7A7"/>
    <a:srgbClr val="FFF3FE"/>
    <a:srgbClr val="FC92EF"/>
    <a:srgbClr val="FFFF00"/>
    <a:srgbClr val="FFFFFF"/>
    <a:srgbClr val="FF9900"/>
    <a:srgbClr val="FDB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26" autoAdjust="0"/>
    <p:restoredTop sz="94270" autoAdjust="0"/>
  </p:normalViewPr>
  <p:slideViewPr>
    <p:cSldViewPr>
      <p:cViewPr varScale="1">
        <p:scale>
          <a:sx n="72" d="100"/>
          <a:sy n="72" d="100"/>
        </p:scale>
        <p:origin x="1374" y="-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DA4CD7C-2CC3-4677-8D34-ACD8437A0BE2}" type="datetimeFigureOut">
              <a:rPr lang="ja-JP" altLang="en-US"/>
              <a:pPr>
                <a:defRPr/>
              </a:pPr>
              <a:t>2018/9/18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FFF4B3-530C-47F1-A86C-C71CC5D705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B4CB4-2968-44F5-ACD2-DACF57AFA51A}" type="datetime1">
              <a:rPr lang="ja-JP" altLang="en-US"/>
              <a:pPr>
                <a:defRPr/>
              </a:pPr>
              <a:t>2018/9/18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E67D9-EC92-4BB8-BBA5-E4BA7CEEB1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6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9A6FD-4396-448F-BB3A-B99441064AEF}" type="datetime1">
              <a:rPr lang="ja-JP" altLang="en-US"/>
              <a:pPr>
                <a:defRPr/>
              </a:pPr>
              <a:t>2018/9/18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077D-A79C-400A-9663-044F3265318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700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334AF-C1D6-404C-AF51-2DC788FC521B}" type="datetime1">
              <a:rPr lang="ja-JP" altLang="en-US"/>
              <a:pPr>
                <a:defRPr/>
              </a:pPr>
              <a:t>2018/9/18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D936A-F651-401C-9E8D-6F61BB4A6F5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45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F0553-1111-4AF7-883B-A82E7D80A091}" type="datetime1">
              <a:rPr lang="ja-JP" altLang="en-US"/>
              <a:pPr>
                <a:defRPr/>
              </a:pPr>
              <a:t>2018/9/18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8436F-57B2-4438-B422-7D44AFC2C6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328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10DE2-9497-45D1-AD73-7AB2A7E7BD81}" type="datetime1">
              <a:rPr lang="ja-JP" altLang="en-US"/>
              <a:pPr>
                <a:defRPr/>
              </a:pPr>
              <a:t>2018/9/18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E3389-0E8B-4AB4-928B-8814B8085D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870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5AFCD-4250-458F-B22B-7A58CCA16683}" type="datetime1">
              <a:rPr lang="ja-JP" altLang="en-US"/>
              <a:pPr>
                <a:defRPr/>
              </a:pPr>
              <a:t>2018/9/18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D185-6A63-412E-909E-03D7792A2AD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117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C6B8C-04D3-4279-84F5-B203614DD294}" type="datetime1">
              <a:rPr lang="ja-JP" altLang="en-US"/>
              <a:pPr>
                <a:defRPr/>
              </a:pPr>
              <a:t>2018/9/18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E6338-1AEE-449C-A2EA-4A22A2D2A32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463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A355D-3045-499B-B54C-044E67369914}" type="datetime1">
              <a:rPr lang="ja-JP" altLang="en-US"/>
              <a:pPr>
                <a:defRPr/>
              </a:pPr>
              <a:t>2018/9/18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2D023-5FA2-4CB7-BF14-B8F66B8DA59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204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BF2B-E06D-4FBF-A3C7-AED7CF357F20}" type="datetime1">
              <a:rPr lang="ja-JP" altLang="en-US"/>
              <a:pPr>
                <a:defRPr/>
              </a:pPr>
              <a:t>2018/9/18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D657F-5377-4989-BDC6-7636CAA278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430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9974A-299E-4431-AEE2-E794B02700C0}" type="datetime1">
              <a:rPr lang="ja-JP" altLang="en-US"/>
              <a:pPr>
                <a:defRPr/>
              </a:pPr>
              <a:t>2018/9/18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FA865-1CE2-46A8-9146-94623CA659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023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32290-AD9F-4B8F-BF63-2E50B8E63689}" type="datetime1">
              <a:rPr lang="ja-JP" altLang="en-US"/>
              <a:pPr>
                <a:defRPr/>
              </a:pPr>
              <a:t>2018/9/18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12B9F-DD39-4266-8A94-7ABD3A7B16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166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A74FA4E-5116-4D38-B5F5-B99F7180BDE2}" type="datetime1">
              <a:rPr lang="ja-JP" altLang="en-US"/>
              <a:pPr>
                <a:defRPr/>
              </a:pPr>
              <a:t>2018/9/18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6903431-2DC2-4AB2-9540-3CAE7DD6EA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1259632" y="1484784"/>
            <a:ext cx="67693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製薬会社スタッフが</a:t>
            </a:r>
            <a:endParaRPr lang="en-US" altLang="ja-JP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患者を理解する必要性</a:t>
            </a:r>
            <a:endParaRPr lang="en-US" altLang="zh-TW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～鈴木信行～</a:t>
            </a:r>
            <a:endParaRPr lang="en-US" altLang="ja-JP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CFD4ED11-B5EE-42FB-93E1-E1D14BA43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" y="5657"/>
            <a:ext cx="1044547" cy="834315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A808ED91-5086-420E-8D27-0B30C2364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29412"/>
            <a:ext cx="9144000" cy="12858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3FE391AD-25DF-4389-AB63-C32952E0A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9" y="6124233"/>
            <a:ext cx="752475" cy="682004"/>
          </a:xfrm>
          <a:prstGeom prst="rect">
            <a:avLst/>
          </a:prstGeom>
        </p:spPr>
      </p:pic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0" y="6124233"/>
            <a:ext cx="752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4000" smtClean="0">
                <a:solidFill>
                  <a:schemeClr val="bg1"/>
                </a:solidFill>
              </a:rPr>
              <a:t>1</a:t>
            </a:fld>
            <a:endParaRPr lang="en-US" altLang="ja-JP" sz="4000" dirty="0">
              <a:solidFill>
                <a:schemeClr val="bg1"/>
              </a:solidFill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FB7A5898-DE28-4B55-A2E1-3C41F9143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8" y="0"/>
            <a:ext cx="8101012" cy="128588"/>
          </a:xfrm>
          <a:prstGeom prst="rect">
            <a:avLst/>
          </a:prstGeom>
        </p:spPr>
      </p:pic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A040379-1B24-40D0-8E24-33D2888858F9}"/>
              </a:ext>
            </a:extLst>
          </p:cNvPr>
          <p:cNvCxnSpPr>
            <a:cxnSpLocks/>
          </p:cNvCxnSpPr>
          <p:nvPr/>
        </p:nvCxnSpPr>
        <p:spPr>
          <a:xfrm>
            <a:off x="803950" y="2924944"/>
            <a:ext cx="7536099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BD0B065-02DB-4B83-887F-5E210AF0E83D}"/>
              </a:ext>
            </a:extLst>
          </p:cNvPr>
          <p:cNvSpPr/>
          <p:nvPr/>
        </p:nvSpPr>
        <p:spPr>
          <a:xfrm>
            <a:off x="7631832" y="6360080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2018</a:t>
            </a:r>
            <a:r>
              <a:rPr lang="ja-JP" altLang="en-US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年</a:t>
            </a:r>
            <a:r>
              <a:rPr lang="en-US" altLang="ja-JP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9</a:t>
            </a:r>
            <a:r>
              <a:rPr lang="ja-JP" altLang="en-US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</a:t>
            </a:r>
            <a:endParaRPr lang="en-US" altLang="ja-JP" b="1" dirty="0">
              <a:solidFill>
                <a:schemeClr val="accent3">
                  <a:lumMod val="7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433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78353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患者</a:t>
              </a:r>
              <a:r>
                <a:rPr lang="en-US" altLang="ja-JP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-</a:t>
              </a: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医療者</a:t>
              </a:r>
              <a:r>
                <a:rPr lang="en-US" altLang="ja-JP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-</a:t>
              </a: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製薬企業の関係性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10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スライド番号プレースホルダー 17">
            <a:extLst>
              <a:ext uri="{FF2B5EF4-FFF2-40B4-BE49-F238E27FC236}">
                <a16:creationId xmlns:a16="http://schemas.microsoft.com/office/drawing/2014/main" id="{890DAE16-FEBB-4B68-AD60-14E1CDA8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365125"/>
          </a:xfrm>
        </p:spPr>
        <p:txBody>
          <a:bodyPr/>
          <a:lstStyle/>
          <a:p>
            <a:fld id="{BB305CC9-6886-49EF-8060-2F2F7484A13C}" type="slidenum">
              <a:rPr kumimoji="1" lang="ja-JP" altLang="en-US" smtClean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10</a:t>
            </a:fld>
            <a:endParaRPr kumimoji="1" lang="ja-JP" altLang="en-US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8D3D377C-CB7D-4728-B6C4-D99982933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448" y="2288614"/>
            <a:ext cx="6343650" cy="4467225"/>
          </a:xfrm>
          <a:prstGeom prst="rect">
            <a:avLst/>
          </a:prstGeom>
        </p:spPr>
      </p:pic>
      <p:pic>
        <p:nvPicPr>
          <p:cNvPr id="25" name="Picture 2" descr="クリックすると新しいウィンドウで開きます">
            <a:extLst>
              <a:ext uri="{FF2B5EF4-FFF2-40B4-BE49-F238E27FC236}">
                <a16:creationId xmlns:a16="http://schemas.microsoft.com/office/drawing/2014/main" id="{B19C5430-55CA-464A-8BC5-153A6C8FD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604" y="2881152"/>
            <a:ext cx="1456829" cy="193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 descr="C:\Users\nobu\Desktop\illust2815.png">
            <a:extLst>
              <a:ext uri="{FF2B5EF4-FFF2-40B4-BE49-F238E27FC236}">
                <a16:creationId xmlns:a16="http://schemas.microsoft.com/office/drawing/2014/main" id="{948A009C-B1C0-423D-95D5-25FD4979C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12" y="4514165"/>
            <a:ext cx="1620119" cy="181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5FFB610D-86CC-4253-B558-C14746A8AB87}"/>
              </a:ext>
            </a:extLst>
          </p:cNvPr>
          <p:cNvSpPr/>
          <p:nvPr/>
        </p:nvSpPr>
        <p:spPr>
          <a:xfrm>
            <a:off x="5724128" y="1988840"/>
            <a:ext cx="1509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医療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7874BF08-05B7-4A8A-A48F-42733D4BB361}"/>
              </a:ext>
            </a:extLst>
          </p:cNvPr>
          <p:cNvSpPr/>
          <p:nvPr/>
        </p:nvSpPr>
        <p:spPr>
          <a:xfrm>
            <a:off x="8022297" y="2809915"/>
            <a:ext cx="1121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生活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6F7546D9-F825-4EDB-A943-6509474FDCD8}"/>
              </a:ext>
            </a:extLst>
          </p:cNvPr>
          <p:cNvSpPr/>
          <p:nvPr/>
        </p:nvSpPr>
        <p:spPr>
          <a:xfrm>
            <a:off x="888614" y="1793108"/>
            <a:ext cx="2963306" cy="27210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D9CBBAAE-A030-4483-8773-D1366A843DE1}"/>
              </a:ext>
            </a:extLst>
          </p:cNvPr>
          <p:cNvSpPr/>
          <p:nvPr/>
        </p:nvSpPr>
        <p:spPr>
          <a:xfrm>
            <a:off x="877031" y="4409264"/>
            <a:ext cx="15094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製薬企業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8" name="Picture 4" descr="クリックすると新しいウィンドウで開きます">
            <a:extLst>
              <a:ext uri="{FF2B5EF4-FFF2-40B4-BE49-F238E27FC236}">
                <a16:creationId xmlns:a16="http://schemas.microsoft.com/office/drawing/2014/main" id="{03022A7B-B16B-4863-BF32-B33595924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55350"/>
            <a:ext cx="1462339" cy="16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35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78353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患者</a:t>
              </a:r>
              <a:r>
                <a:rPr lang="en-US" altLang="ja-JP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-</a:t>
              </a: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医療者</a:t>
              </a:r>
              <a:r>
                <a:rPr lang="en-US" altLang="ja-JP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-</a:t>
              </a: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製薬企業の関係性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11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スライド番号プレースホルダー 17">
            <a:extLst>
              <a:ext uri="{FF2B5EF4-FFF2-40B4-BE49-F238E27FC236}">
                <a16:creationId xmlns:a16="http://schemas.microsoft.com/office/drawing/2014/main" id="{890DAE16-FEBB-4B68-AD60-14E1CDA8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365125"/>
          </a:xfrm>
        </p:spPr>
        <p:txBody>
          <a:bodyPr/>
          <a:lstStyle/>
          <a:p>
            <a:fld id="{BB305CC9-6886-49EF-8060-2F2F7484A13C}" type="slidenum">
              <a:rPr kumimoji="1" lang="ja-JP" altLang="en-US" smtClean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11</a:t>
            </a:fld>
            <a:endParaRPr kumimoji="1" lang="ja-JP" altLang="en-US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65546278-36E4-41B6-AA29-B1A8CCE0F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14" y="1760610"/>
            <a:ext cx="8362950" cy="4972050"/>
          </a:xfrm>
          <a:prstGeom prst="rect">
            <a:avLst/>
          </a:prstGeom>
        </p:spPr>
      </p:pic>
      <p:pic>
        <p:nvPicPr>
          <p:cNvPr id="32" name="Picture 4" descr="クリックすると新しいウィンドウで開きます">
            <a:extLst>
              <a:ext uri="{FF2B5EF4-FFF2-40B4-BE49-F238E27FC236}">
                <a16:creationId xmlns:a16="http://schemas.microsoft.com/office/drawing/2014/main" id="{0CEA0264-0F3F-470D-89C5-0199A9378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55350"/>
            <a:ext cx="1462339" cy="16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クリックすると新しいウィンドウで開きます">
            <a:extLst>
              <a:ext uri="{FF2B5EF4-FFF2-40B4-BE49-F238E27FC236}">
                <a16:creationId xmlns:a16="http://schemas.microsoft.com/office/drawing/2014/main" id="{786AA927-D98B-4BF1-8001-43B261088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604" y="2881152"/>
            <a:ext cx="1456829" cy="193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9" descr="C:\Users\nobu\Desktop\illust2815.png">
            <a:extLst>
              <a:ext uri="{FF2B5EF4-FFF2-40B4-BE49-F238E27FC236}">
                <a16:creationId xmlns:a16="http://schemas.microsoft.com/office/drawing/2014/main" id="{9AE4B286-0ECB-4088-8416-0653626A5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12" y="4514165"/>
            <a:ext cx="1620119" cy="181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A8250F61-781F-48AC-99AE-72FBCC0DA662}"/>
              </a:ext>
            </a:extLst>
          </p:cNvPr>
          <p:cNvSpPr/>
          <p:nvPr/>
        </p:nvSpPr>
        <p:spPr>
          <a:xfrm>
            <a:off x="5724128" y="1988840"/>
            <a:ext cx="1509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医療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3CC5CA8C-B8F9-4B36-AFA2-69F925DDE6AB}"/>
              </a:ext>
            </a:extLst>
          </p:cNvPr>
          <p:cNvSpPr/>
          <p:nvPr/>
        </p:nvSpPr>
        <p:spPr>
          <a:xfrm>
            <a:off x="8022297" y="2809915"/>
            <a:ext cx="1121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生活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E58DB090-14FD-4BAD-BC75-697543CC71AE}"/>
              </a:ext>
            </a:extLst>
          </p:cNvPr>
          <p:cNvSpPr/>
          <p:nvPr/>
        </p:nvSpPr>
        <p:spPr>
          <a:xfrm>
            <a:off x="877031" y="4409264"/>
            <a:ext cx="15094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製薬企業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910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78353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そもそもの話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12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スライド番号プレースホルダー 17">
            <a:extLst>
              <a:ext uri="{FF2B5EF4-FFF2-40B4-BE49-F238E27FC236}">
                <a16:creationId xmlns:a16="http://schemas.microsoft.com/office/drawing/2014/main" id="{890DAE16-FEBB-4B68-AD60-14E1CDA8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365125"/>
          </a:xfrm>
        </p:spPr>
        <p:txBody>
          <a:bodyPr/>
          <a:lstStyle/>
          <a:p>
            <a:fld id="{BB305CC9-6886-49EF-8060-2F2F7484A13C}" type="slidenum">
              <a:rPr kumimoji="1" lang="ja-JP" altLang="en-US" smtClean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12</a:t>
            </a:fld>
            <a:endParaRPr kumimoji="1" lang="ja-JP" altLang="en-US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DE9A775A-0AF4-43AF-AD77-5E2CE1C70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66" y="1294279"/>
            <a:ext cx="8219117" cy="43847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AE42992-F8C7-4CD2-A7EB-D656624BE194}"/>
              </a:ext>
            </a:extLst>
          </p:cNvPr>
          <p:cNvSpPr/>
          <p:nvPr/>
        </p:nvSpPr>
        <p:spPr>
          <a:xfrm>
            <a:off x="731366" y="1310085"/>
            <a:ext cx="7890003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【</a:t>
            </a: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非公式アンケート調査結果</a:t>
            </a: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】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質問：薬を飲み忘れる、飲まない、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　　　　飲めないことはありますか？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807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78353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患者にとって医療はほんの一部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13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スライド番号プレースホルダー 17">
            <a:extLst>
              <a:ext uri="{FF2B5EF4-FFF2-40B4-BE49-F238E27FC236}">
                <a16:creationId xmlns:a16="http://schemas.microsoft.com/office/drawing/2014/main" id="{890DAE16-FEBB-4B68-AD60-14E1CDA8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365125"/>
          </a:xfrm>
        </p:spPr>
        <p:txBody>
          <a:bodyPr/>
          <a:lstStyle/>
          <a:p>
            <a:fld id="{BB305CC9-6886-49EF-8060-2F2F7484A13C}" type="slidenum">
              <a:rPr kumimoji="1" lang="ja-JP" altLang="en-US" smtClean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13</a:t>
            </a:fld>
            <a:endParaRPr kumimoji="1" lang="ja-JP" altLang="en-US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EC1382B0-4A49-4C72-9178-519599DB9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14" y="1760610"/>
            <a:ext cx="8362950" cy="4972050"/>
          </a:xfrm>
          <a:prstGeom prst="rect">
            <a:avLst/>
          </a:prstGeom>
        </p:spPr>
      </p:pic>
      <p:pic>
        <p:nvPicPr>
          <p:cNvPr id="15" name="Picture 4" descr="クリックすると新しいウィンドウで開きます">
            <a:extLst>
              <a:ext uri="{FF2B5EF4-FFF2-40B4-BE49-F238E27FC236}">
                <a16:creationId xmlns:a16="http://schemas.microsoft.com/office/drawing/2014/main" id="{6D1B9A41-A685-40F9-9486-CB4F3D229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55350"/>
            <a:ext cx="1462339" cy="16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クリックすると新しいウィンドウで開きます">
            <a:extLst>
              <a:ext uri="{FF2B5EF4-FFF2-40B4-BE49-F238E27FC236}">
                <a16:creationId xmlns:a16="http://schemas.microsoft.com/office/drawing/2014/main" id="{7BDE20DA-D231-4625-AE21-C50BF27A8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604" y="2881152"/>
            <a:ext cx="1456829" cy="193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nobu\Desktop\illust2815.png">
            <a:extLst>
              <a:ext uri="{FF2B5EF4-FFF2-40B4-BE49-F238E27FC236}">
                <a16:creationId xmlns:a16="http://schemas.microsoft.com/office/drawing/2014/main" id="{DDFA371D-A5F2-4E6A-969B-68BA0B6C1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12" y="4514165"/>
            <a:ext cx="1620119" cy="181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F2F3368F-8E17-490B-B70E-ABB2CC561090}"/>
              </a:ext>
            </a:extLst>
          </p:cNvPr>
          <p:cNvSpPr/>
          <p:nvPr/>
        </p:nvSpPr>
        <p:spPr>
          <a:xfrm>
            <a:off x="5724128" y="1988840"/>
            <a:ext cx="1509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医療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AB3F0D24-2547-4047-A7B6-6FDAE3DEF7CB}"/>
              </a:ext>
            </a:extLst>
          </p:cNvPr>
          <p:cNvSpPr/>
          <p:nvPr/>
        </p:nvSpPr>
        <p:spPr>
          <a:xfrm>
            <a:off x="8022297" y="2809915"/>
            <a:ext cx="1121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生活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5176AD6-475E-488D-8446-A19978029D59}"/>
              </a:ext>
            </a:extLst>
          </p:cNvPr>
          <p:cNvSpPr/>
          <p:nvPr/>
        </p:nvSpPr>
        <p:spPr>
          <a:xfrm>
            <a:off x="877031" y="4409264"/>
            <a:ext cx="15094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製薬企業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矢印: 右 32">
            <a:extLst>
              <a:ext uri="{FF2B5EF4-FFF2-40B4-BE49-F238E27FC236}">
                <a16:creationId xmlns:a16="http://schemas.microsoft.com/office/drawing/2014/main" id="{7E868248-E5F1-47F1-B621-667903B64C91}"/>
              </a:ext>
            </a:extLst>
          </p:cNvPr>
          <p:cNvSpPr/>
          <p:nvPr/>
        </p:nvSpPr>
        <p:spPr>
          <a:xfrm rot="20269062">
            <a:off x="5325692" y="5017660"/>
            <a:ext cx="877544" cy="780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241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78353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患者にとって医療はほんの一部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14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スライド番号プレースホルダー 17">
            <a:extLst>
              <a:ext uri="{FF2B5EF4-FFF2-40B4-BE49-F238E27FC236}">
                <a16:creationId xmlns:a16="http://schemas.microsoft.com/office/drawing/2014/main" id="{890DAE16-FEBB-4B68-AD60-14E1CDA8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365125"/>
          </a:xfrm>
        </p:spPr>
        <p:txBody>
          <a:bodyPr/>
          <a:lstStyle/>
          <a:p>
            <a:fld id="{BB305CC9-6886-49EF-8060-2F2F7484A13C}" type="slidenum">
              <a:rPr kumimoji="1" lang="ja-JP" altLang="en-US" smtClean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14</a:t>
            </a:fld>
            <a:endParaRPr kumimoji="1" lang="ja-JP" altLang="en-US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ED669900-5904-490A-BA8D-AE17CDCAE576}"/>
              </a:ext>
            </a:extLst>
          </p:cNvPr>
          <p:cNvSpPr/>
          <p:nvPr/>
        </p:nvSpPr>
        <p:spPr>
          <a:xfrm>
            <a:off x="5917040" y="3706101"/>
            <a:ext cx="3259886" cy="29931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Picture 2" descr="クリックすると新しいウィンドウで開きます">
            <a:extLst>
              <a:ext uri="{FF2B5EF4-FFF2-40B4-BE49-F238E27FC236}">
                <a16:creationId xmlns:a16="http://schemas.microsoft.com/office/drawing/2014/main" id="{7896E9AA-3683-4A4A-BBFA-563576D86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604" y="2881152"/>
            <a:ext cx="1456829" cy="193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9" descr="C:\Users\nobu\Desktop\illust2815.png">
            <a:extLst>
              <a:ext uri="{FF2B5EF4-FFF2-40B4-BE49-F238E27FC236}">
                <a16:creationId xmlns:a16="http://schemas.microsoft.com/office/drawing/2014/main" id="{D652925F-F7C3-4C1C-935C-8F4D67D7A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12" y="4514165"/>
            <a:ext cx="1620119" cy="181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楕円 34">
            <a:extLst>
              <a:ext uri="{FF2B5EF4-FFF2-40B4-BE49-F238E27FC236}">
                <a16:creationId xmlns:a16="http://schemas.microsoft.com/office/drawing/2014/main" id="{66950683-5B7A-4FA4-9F2A-44063287C80B}"/>
              </a:ext>
            </a:extLst>
          </p:cNvPr>
          <p:cNvSpPr/>
          <p:nvPr/>
        </p:nvSpPr>
        <p:spPr>
          <a:xfrm>
            <a:off x="2891448" y="2318554"/>
            <a:ext cx="3840792" cy="39187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61E04E0A-7435-4CE2-95DF-16C56FB51409}"/>
              </a:ext>
            </a:extLst>
          </p:cNvPr>
          <p:cNvSpPr/>
          <p:nvPr/>
        </p:nvSpPr>
        <p:spPr>
          <a:xfrm>
            <a:off x="5724128" y="1988840"/>
            <a:ext cx="1509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医療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F5EAB449-0171-4E3C-B44D-43D058ED4AF1}"/>
              </a:ext>
            </a:extLst>
          </p:cNvPr>
          <p:cNvSpPr/>
          <p:nvPr/>
        </p:nvSpPr>
        <p:spPr>
          <a:xfrm>
            <a:off x="7987279" y="3131777"/>
            <a:ext cx="1121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生活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691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78353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患者にとって医療はほんの一部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15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スライド番号プレースホルダー 17">
            <a:extLst>
              <a:ext uri="{FF2B5EF4-FFF2-40B4-BE49-F238E27FC236}">
                <a16:creationId xmlns:a16="http://schemas.microsoft.com/office/drawing/2014/main" id="{890DAE16-FEBB-4B68-AD60-14E1CDA8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365125"/>
          </a:xfrm>
        </p:spPr>
        <p:txBody>
          <a:bodyPr/>
          <a:lstStyle/>
          <a:p>
            <a:fld id="{BB305CC9-6886-49EF-8060-2F2F7484A13C}" type="slidenum">
              <a:rPr kumimoji="1" lang="ja-JP" altLang="en-US" smtClean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15</a:t>
            </a:fld>
            <a:endParaRPr kumimoji="1" lang="ja-JP" altLang="en-US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26" name="Picture 2" descr="クリックすると新しいウィンドウで開きます">
            <a:extLst>
              <a:ext uri="{FF2B5EF4-FFF2-40B4-BE49-F238E27FC236}">
                <a16:creationId xmlns:a16="http://schemas.microsoft.com/office/drawing/2014/main" id="{9355117B-B375-4E57-ADA0-3E2239A2E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05" y="2337067"/>
            <a:ext cx="1456829" cy="193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B7B357F-ED9D-41E5-9DE9-16D283A732BA}"/>
              </a:ext>
            </a:extLst>
          </p:cNvPr>
          <p:cNvSpPr/>
          <p:nvPr/>
        </p:nvSpPr>
        <p:spPr>
          <a:xfrm>
            <a:off x="2019100" y="1791621"/>
            <a:ext cx="80501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法から見る「医療職」の存在意義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◇医師法第</a:t>
            </a:r>
            <a:r>
              <a:rPr lang="en-US" altLang="ja-JP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条　　</a:t>
            </a:r>
            <a:r>
              <a:rPr lang="en-US" altLang="ja-JP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	</a:t>
            </a: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「医師は・・・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◇歯科医師法第</a:t>
            </a:r>
            <a:r>
              <a:rPr lang="en-US" altLang="ja-JP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条</a:t>
            </a:r>
            <a:r>
              <a:rPr lang="en-US" altLang="ja-JP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	</a:t>
            </a: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「歯科医師は・・・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◇薬剤師法第</a:t>
            </a:r>
            <a:r>
              <a:rPr lang="en-US" altLang="ja-JP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条</a:t>
            </a:r>
            <a:r>
              <a:rPr lang="en-US" altLang="ja-JP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	</a:t>
            </a: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「薬剤師は・・・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641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78353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患者にとって医療はほんの一部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16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スライド番号プレースホルダー 17">
            <a:extLst>
              <a:ext uri="{FF2B5EF4-FFF2-40B4-BE49-F238E27FC236}">
                <a16:creationId xmlns:a16="http://schemas.microsoft.com/office/drawing/2014/main" id="{890DAE16-FEBB-4B68-AD60-14E1CDA8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365125"/>
          </a:xfrm>
        </p:spPr>
        <p:txBody>
          <a:bodyPr/>
          <a:lstStyle/>
          <a:p>
            <a:fld id="{BB305CC9-6886-49EF-8060-2F2F7484A13C}" type="slidenum">
              <a:rPr kumimoji="1" lang="ja-JP" altLang="en-US" smtClean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16</a:t>
            </a:fld>
            <a:endParaRPr kumimoji="1" lang="ja-JP" altLang="en-US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26" name="Picture 2" descr="クリックすると新しいウィンドウで開きます">
            <a:extLst>
              <a:ext uri="{FF2B5EF4-FFF2-40B4-BE49-F238E27FC236}">
                <a16:creationId xmlns:a16="http://schemas.microsoft.com/office/drawing/2014/main" id="{9355117B-B375-4E57-ADA0-3E2239A2E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05" y="2337067"/>
            <a:ext cx="1456829" cy="193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B7B357F-ED9D-41E5-9DE9-16D283A732BA}"/>
              </a:ext>
            </a:extLst>
          </p:cNvPr>
          <p:cNvSpPr/>
          <p:nvPr/>
        </p:nvSpPr>
        <p:spPr>
          <a:xfrm>
            <a:off x="2019100" y="1791621"/>
            <a:ext cx="80501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法から見る「医療職」の存在意義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◇医師法第</a:t>
            </a:r>
            <a:r>
              <a:rPr lang="en-US" altLang="ja-JP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条　　</a:t>
            </a:r>
            <a:r>
              <a:rPr lang="en-US" altLang="ja-JP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	</a:t>
            </a: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「医師は・・・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◇歯科医師法第</a:t>
            </a:r>
            <a:r>
              <a:rPr lang="en-US" altLang="ja-JP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条</a:t>
            </a:r>
            <a:r>
              <a:rPr lang="en-US" altLang="ja-JP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	</a:t>
            </a: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「歯科医師は・・・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◇薬剤師法第</a:t>
            </a:r>
            <a:r>
              <a:rPr lang="en-US" altLang="ja-JP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条</a:t>
            </a:r>
            <a:r>
              <a:rPr lang="en-US" altLang="ja-JP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	</a:t>
            </a: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「薬剤師は・・・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0FA4CFF-2335-423C-A73D-12DA4DD5FB74}"/>
              </a:ext>
            </a:extLst>
          </p:cNvPr>
          <p:cNvSpPr/>
          <p:nvPr/>
        </p:nvSpPr>
        <p:spPr>
          <a:xfrm>
            <a:off x="1391332" y="4690751"/>
            <a:ext cx="80895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・・・もつて国民の健康な生活を確保するものとする」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市民の「健康な生活」を確保する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EBA11166-A4A7-4C50-8D3C-D5FDA11CF37C}"/>
              </a:ext>
            </a:extLst>
          </p:cNvPr>
          <p:cNvSpPr/>
          <p:nvPr/>
        </p:nvSpPr>
        <p:spPr>
          <a:xfrm>
            <a:off x="4499992" y="5346664"/>
            <a:ext cx="93610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672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78353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健康な患者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17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スライド番号プレースホルダー 17">
            <a:extLst>
              <a:ext uri="{FF2B5EF4-FFF2-40B4-BE49-F238E27FC236}">
                <a16:creationId xmlns:a16="http://schemas.microsoft.com/office/drawing/2014/main" id="{890DAE16-FEBB-4B68-AD60-14E1CDA8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365125"/>
          </a:xfrm>
        </p:spPr>
        <p:txBody>
          <a:bodyPr/>
          <a:lstStyle/>
          <a:p>
            <a:fld id="{BB305CC9-6886-49EF-8060-2F2F7484A13C}" type="slidenum">
              <a:rPr kumimoji="1" lang="ja-JP" altLang="en-US" smtClean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17</a:t>
            </a:fld>
            <a:endParaRPr kumimoji="1" lang="ja-JP" altLang="en-US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A4D20D4-645C-436D-9173-9BD48FA92CB8}"/>
              </a:ext>
            </a:extLst>
          </p:cNvPr>
          <p:cNvSpPr/>
          <p:nvPr/>
        </p:nvSpPr>
        <p:spPr>
          <a:xfrm rot="20835085">
            <a:off x="2447403" y="1642966"/>
            <a:ext cx="44976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「健康な生活」！</a:t>
            </a:r>
            <a:endParaRPr lang="en-US" altLang="ja-JP" sz="4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056F8CC-E06A-4013-BFA1-03D65EC63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418" y="2930741"/>
            <a:ext cx="4792804" cy="3594603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1020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78353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健康な患者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18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スライド番号プレースホルダー 17">
            <a:extLst>
              <a:ext uri="{FF2B5EF4-FFF2-40B4-BE49-F238E27FC236}">
                <a16:creationId xmlns:a16="http://schemas.microsoft.com/office/drawing/2014/main" id="{890DAE16-FEBB-4B68-AD60-14E1CDA8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365125"/>
          </a:xfrm>
        </p:spPr>
        <p:txBody>
          <a:bodyPr/>
          <a:lstStyle/>
          <a:p>
            <a:fld id="{BB305CC9-6886-49EF-8060-2F2F7484A13C}" type="slidenum">
              <a:rPr kumimoji="1" lang="ja-JP" altLang="en-US" smtClean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18</a:t>
            </a:fld>
            <a:endParaRPr kumimoji="1" lang="ja-JP" altLang="en-US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BD1D8682-7565-4FBA-A913-4546F501B70C}"/>
              </a:ext>
            </a:extLst>
          </p:cNvPr>
          <p:cNvSpPr/>
          <p:nvPr/>
        </p:nvSpPr>
        <p:spPr>
          <a:xfrm>
            <a:off x="5917040" y="3706101"/>
            <a:ext cx="3259886" cy="29931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C1ED7A4-9AB2-416E-B90F-E69CAED8E8E5}"/>
              </a:ext>
            </a:extLst>
          </p:cNvPr>
          <p:cNvSpPr/>
          <p:nvPr/>
        </p:nvSpPr>
        <p:spPr>
          <a:xfrm>
            <a:off x="7987279" y="3131777"/>
            <a:ext cx="1121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生活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4" name="Picture 2" descr="クリックすると新しいウィンドウで開きます">
            <a:extLst>
              <a:ext uri="{FF2B5EF4-FFF2-40B4-BE49-F238E27FC236}">
                <a16:creationId xmlns:a16="http://schemas.microsoft.com/office/drawing/2014/main" id="{37F47249-B29C-4089-A9DB-D196BA9E5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604" y="2881152"/>
            <a:ext cx="1456829" cy="193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9CEC0095-D201-4772-AFE6-14A9BFB9ACDB}"/>
              </a:ext>
            </a:extLst>
          </p:cNvPr>
          <p:cNvSpPr/>
          <p:nvPr/>
        </p:nvSpPr>
        <p:spPr>
          <a:xfrm>
            <a:off x="5724128" y="1988840"/>
            <a:ext cx="1509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医療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0BFA3F18-5962-42F9-92D2-71CE5A66A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811" y="4308169"/>
            <a:ext cx="2476343" cy="185725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26" name="楕円 25">
            <a:extLst>
              <a:ext uri="{FF2B5EF4-FFF2-40B4-BE49-F238E27FC236}">
                <a16:creationId xmlns:a16="http://schemas.microsoft.com/office/drawing/2014/main" id="{D62A398C-3223-4C5B-82C9-230A56D22227}"/>
              </a:ext>
            </a:extLst>
          </p:cNvPr>
          <p:cNvSpPr/>
          <p:nvPr/>
        </p:nvSpPr>
        <p:spPr>
          <a:xfrm>
            <a:off x="2891448" y="2318554"/>
            <a:ext cx="3840792" cy="39187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676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78353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医療現場のある事例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19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スライド番号プレースホルダー 17">
            <a:extLst>
              <a:ext uri="{FF2B5EF4-FFF2-40B4-BE49-F238E27FC236}">
                <a16:creationId xmlns:a16="http://schemas.microsoft.com/office/drawing/2014/main" id="{890DAE16-FEBB-4B68-AD60-14E1CDA8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365125"/>
          </a:xfrm>
        </p:spPr>
        <p:txBody>
          <a:bodyPr/>
          <a:lstStyle/>
          <a:p>
            <a:fld id="{BB305CC9-6886-49EF-8060-2F2F7484A13C}" type="slidenum">
              <a:rPr kumimoji="1" lang="ja-JP" altLang="en-US" smtClean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19</a:t>
            </a:fld>
            <a:endParaRPr kumimoji="1" lang="ja-JP" altLang="en-US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D2EB2BE-CDCD-4B15-94F5-6F94BBCAC416}"/>
              </a:ext>
            </a:extLst>
          </p:cNvPr>
          <p:cNvSpPr/>
          <p:nvPr/>
        </p:nvSpPr>
        <p:spPr>
          <a:xfrm>
            <a:off x="2090867" y="2135141"/>
            <a:ext cx="900606" cy="39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A7B12C3B-434D-41A5-84D4-66CBA6AE3397}"/>
              </a:ext>
            </a:extLst>
          </p:cNvPr>
          <p:cNvSpPr/>
          <p:nvPr/>
        </p:nvSpPr>
        <p:spPr>
          <a:xfrm>
            <a:off x="1010260" y="1004901"/>
            <a:ext cx="76655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「もうこの薬は止めてください！」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「治療のために必要です」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「ちゃんと服薬してください」　　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1" name="Picture 3" descr="p_hospital">
            <a:extLst>
              <a:ext uri="{FF2B5EF4-FFF2-40B4-BE49-F238E27FC236}">
                <a16:creationId xmlns:a16="http://schemas.microsoft.com/office/drawing/2014/main" id="{0E12C27E-336A-4C70-A693-2F311720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724" y="1755720"/>
            <a:ext cx="1781666" cy="25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クリックすると新しいウィンドウで開きます">
            <a:extLst>
              <a:ext uri="{FF2B5EF4-FFF2-40B4-BE49-F238E27FC236}">
                <a16:creationId xmlns:a16="http://schemas.microsoft.com/office/drawing/2014/main" id="{8049698B-5E42-4004-996A-E74CDEF5B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46" y="2927429"/>
            <a:ext cx="1251848" cy="166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94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本動画の利用について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本動画は著作権が保護されています。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個人利用の場合、手続きは不要です。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法人・団体等で閲覧・利用する場合、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所定の手続き、および対応が必要です。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詳しくは、ホームページをご覧ください。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http://www.kan-i.net/pvi</a:t>
              </a: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2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290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78353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医療現場のある事例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20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スライド番号プレースホルダー 17">
            <a:extLst>
              <a:ext uri="{FF2B5EF4-FFF2-40B4-BE49-F238E27FC236}">
                <a16:creationId xmlns:a16="http://schemas.microsoft.com/office/drawing/2014/main" id="{890DAE16-FEBB-4B68-AD60-14E1CDA8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365125"/>
          </a:xfrm>
        </p:spPr>
        <p:txBody>
          <a:bodyPr/>
          <a:lstStyle/>
          <a:p>
            <a:fld id="{BB305CC9-6886-49EF-8060-2F2F7484A13C}" type="slidenum">
              <a:rPr kumimoji="1" lang="ja-JP" altLang="en-US" smtClean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20</a:t>
            </a:fld>
            <a:endParaRPr kumimoji="1" lang="ja-JP" altLang="en-US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D2EB2BE-CDCD-4B15-94F5-6F94BBCAC416}"/>
              </a:ext>
            </a:extLst>
          </p:cNvPr>
          <p:cNvSpPr/>
          <p:nvPr/>
        </p:nvSpPr>
        <p:spPr>
          <a:xfrm>
            <a:off x="2090867" y="2135141"/>
            <a:ext cx="900606" cy="396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A7B12C3B-434D-41A5-84D4-66CBA6AE3397}"/>
              </a:ext>
            </a:extLst>
          </p:cNvPr>
          <p:cNvSpPr/>
          <p:nvPr/>
        </p:nvSpPr>
        <p:spPr>
          <a:xfrm>
            <a:off x="1010260" y="1004901"/>
            <a:ext cx="766551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「もうこの薬は止めてください！」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「どうしてですか・・・？」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Ex.</a:t>
            </a:r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薬の効果への疑問、不信感。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Ex.</a:t>
            </a:r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高額すぎる。遺産を家族に。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Ex.</a:t>
            </a:r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生きる希望がない。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1" name="Picture 3" descr="p_hospital">
            <a:extLst>
              <a:ext uri="{FF2B5EF4-FFF2-40B4-BE49-F238E27FC236}">
                <a16:creationId xmlns:a16="http://schemas.microsoft.com/office/drawing/2014/main" id="{0E12C27E-336A-4C70-A693-2F311720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724" y="1755720"/>
            <a:ext cx="1781666" cy="25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クリックすると新しいウィンドウで開きます">
            <a:extLst>
              <a:ext uri="{FF2B5EF4-FFF2-40B4-BE49-F238E27FC236}">
                <a16:creationId xmlns:a16="http://schemas.microsoft.com/office/drawing/2014/main" id="{8049698B-5E42-4004-996A-E74CDEF5B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46" y="2927429"/>
            <a:ext cx="1251848" cy="166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矢印: 下 23">
            <a:extLst>
              <a:ext uri="{FF2B5EF4-FFF2-40B4-BE49-F238E27FC236}">
                <a16:creationId xmlns:a16="http://schemas.microsoft.com/office/drawing/2014/main" id="{A31FCB1B-8C05-4C06-8E74-4D9B83B1E81A}"/>
              </a:ext>
            </a:extLst>
          </p:cNvPr>
          <p:cNvSpPr/>
          <p:nvPr/>
        </p:nvSpPr>
        <p:spPr>
          <a:xfrm>
            <a:off x="3635896" y="4149080"/>
            <a:ext cx="1111377" cy="4395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80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78353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健康な生活を支える医療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21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スライド番号プレースホルダー 17">
            <a:extLst>
              <a:ext uri="{FF2B5EF4-FFF2-40B4-BE49-F238E27FC236}">
                <a16:creationId xmlns:a16="http://schemas.microsoft.com/office/drawing/2014/main" id="{890DAE16-FEBB-4B68-AD60-14E1CDA8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365125"/>
          </a:xfrm>
        </p:spPr>
        <p:txBody>
          <a:bodyPr/>
          <a:lstStyle/>
          <a:p>
            <a:fld id="{BB305CC9-6886-49EF-8060-2F2F7484A13C}" type="slidenum">
              <a:rPr kumimoji="1" lang="ja-JP" altLang="en-US" smtClean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21</a:t>
            </a:fld>
            <a:endParaRPr kumimoji="1" lang="ja-JP" altLang="en-US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3E15124C-A40D-4493-8435-B2B677723B1C}"/>
              </a:ext>
            </a:extLst>
          </p:cNvPr>
          <p:cNvSpPr/>
          <p:nvPr/>
        </p:nvSpPr>
        <p:spPr>
          <a:xfrm>
            <a:off x="5917040" y="3706101"/>
            <a:ext cx="3259886" cy="29931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ACAA2120-672D-426B-A94F-558A20B0384F}"/>
              </a:ext>
            </a:extLst>
          </p:cNvPr>
          <p:cNvSpPr/>
          <p:nvPr/>
        </p:nvSpPr>
        <p:spPr>
          <a:xfrm>
            <a:off x="7987279" y="3131777"/>
            <a:ext cx="1121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生活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7F1C4AC5-F2DA-427F-B098-776A5D6A2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811" y="4308169"/>
            <a:ext cx="2476343" cy="185725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35" name="楕円 34">
            <a:extLst>
              <a:ext uri="{FF2B5EF4-FFF2-40B4-BE49-F238E27FC236}">
                <a16:creationId xmlns:a16="http://schemas.microsoft.com/office/drawing/2014/main" id="{030E472D-E8E1-49E8-A2FB-00B0509E8E93}"/>
              </a:ext>
            </a:extLst>
          </p:cNvPr>
          <p:cNvSpPr/>
          <p:nvPr/>
        </p:nvSpPr>
        <p:spPr>
          <a:xfrm>
            <a:off x="2891448" y="2318554"/>
            <a:ext cx="3840792" cy="39187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326A5EEE-8B8A-4D23-9F2E-B6EF1C0073BE}"/>
              </a:ext>
            </a:extLst>
          </p:cNvPr>
          <p:cNvSpPr/>
          <p:nvPr/>
        </p:nvSpPr>
        <p:spPr>
          <a:xfrm>
            <a:off x="5724128" y="1988840"/>
            <a:ext cx="1509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医療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7" name="Picture 2" descr="クリックすると新しいウィンドウで開きます">
            <a:extLst>
              <a:ext uri="{FF2B5EF4-FFF2-40B4-BE49-F238E27FC236}">
                <a16:creationId xmlns:a16="http://schemas.microsoft.com/office/drawing/2014/main" id="{68CDC62C-D409-4CAE-8D8C-1FAE34133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1" y="3129602"/>
            <a:ext cx="1456829" cy="193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0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楕円 23">
            <a:extLst>
              <a:ext uri="{FF2B5EF4-FFF2-40B4-BE49-F238E27FC236}">
                <a16:creationId xmlns:a16="http://schemas.microsoft.com/office/drawing/2014/main" id="{AC8399C1-25FE-4204-9A8E-99836CB0C6DD}"/>
              </a:ext>
            </a:extLst>
          </p:cNvPr>
          <p:cNvSpPr/>
          <p:nvPr/>
        </p:nvSpPr>
        <p:spPr>
          <a:xfrm>
            <a:off x="2891021" y="2287696"/>
            <a:ext cx="3840792" cy="3918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ECE354DC-FC3C-4F5E-B70A-4CF16E23287B}"/>
              </a:ext>
            </a:extLst>
          </p:cNvPr>
          <p:cNvSpPr/>
          <p:nvPr/>
        </p:nvSpPr>
        <p:spPr>
          <a:xfrm>
            <a:off x="5917040" y="3706101"/>
            <a:ext cx="3259886" cy="29931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4BEA6CC9-7EE2-452A-A44C-08D2F4CD9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811" y="4308169"/>
            <a:ext cx="2476343" cy="185725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78353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患者だけではない・・・現実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22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スライド番号プレースホルダー 17">
            <a:extLst>
              <a:ext uri="{FF2B5EF4-FFF2-40B4-BE49-F238E27FC236}">
                <a16:creationId xmlns:a16="http://schemas.microsoft.com/office/drawing/2014/main" id="{64777C50-9069-44D9-81C3-477CF81BE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365125"/>
          </a:xfrm>
        </p:spPr>
        <p:txBody>
          <a:bodyPr/>
          <a:lstStyle/>
          <a:p>
            <a:fld id="{BB305CC9-6886-49EF-8060-2F2F7484A13C}" type="slidenum">
              <a:rPr kumimoji="1" lang="ja-JP" altLang="en-US" smtClean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22</a:t>
            </a:fld>
            <a:endParaRPr kumimoji="1" lang="ja-JP" altLang="en-US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7454085C-7379-4B64-95E0-E450F10AAE9E}"/>
              </a:ext>
            </a:extLst>
          </p:cNvPr>
          <p:cNvSpPr/>
          <p:nvPr/>
        </p:nvSpPr>
        <p:spPr>
          <a:xfrm>
            <a:off x="7987279" y="3131777"/>
            <a:ext cx="1121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生活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72698B16-CA47-47C7-B3D0-7CEC3DBB4EA2}"/>
              </a:ext>
            </a:extLst>
          </p:cNvPr>
          <p:cNvSpPr/>
          <p:nvPr/>
        </p:nvSpPr>
        <p:spPr>
          <a:xfrm>
            <a:off x="5724128" y="1988840"/>
            <a:ext cx="1509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医療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2" name="Picture 2" descr="クリックすると新しいウィンドウで開きます">
            <a:extLst>
              <a:ext uri="{FF2B5EF4-FFF2-40B4-BE49-F238E27FC236}">
                <a16:creationId xmlns:a16="http://schemas.microsoft.com/office/drawing/2014/main" id="{A53C751A-595F-4C42-B2F8-132AE16AC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1" y="3129602"/>
            <a:ext cx="1456829" cy="193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楕円 38">
            <a:extLst>
              <a:ext uri="{FF2B5EF4-FFF2-40B4-BE49-F238E27FC236}">
                <a16:creationId xmlns:a16="http://schemas.microsoft.com/office/drawing/2014/main" id="{E30F533A-D987-4A60-B51D-A096A3FFBD01}"/>
              </a:ext>
            </a:extLst>
          </p:cNvPr>
          <p:cNvSpPr/>
          <p:nvPr/>
        </p:nvSpPr>
        <p:spPr>
          <a:xfrm>
            <a:off x="2891021" y="2287696"/>
            <a:ext cx="3840792" cy="39187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矢印: 下 39">
            <a:extLst>
              <a:ext uri="{FF2B5EF4-FFF2-40B4-BE49-F238E27FC236}">
                <a16:creationId xmlns:a16="http://schemas.microsoft.com/office/drawing/2014/main" id="{33A10513-C6A8-4346-8228-34D3D120BA5B}"/>
              </a:ext>
            </a:extLst>
          </p:cNvPr>
          <p:cNvSpPr/>
          <p:nvPr/>
        </p:nvSpPr>
        <p:spPr>
          <a:xfrm rot="6722531">
            <a:off x="6697583" y="4413226"/>
            <a:ext cx="711561" cy="73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3575CD44-C785-4536-B544-1A6D7CF33D3D}"/>
              </a:ext>
            </a:extLst>
          </p:cNvPr>
          <p:cNvSpPr/>
          <p:nvPr/>
        </p:nvSpPr>
        <p:spPr>
          <a:xfrm>
            <a:off x="6731813" y="3934297"/>
            <a:ext cx="1121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患者</a:t>
            </a:r>
            <a:endParaRPr lang="en-US" altLang="ja-JP" sz="3600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矢印: 下 41">
            <a:extLst>
              <a:ext uri="{FF2B5EF4-FFF2-40B4-BE49-F238E27FC236}">
                <a16:creationId xmlns:a16="http://schemas.microsoft.com/office/drawing/2014/main" id="{79404CD3-F961-4078-8C8D-C1EB9CA01A67}"/>
              </a:ext>
            </a:extLst>
          </p:cNvPr>
          <p:cNvSpPr/>
          <p:nvPr/>
        </p:nvSpPr>
        <p:spPr>
          <a:xfrm rot="15285835">
            <a:off x="2363477" y="4880033"/>
            <a:ext cx="711561" cy="73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A37EBF87-885E-4634-9CA0-84D746A8627B}"/>
              </a:ext>
            </a:extLst>
          </p:cNvPr>
          <p:cNvSpPr/>
          <p:nvPr/>
        </p:nvSpPr>
        <p:spPr>
          <a:xfrm>
            <a:off x="1098707" y="5085654"/>
            <a:ext cx="1121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経営</a:t>
            </a:r>
            <a:endParaRPr lang="en-US" altLang="ja-JP" sz="3600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矢印: 下 43">
            <a:extLst>
              <a:ext uri="{FF2B5EF4-FFF2-40B4-BE49-F238E27FC236}">
                <a16:creationId xmlns:a16="http://schemas.microsoft.com/office/drawing/2014/main" id="{8510CF28-2BAA-422D-9620-35E2C5BF0B1D}"/>
              </a:ext>
            </a:extLst>
          </p:cNvPr>
          <p:cNvSpPr/>
          <p:nvPr/>
        </p:nvSpPr>
        <p:spPr>
          <a:xfrm rot="12520114">
            <a:off x="3506260" y="5967872"/>
            <a:ext cx="711561" cy="73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4EF1BCBB-5A82-48FE-B5BB-CD0746057876}"/>
              </a:ext>
            </a:extLst>
          </p:cNvPr>
          <p:cNvSpPr/>
          <p:nvPr/>
        </p:nvSpPr>
        <p:spPr>
          <a:xfrm>
            <a:off x="2310208" y="6201218"/>
            <a:ext cx="1121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法律</a:t>
            </a:r>
            <a:endParaRPr lang="en-US" altLang="ja-JP" sz="3600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矢印: 下 45">
            <a:extLst>
              <a:ext uri="{FF2B5EF4-FFF2-40B4-BE49-F238E27FC236}">
                <a16:creationId xmlns:a16="http://schemas.microsoft.com/office/drawing/2014/main" id="{CD28140D-E8A5-4F23-B798-AF176CC0EEBE}"/>
              </a:ext>
            </a:extLst>
          </p:cNvPr>
          <p:cNvSpPr/>
          <p:nvPr/>
        </p:nvSpPr>
        <p:spPr>
          <a:xfrm rot="17704580">
            <a:off x="2251670" y="3108691"/>
            <a:ext cx="711561" cy="73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36A2DFC3-03D5-4524-809D-EF5D00D01339}"/>
              </a:ext>
            </a:extLst>
          </p:cNvPr>
          <p:cNvSpPr/>
          <p:nvPr/>
        </p:nvSpPr>
        <p:spPr>
          <a:xfrm>
            <a:off x="1138366" y="2854362"/>
            <a:ext cx="11217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知識</a:t>
            </a:r>
            <a:endParaRPr lang="en-US" altLang="ja-JP" sz="3600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技術</a:t>
            </a:r>
            <a:endParaRPr lang="en-US" altLang="ja-JP" sz="3600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437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78353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全体を見る製薬企業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23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スライド番号プレースホルダー 17">
            <a:extLst>
              <a:ext uri="{FF2B5EF4-FFF2-40B4-BE49-F238E27FC236}">
                <a16:creationId xmlns:a16="http://schemas.microsoft.com/office/drawing/2014/main" id="{64777C50-9069-44D9-81C3-477CF81BE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365125"/>
          </a:xfrm>
        </p:spPr>
        <p:txBody>
          <a:bodyPr/>
          <a:lstStyle/>
          <a:p>
            <a:fld id="{BB305CC9-6886-49EF-8060-2F2F7484A13C}" type="slidenum">
              <a:rPr kumimoji="1" lang="ja-JP" altLang="en-US" smtClean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23</a:t>
            </a:fld>
            <a:endParaRPr kumimoji="1" lang="ja-JP" altLang="en-US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34" name="Picture 4" descr="クリックすると新しいウィンドウで開きます">
            <a:extLst>
              <a:ext uri="{FF2B5EF4-FFF2-40B4-BE49-F238E27FC236}">
                <a16:creationId xmlns:a16="http://schemas.microsoft.com/office/drawing/2014/main" id="{950D293F-50DA-418C-9CBA-162EC6B8D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042" y="3388002"/>
            <a:ext cx="1568706" cy="16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吹き出し: 角を丸めた四角形 34">
            <a:extLst>
              <a:ext uri="{FF2B5EF4-FFF2-40B4-BE49-F238E27FC236}">
                <a16:creationId xmlns:a16="http://schemas.microsoft.com/office/drawing/2014/main" id="{AD660828-F4D0-42E5-B706-FEE1071172CF}"/>
              </a:ext>
            </a:extLst>
          </p:cNvPr>
          <p:cNvSpPr/>
          <p:nvPr/>
        </p:nvSpPr>
        <p:spPr>
          <a:xfrm>
            <a:off x="2627784" y="1784323"/>
            <a:ext cx="6606479" cy="4893422"/>
          </a:xfrm>
          <a:prstGeom prst="wedgeRoundRectCallout">
            <a:avLst>
              <a:gd name="adj1" fmla="val -59685"/>
              <a:gd name="adj2" fmla="val 18891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7C1C924E-D635-4B4D-8775-961C3B83137F}"/>
              </a:ext>
            </a:extLst>
          </p:cNvPr>
          <p:cNvSpPr/>
          <p:nvPr/>
        </p:nvSpPr>
        <p:spPr>
          <a:xfrm>
            <a:off x="2891021" y="2287696"/>
            <a:ext cx="3840792" cy="3918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68BB8BCA-972E-4EBD-8EA4-3DBE9CA1E27A}"/>
              </a:ext>
            </a:extLst>
          </p:cNvPr>
          <p:cNvSpPr/>
          <p:nvPr/>
        </p:nvSpPr>
        <p:spPr>
          <a:xfrm>
            <a:off x="5917040" y="3706101"/>
            <a:ext cx="3259886" cy="29931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036DDF23-77FE-463A-A481-077C802EE8BC}"/>
              </a:ext>
            </a:extLst>
          </p:cNvPr>
          <p:cNvSpPr/>
          <p:nvPr/>
        </p:nvSpPr>
        <p:spPr>
          <a:xfrm>
            <a:off x="7987279" y="3131777"/>
            <a:ext cx="1121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生活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EA97A693-8A60-4649-B6BC-BA1356D4D14D}"/>
              </a:ext>
            </a:extLst>
          </p:cNvPr>
          <p:cNvSpPr/>
          <p:nvPr/>
        </p:nvSpPr>
        <p:spPr>
          <a:xfrm>
            <a:off x="5724128" y="1988840"/>
            <a:ext cx="1509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医療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0" name="Picture 2" descr="クリックすると新しいウィンドウで開きます">
            <a:extLst>
              <a:ext uri="{FF2B5EF4-FFF2-40B4-BE49-F238E27FC236}">
                <a16:creationId xmlns:a16="http://schemas.microsoft.com/office/drawing/2014/main" id="{76ACB8BB-4AA7-4F04-AF59-1378A72BE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1" y="3129602"/>
            <a:ext cx="1456829" cy="193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66A7081E-DEAB-42E3-9C84-A455D3F3A2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694" y="4336819"/>
            <a:ext cx="2327085" cy="1747595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14F79593-40EE-4EA7-97BD-EFCB013B10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8811" y="4308169"/>
            <a:ext cx="2476343" cy="185725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52" name="楕円 51">
            <a:extLst>
              <a:ext uri="{FF2B5EF4-FFF2-40B4-BE49-F238E27FC236}">
                <a16:creationId xmlns:a16="http://schemas.microsoft.com/office/drawing/2014/main" id="{09B52769-88F6-49D0-8529-C43B6E662ED1}"/>
              </a:ext>
            </a:extLst>
          </p:cNvPr>
          <p:cNvSpPr/>
          <p:nvPr/>
        </p:nvSpPr>
        <p:spPr>
          <a:xfrm>
            <a:off x="2891021" y="2287696"/>
            <a:ext cx="3840792" cy="39187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502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78353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全体を見る製薬企業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24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スライド番号プレースホルダー 17">
            <a:extLst>
              <a:ext uri="{FF2B5EF4-FFF2-40B4-BE49-F238E27FC236}">
                <a16:creationId xmlns:a16="http://schemas.microsoft.com/office/drawing/2014/main" id="{64777C50-9069-44D9-81C3-477CF81BE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365125"/>
          </a:xfrm>
        </p:spPr>
        <p:txBody>
          <a:bodyPr/>
          <a:lstStyle/>
          <a:p>
            <a:fld id="{BB305CC9-6886-49EF-8060-2F2F7484A13C}" type="slidenum">
              <a:rPr kumimoji="1" lang="ja-JP" altLang="en-US" smtClean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24</a:t>
            </a:fld>
            <a:endParaRPr kumimoji="1" lang="ja-JP" altLang="en-US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24" name="Picture 4" descr="クリックすると新しいウィンドウで開きます">
            <a:extLst>
              <a:ext uri="{FF2B5EF4-FFF2-40B4-BE49-F238E27FC236}">
                <a16:creationId xmlns:a16="http://schemas.microsoft.com/office/drawing/2014/main" id="{D7E47ABF-FE3C-4BC2-AB28-0EC8F44E5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042" y="3388002"/>
            <a:ext cx="1568706" cy="16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吹き出し: 角を丸めた四角形 24">
            <a:extLst>
              <a:ext uri="{FF2B5EF4-FFF2-40B4-BE49-F238E27FC236}">
                <a16:creationId xmlns:a16="http://schemas.microsoft.com/office/drawing/2014/main" id="{0120F93D-9B42-4E3E-AE7A-03AC8BC34B79}"/>
              </a:ext>
            </a:extLst>
          </p:cNvPr>
          <p:cNvSpPr/>
          <p:nvPr/>
        </p:nvSpPr>
        <p:spPr>
          <a:xfrm>
            <a:off x="2627784" y="1784323"/>
            <a:ext cx="6606479" cy="4893422"/>
          </a:xfrm>
          <a:prstGeom prst="wedgeRoundRectCallout">
            <a:avLst>
              <a:gd name="adj1" fmla="val -59685"/>
              <a:gd name="adj2" fmla="val 18891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DE13BA6-C26F-45E5-99BC-395BA226CE37}"/>
              </a:ext>
            </a:extLst>
          </p:cNvPr>
          <p:cNvSpPr/>
          <p:nvPr/>
        </p:nvSpPr>
        <p:spPr>
          <a:xfrm>
            <a:off x="3018967" y="1988840"/>
            <a:ext cx="592008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□経営理念・コンセプト</a:t>
            </a:r>
            <a:endParaRPr lang="en-US" altLang="ja-JP" sz="2800" b="1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800" b="1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800" b="1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□ビジョン</a:t>
            </a:r>
            <a:endParaRPr lang="en-US" altLang="ja-JP" sz="2800" b="1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800" b="1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800" b="1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□ミッション</a:t>
            </a:r>
            <a:endParaRPr lang="en-US" altLang="ja-JP" sz="2800" b="1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641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78353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全体を見る製薬企業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25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スライド番号プレースホルダー 17">
            <a:extLst>
              <a:ext uri="{FF2B5EF4-FFF2-40B4-BE49-F238E27FC236}">
                <a16:creationId xmlns:a16="http://schemas.microsoft.com/office/drawing/2014/main" id="{64777C50-9069-44D9-81C3-477CF81BE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365125"/>
          </a:xfrm>
        </p:spPr>
        <p:txBody>
          <a:bodyPr/>
          <a:lstStyle/>
          <a:p>
            <a:fld id="{BB305CC9-6886-49EF-8060-2F2F7484A13C}" type="slidenum">
              <a:rPr kumimoji="1" lang="ja-JP" altLang="en-US" smtClean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25</a:t>
            </a:fld>
            <a:endParaRPr kumimoji="1" lang="ja-JP" altLang="en-US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24" name="Picture 4" descr="クリックすると新しいウィンドウで開きます">
            <a:extLst>
              <a:ext uri="{FF2B5EF4-FFF2-40B4-BE49-F238E27FC236}">
                <a16:creationId xmlns:a16="http://schemas.microsoft.com/office/drawing/2014/main" id="{D7E47ABF-FE3C-4BC2-AB28-0EC8F44E5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042" y="3388002"/>
            <a:ext cx="1568706" cy="16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吹き出し: 角を丸めた四角形 24">
            <a:extLst>
              <a:ext uri="{FF2B5EF4-FFF2-40B4-BE49-F238E27FC236}">
                <a16:creationId xmlns:a16="http://schemas.microsoft.com/office/drawing/2014/main" id="{0120F93D-9B42-4E3E-AE7A-03AC8BC34B79}"/>
              </a:ext>
            </a:extLst>
          </p:cNvPr>
          <p:cNvSpPr/>
          <p:nvPr/>
        </p:nvSpPr>
        <p:spPr>
          <a:xfrm>
            <a:off x="2627784" y="1784323"/>
            <a:ext cx="6606479" cy="4893422"/>
          </a:xfrm>
          <a:prstGeom prst="wedgeRoundRectCallout">
            <a:avLst>
              <a:gd name="adj1" fmla="val -59685"/>
              <a:gd name="adj2" fmla="val 18891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DE13BA6-C26F-45E5-99BC-395BA226CE37}"/>
              </a:ext>
            </a:extLst>
          </p:cNvPr>
          <p:cNvSpPr/>
          <p:nvPr/>
        </p:nvSpPr>
        <p:spPr>
          <a:xfrm>
            <a:off x="3018967" y="1988840"/>
            <a:ext cx="592008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□経営理念・コンセプト</a:t>
            </a:r>
            <a:endParaRPr lang="en-US" altLang="ja-JP" sz="2800" b="1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800" b="1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800" b="1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□ビジョン</a:t>
            </a:r>
            <a:endParaRPr lang="en-US" altLang="ja-JP" sz="2800" b="1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800" b="1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800" b="1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□ミッション</a:t>
            </a:r>
            <a:endParaRPr lang="en-US" altLang="ja-JP" sz="2800" b="1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800" b="1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800" b="1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→　個人の業務目標へ</a:t>
            </a:r>
          </a:p>
        </p:txBody>
      </p:sp>
    </p:spTree>
    <p:extLst>
      <p:ext uri="{BB962C8B-B14F-4D97-AF65-F5344CB8AC3E}">
        <p14:creationId xmlns:p14="http://schemas.microsoft.com/office/powerpoint/2010/main" val="145461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まとめ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750916" y="1772816"/>
              <a:ext cx="8110628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◆患者にとって医療は生活の一部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◆医療の役割は「健康な生活」を支える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◆製薬企業の役割は、「医療者・患者」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全体を支える・・・理念等の確認</a:t>
              </a: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26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330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はじめに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あなたにとって「健康な生活」とは？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3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C3E2F165-6AF6-4501-9956-AFB40A371FDD}"/>
              </a:ext>
            </a:extLst>
          </p:cNvPr>
          <p:cNvSpPr/>
          <p:nvPr/>
        </p:nvSpPr>
        <p:spPr>
          <a:xfrm>
            <a:off x="1042988" y="1860301"/>
            <a:ext cx="7633468" cy="4521027"/>
          </a:xfrm>
          <a:prstGeom prst="wedgeRoundRectCallout">
            <a:avLst>
              <a:gd name="adj1" fmla="val -13542"/>
              <a:gd name="adj2" fmla="val 50119"/>
              <a:gd name="adj3" fmla="val 16667"/>
            </a:avLst>
          </a:prstGeom>
          <a:solidFill>
            <a:srgbClr val="C9E7A7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77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はじめに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２～３人でグループになり、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お互いに書いた内容を共有してください。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4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EEB5F48B-3A8B-4224-A4E5-39C121EC3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381" y="2437406"/>
            <a:ext cx="6095238" cy="4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患者の日々を考える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5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85E0D572-1A2B-4D25-A6B1-7CF79CE1A245}"/>
              </a:ext>
            </a:extLst>
          </p:cNvPr>
          <p:cNvSpPr/>
          <p:nvPr/>
        </p:nvSpPr>
        <p:spPr>
          <a:xfrm>
            <a:off x="1200584" y="1959815"/>
            <a:ext cx="4226250" cy="3600400"/>
          </a:xfrm>
          <a:prstGeom prst="wedgeRoundRectCallout">
            <a:avLst>
              <a:gd name="adj1" fmla="val 63714"/>
              <a:gd name="adj2" fmla="val 2492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Picture 9" descr="C:\Users\nobu\Desktop\illust2815.png">
            <a:extLst>
              <a:ext uri="{FF2B5EF4-FFF2-40B4-BE49-F238E27FC236}">
                <a16:creationId xmlns:a16="http://schemas.microsoft.com/office/drawing/2014/main" id="{474A2313-CA05-40BA-BC92-13AE47EE9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12" y="4514165"/>
            <a:ext cx="1620119" cy="181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56AB0ED-6AEC-43D4-9291-DA1B0C3D292C}"/>
              </a:ext>
            </a:extLst>
          </p:cNvPr>
          <p:cNvSpPr/>
          <p:nvPr/>
        </p:nvSpPr>
        <p:spPr>
          <a:xfrm>
            <a:off x="1157174" y="2008523"/>
            <a:ext cx="44244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600" u="sng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ある人間の一日</a:t>
            </a:r>
            <a:endParaRPr lang="en-US" altLang="ja-JP" sz="3600" u="sng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朝食　仕事  </a:t>
            </a:r>
            <a:endParaRPr lang="en-US" altLang="ja-JP" sz="3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昼食　遊び　</a:t>
            </a:r>
            <a:endParaRPr lang="en-US" altLang="ja-JP" sz="3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夕食　懇親　深酒　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家事　家族サービス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娯楽　趣味　就寝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1626031F-502F-4CA8-B815-988E4B4CA904}"/>
              </a:ext>
            </a:extLst>
          </p:cNvPr>
          <p:cNvSpPr/>
          <p:nvPr/>
        </p:nvSpPr>
        <p:spPr>
          <a:xfrm>
            <a:off x="5917040" y="3706101"/>
            <a:ext cx="3259886" cy="29931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6E00565-1257-4ED3-B5E1-4107A881B6E9}"/>
              </a:ext>
            </a:extLst>
          </p:cNvPr>
          <p:cNvSpPr/>
          <p:nvPr/>
        </p:nvSpPr>
        <p:spPr>
          <a:xfrm>
            <a:off x="7987279" y="3131777"/>
            <a:ext cx="1121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生活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986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患者の日々を考える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6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吹き出し: 角を丸めた四角形 23">
            <a:extLst>
              <a:ext uri="{FF2B5EF4-FFF2-40B4-BE49-F238E27FC236}">
                <a16:creationId xmlns:a16="http://schemas.microsoft.com/office/drawing/2014/main" id="{E891BCF7-C4BE-4754-9233-D6D931320F8D}"/>
              </a:ext>
            </a:extLst>
          </p:cNvPr>
          <p:cNvSpPr/>
          <p:nvPr/>
        </p:nvSpPr>
        <p:spPr>
          <a:xfrm>
            <a:off x="1200584" y="1959815"/>
            <a:ext cx="4226250" cy="3600400"/>
          </a:xfrm>
          <a:prstGeom prst="wedgeRoundRectCallout">
            <a:avLst>
              <a:gd name="adj1" fmla="val 63714"/>
              <a:gd name="adj2" fmla="val 2492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Picture 9" descr="C:\Users\nobu\Desktop\illust2815.png">
            <a:extLst>
              <a:ext uri="{FF2B5EF4-FFF2-40B4-BE49-F238E27FC236}">
                <a16:creationId xmlns:a16="http://schemas.microsoft.com/office/drawing/2014/main" id="{E15BD816-3E20-4B84-A2BC-B7C6087E5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12" y="4514165"/>
            <a:ext cx="1620119" cy="181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834231B7-B2D4-41EB-9D8D-456914554427}"/>
              </a:ext>
            </a:extLst>
          </p:cNvPr>
          <p:cNvSpPr/>
          <p:nvPr/>
        </p:nvSpPr>
        <p:spPr>
          <a:xfrm>
            <a:off x="1157174" y="2008523"/>
            <a:ext cx="44244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600" u="sng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ある患者の一日</a:t>
            </a:r>
            <a:endParaRPr lang="en-US" altLang="ja-JP" sz="3600" u="sng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朝食　仕事  </a:t>
            </a:r>
            <a:r>
              <a:rPr lang="ja-JP" altLang="en-US" sz="3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通院</a:t>
            </a:r>
            <a:endParaRPr lang="en-US" altLang="ja-JP" sz="3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昼食　遊び　</a:t>
            </a:r>
            <a:r>
              <a:rPr lang="ja-JP" altLang="en-US" sz="3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服薬</a:t>
            </a:r>
            <a:endParaRPr lang="en-US" altLang="ja-JP" sz="3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夕食　懇親　深酒　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家事　家族サービス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娯楽　趣味　就寝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D96B6B9E-AAEA-40A9-A17A-385CE412EBCE}"/>
              </a:ext>
            </a:extLst>
          </p:cNvPr>
          <p:cNvSpPr/>
          <p:nvPr/>
        </p:nvSpPr>
        <p:spPr>
          <a:xfrm>
            <a:off x="5917040" y="3706101"/>
            <a:ext cx="3259886" cy="29931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8100EDA3-0FFE-4946-8B59-5B1EC7839A86}"/>
              </a:ext>
            </a:extLst>
          </p:cNvPr>
          <p:cNvSpPr/>
          <p:nvPr/>
        </p:nvSpPr>
        <p:spPr>
          <a:xfrm>
            <a:off x="7987279" y="3131777"/>
            <a:ext cx="1121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生活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077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78353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患者</a:t>
              </a:r>
              <a:r>
                <a:rPr lang="en-US" altLang="ja-JP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-</a:t>
              </a: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医療者</a:t>
              </a:r>
              <a:r>
                <a:rPr lang="en-US" altLang="ja-JP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-</a:t>
              </a: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製薬企業の関係性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7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スライド番号プレースホルダー 17">
            <a:extLst>
              <a:ext uri="{FF2B5EF4-FFF2-40B4-BE49-F238E27FC236}">
                <a16:creationId xmlns:a16="http://schemas.microsoft.com/office/drawing/2014/main" id="{890DAE16-FEBB-4B68-AD60-14E1CDA8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365125"/>
          </a:xfrm>
        </p:spPr>
        <p:txBody>
          <a:bodyPr/>
          <a:lstStyle/>
          <a:p>
            <a:fld id="{BB305CC9-6886-49EF-8060-2F2F7484A13C}" type="slidenum">
              <a:rPr kumimoji="1" lang="ja-JP" altLang="en-US" smtClean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7</a:t>
            </a:fld>
            <a:endParaRPr kumimoji="1" lang="ja-JP" altLang="en-US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31" name="Picture 9" descr="C:\Users\nobu\Desktop\illust2815.png">
            <a:extLst>
              <a:ext uri="{FF2B5EF4-FFF2-40B4-BE49-F238E27FC236}">
                <a16:creationId xmlns:a16="http://schemas.microsoft.com/office/drawing/2014/main" id="{E5727A47-235F-46AF-A818-EDDBDAE85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12" y="4514165"/>
            <a:ext cx="1620119" cy="181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楕円 31">
            <a:extLst>
              <a:ext uri="{FF2B5EF4-FFF2-40B4-BE49-F238E27FC236}">
                <a16:creationId xmlns:a16="http://schemas.microsoft.com/office/drawing/2014/main" id="{4BC6BA5E-29D4-4B4C-89FB-8DE6E825640D}"/>
              </a:ext>
            </a:extLst>
          </p:cNvPr>
          <p:cNvSpPr/>
          <p:nvPr/>
        </p:nvSpPr>
        <p:spPr>
          <a:xfrm>
            <a:off x="5917040" y="3706101"/>
            <a:ext cx="3259886" cy="29931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A1546855-E3DC-47FF-86CF-D427A16878C4}"/>
              </a:ext>
            </a:extLst>
          </p:cNvPr>
          <p:cNvSpPr/>
          <p:nvPr/>
        </p:nvSpPr>
        <p:spPr>
          <a:xfrm>
            <a:off x="7987279" y="3131777"/>
            <a:ext cx="1121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生活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22D547B1-180E-407D-8AB9-833FE6372203}"/>
              </a:ext>
            </a:extLst>
          </p:cNvPr>
          <p:cNvSpPr/>
          <p:nvPr/>
        </p:nvSpPr>
        <p:spPr>
          <a:xfrm>
            <a:off x="2891448" y="2318554"/>
            <a:ext cx="3840792" cy="39187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BAAD6BB-F860-45E4-A563-4D67B312C1D5}"/>
              </a:ext>
            </a:extLst>
          </p:cNvPr>
          <p:cNvSpPr/>
          <p:nvPr/>
        </p:nvSpPr>
        <p:spPr>
          <a:xfrm>
            <a:off x="5724128" y="1988840"/>
            <a:ext cx="1509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医療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253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78353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患者</a:t>
              </a:r>
              <a:r>
                <a:rPr lang="en-US" altLang="ja-JP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-</a:t>
              </a: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医療者</a:t>
              </a:r>
              <a:r>
                <a:rPr lang="en-US" altLang="ja-JP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-</a:t>
              </a: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製薬企業の関係性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8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スライド番号プレースホルダー 17">
            <a:extLst>
              <a:ext uri="{FF2B5EF4-FFF2-40B4-BE49-F238E27FC236}">
                <a16:creationId xmlns:a16="http://schemas.microsoft.com/office/drawing/2014/main" id="{890DAE16-FEBB-4B68-AD60-14E1CDA8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365125"/>
          </a:xfrm>
        </p:spPr>
        <p:txBody>
          <a:bodyPr/>
          <a:lstStyle/>
          <a:p>
            <a:fld id="{BB305CC9-6886-49EF-8060-2F2F7484A13C}" type="slidenum">
              <a:rPr kumimoji="1" lang="ja-JP" altLang="en-US" smtClean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8</a:t>
            </a:fld>
            <a:endParaRPr kumimoji="1" lang="ja-JP" altLang="en-US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24" name="Picture 2" descr="クリックすると新しいウィンドウで開きます">
            <a:extLst>
              <a:ext uri="{FF2B5EF4-FFF2-40B4-BE49-F238E27FC236}">
                <a16:creationId xmlns:a16="http://schemas.microsoft.com/office/drawing/2014/main" id="{10A752B8-1FBB-40ED-9249-62A0B182B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604" y="2881152"/>
            <a:ext cx="1456829" cy="193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nobu\Desktop\illust2815.png">
            <a:extLst>
              <a:ext uri="{FF2B5EF4-FFF2-40B4-BE49-F238E27FC236}">
                <a16:creationId xmlns:a16="http://schemas.microsoft.com/office/drawing/2014/main" id="{099A349D-1C84-49B3-9382-C5008388C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12" y="4514165"/>
            <a:ext cx="1620119" cy="181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楕円 25">
            <a:extLst>
              <a:ext uri="{FF2B5EF4-FFF2-40B4-BE49-F238E27FC236}">
                <a16:creationId xmlns:a16="http://schemas.microsoft.com/office/drawing/2014/main" id="{E7A91108-EF2E-460F-A91E-475BB8FFE949}"/>
              </a:ext>
            </a:extLst>
          </p:cNvPr>
          <p:cNvSpPr/>
          <p:nvPr/>
        </p:nvSpPr>
        <p:spPr>
          <a:xfrm>
            <a:off x="2891448" y="2318554"/>
            <a:ext cx="3840792" cy="39187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42E9D24-6A24-489D-8E96-C942D7F2C405}"/>
              </a:ext>
            </a:extLst>
          </p:cNvPr>
          <p:cNvSpPr/>
          <p:nvPr/>
        </p:nvSpPr>
        <p:spPr>
          <a:xfrm>
            <a:off x="5724128" y="1988840"/>
            <a:ext cx="1509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医療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D085A215-7ACA-49A6-9E56-0A639432927C}"/>
              </a:ext>
            </a:extLst>
          </p:cNvPr>
          <p:cNvSpPr/>
          <p:nvPr/>
        </p:nvSpPr>
        <p:spPr>
          <a:xfrm>
            <a:off x="5917040" y="3706101"/>
            <a:ext cx="3259886" cy="29931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657CA8FC-006B-413F-BD91-7954944AF3D4}"/>
              </a:ext>
            </a:extLst>
          </p:cNvPr>
          <p:cNvSpPr/>
          <p:nvPr/>
        </p:nvSpPr>
        <p:spPr>
          <a:xfrm>
            <a:off x="7987279" y="3131777"/>
            <a:ext cx="1121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生活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716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78353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患者</a:t>
              </a:r>
              <a:r>
                <a:rPr lang="en-US" altLang="ja-JP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-</a:t>
              </a: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医療者</a:t>
              </a:r>
              <a:r>
                <a:rPr lang="en-US" altLang="ja-JP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-</a:t>
              </a: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製薬企業の関係性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9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スライド番号プレースホルダー 17">
            <a:extLst>
              <a:ext uri="{FF2B5EF4-FFF2-40B4-BE49-F238E27FC236}">
                <a16:creationId xmlns:a16="http://schemas.microsoft.com/office/drawing/2014/main" id="{890DAE16-FEBB-4B68-AD60-14E1CDA8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365125"/>
          </a:xfrm>
        </p:spPr>
        <p:txBody>
          <a:bodyPr/>
          <a:lstStyle/>
          <a:p>
            <a:fld id="{BB305CC9-6886-49EF-8060-2F2F7484A13C}" type="slidenum">
              <a:rPr kumimoji="1" lang="ja-JP" altLang="en-US" smtClean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9</a:t>
            </a:fld>
            <a:endParaRPr kumimoji="1" lang="ja-JP" altLang="en-US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65ADA3C2-95E5-4FE8-8E10-B4A56DC2D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448" y="2288614"/>
            <a:ext cx="6343650" cy="4467225"/>
          </a:xfrm>
          <a:prstGeom prst="rect">
            <a:avLst/>
          </a:prstGeom>
        </p:spPr>
      </p:pic>
      <p:pic>
        <p:nvPicPr>
          <p:cNvPr id="32" name="Picture 2" descr="クリックすると新しいウィンドウで開きます">
            <a:extLst>
              <a:ext uri="{FF2B5EF4-FFF2-40B4-BE49-F238E27FC236}">
                <a16:creationId xmlns:a16="http://schemas.microsoft.com/office/drawing/2014/main" id="{9CEAC771-0BE1-41D9-B8E0-E8F54334D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604" y="2881152"/>
            <a:ext cx="1456829" cy="193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9" descr="C:\Users\nobu\Desktop\illust2815.png">
            <a:extLst>
              <a:ext uri="{FF2B5EF4-FFF2-40B4-BE49-F238E27FC236}">
                <a16:creationId xmlns:a16="http://schemas.microsoft.com/office/drawing/2014/main" id="{A1C1725E-96CF-432B-AD21-7C8D05D8E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12" y="4514165"/>
            <a:ext cx="1620119" cy="181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9E4797D2-9FB2-45AD-B653-7F91D36BC8B8}"/>
              </a:ext>
            </a:extLst>
          </p:cNvPr>
          <p:cNvSpPr/>
          <p:nvPr/>
        </p:nvSpPr>
        <p:spPr>
          <a:xfrm>
            <a:off x="5724128" y="1988840"/>
            <a:ext cx="1509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医療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2F546ACE-F457-465C-8596-1C765BB3B9B0}"/>
              </a:ext>
            </a:extLst>
          </p:cNvPr>
          <p:cNvSpPr/>
          <p:nvPr/>
        </p:nvSpPr>
        <p:spPr>
          <a:xfrm>
            <a:off x="8022297" y="2809915"/>
            <a:ext cx="1121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生活</a:t>
            </a:r>
            <a:endParaRPr lang="en-US" altLang="ja-JP" sz="3600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54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プレゼンテーション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プレゼンテーション1</Template>
  <TotalTime>12779</TotalTime>
  <Words>444</Words>
  <Application>Microsoft Office PowerPoint</Application>
  <PresentationFormat>画面に合わせる (4:3)</PresentationFormat>
  <Paragraphs>187</Paragraphs>
  <Slides>26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3" baseType="lpstr">
      <vt:lpstr>AR P丸ゴシック体E</vt:lpstr>
      <vt:lpstr>AR P丸ゴシック体M</vt:lpstr>
      <vt:lpstr>Meiryo UI</vt:lpstr>
      <vt:lpstr>ＭＳ Ｐゴシック</vt:lpstr>
      <vt:lpstr>Arial</vt:lpstr>
      <vt:lpstr>Calibri</vt:lpstr>
      <vt:lpstr>プレゼンテーション1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鈴木信行</dc:creator>
  <cp:lastModifiedBy>Nobuyuki Suzuki</cp:lastModifiedBy>
  <cp:revision>969</cp:revision>
  <cp:lastPrinted>2016-05-20T09:20:52Z</cp:lastPrinted>
  <dcterms:created xsi:type="dcterms:W3CDTF">2015-09-16T04:41:47Z</dcterms:created>
  <dcterms:modified xsi:type="dcterms:W3CDTF">2018-09-18T00:36:21Z</dcterms:modified>
</cp:coreProperties>
</file>