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68" r:id="rId2"/>
    <p:sldId id="869" r:id="rId3"/>
    <p:sldId id="870" r:id="rId4"/>
    <p:sldId id="872" r:id="rId5"/>
    <p:sldId id="1128" r:id="rId6"/>
    <p:sldId id="1129" r:id="rId7"/>
    <p:sldId id="1130" r:id="rId8"/>
    <p:sldId id="1131" r:id="rId9"/>
    <p:sldId id="1132" r:id="rId10"/>
    <p:sldId id="1133" r:id="rId11"/>
    <p:sldId id="1134" r:id="rId12"/>
    <p:sldId id="1135" r:id="rId13"/>
    <p:sldId id="1136" r:id="rId14"/>
    <p:sldId id="1137" r:id="rId15"/>
    <p:sldId id="1138" r:id="rId16"/>
    <p:sldId id="1139" r:id="rId17"/>
    <p:sldId id="1140" r:id="rId18"/>
    <p:sldId id="1141" r:id="rId19"/>
    <p:sldId id="1142" r:id="rId20"/>
    <p:sldId id="1143" r:id="rId21"/>
    <p:sldId id="1019" r:id="rId22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FB"/>
    <a:srgbClr val="FFFF66"/>
    <a:srgbClr val="C9E7A7"/>
    <a:srgbClr val="FFF3FE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259632" y="1484784"/>
            <a:ext cx="676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製薬会社スタッフが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患者の生活を理解するために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患者を理解するために・・・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6EA3C3B-7437-41C8-A92A-F7B25308B2EC}"/>
              </a:ext>
            </a:extLst>
          </p:cNvPr>
          <p:cNvSpPr/>
          <p:nvPr/>
        </p:nvSpPr>
        <p:spPr>
          <a:xfrm>
            <a:off x="907544" y="1575355"/>
            <a:ext cx="795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相手を理解するには、まずは接するべし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8CBDBF8-CF17-44BF-B150-5BEA3DF581F0}"/>
              </a:ext>
            </a:extLst>
          </p:cNvPr>
          <p:cNvSpPr/>
          <p:nvPr/>
        </p:nvSpPr>
        <p:spPr>
          <a:xfrm>
            <a:off x="1331640" y="4016625"/>
            <a:ext cx="7954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「患者」はどこにでもいる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・・・特別な人ではない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・・・いまそこにいる隣の人も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EF3828CE-2851-421A-8C2D-7C392FDE7810}"/>
              </a:ext>
            </a:extLst>
          </p:cNvPr>
          <p:cNvSpPr/>
          <p:nvPr/>
        </p:nvSpPr>
        <p:spPr>
          <a:xfrm>
            <a:off x="3995936" y="3051718"/>
            <a:ext cx="1152128" cy="672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4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患者はどこにいる？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A87D46A-FBF8-4813-A434-FCC07020B9DD}"/>
              </a:ext>
            </a:extLst>
          </p:cNvPr>
          <p:cNvSpPr/>
          <p:nvPr/>
        </p:nvSpPr>
        <p:spPr>
          <a:xfrm>
            <a:off x="1010260" y="1004901"/>
            <a:ext cx="79542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・家族、親戚にいる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家族と薬の話をする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DD20068-CEFB-476F-8CD0-7BC4736D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05" y="2366084"/>
            <a:ext cx="468052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患者はどこにいる？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A87D46A-FBF8-4813-A434-FCC07020B9DD}"/>
              </a:ext>
            </a:extLst>
          </p:cNvPr>
          <p:cNvSpPr/>
          <p:nvPr/>
        </p:nvSpPr>
        <p:spPr>
          <a:xfrm>
            <a:off x="1010260" y="1004901"/>
            <a:ext cx="79542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・家族、親戚にいる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家族と薬の話をする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6789214-9793-4848-9310-C15C774DB319}"/>
              </a:ext>
            </a:extLst>
          </p:cNvPr>
          <p:cNvSpPr/>
          <p:nvPr/>
        </p:nvSpPr>
        <p:spPr>
          <a:xfrm>
            <a:off x="1010260" y="1004901"/>
            <a:ext cx="79542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→家族の服薬の様子を見てみる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日常での困りごとを聞いてみる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→家族の服薬経験レポートを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社内の自主グループで集める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9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患者はどこにいる？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B27FD51-825E-4ABD-BC10-A1BF9A9BBB58}"/>
              </a:ext>
            </a:extLst>
          </p:cNvPr>
          <p:cNvSpPr/>
          <p:nvPr/>
        </p:nvSpPr>
        <p:spPr>
          <a:xfrm>
            <a:off x="1010261" y="1004901"/>
            <a:ext cx="7275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・地域にいる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→地域包括、ボランティア活動など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地域で様々な活動を展開する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8EC71E2-6C4A-407D-9A55-A6437EB78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59" y="2924944"/>
            <a:ext cx="3053725" cy="239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患者はどこにいる？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CD4F9CA-8D29-4DAC-86B5-0C16F95307AC}"/>
              </a:ext>
            </a:extLst>
          </p:cNvPr>
          <p:cNvSpPr/>
          <p:nvPr/>
        </p:nvSpPr>
        <p:spPr>
          <a:xfrm>
            <a:off x="1043608" y="1032037"/>
            <a:ext cx="79542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・地域にいる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→地域包括支援センタ－と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市民向け講習会のコラボ企画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→高齢者向けの施設でボランティア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活動に参加してみる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→地域のお祭りに参加する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患者はどこにいる？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7234F3C-674D-41D5-8C3D-F848FA7DC3E3}"/>
              </a:ext>
            </a:extLst>
          </p:cNvPr>
          <p:cNvSpPr/>
          <p:nvPr/>
        </p:nvSpPr>
        <p:spPr>
          <a:xfrm>
            <a:off x="1010260" y="1032037"/>
            <a:ext cx="7954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・ネットにいる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→患者会ホームページ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→闘病記／闘病ブログ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Picture 4" descr="https://images-na.ssl-images-amazon.com/images/I/51V2ZGWM84L._SX322_BO1,204,203,200_.jpg">
            <a:extLst>
              <a:ext uri="{FF2B5EF4-FFF2-40B4-BE49-F238E27FC236}">
                <a16:creationId xmlns:a16="http://schemas.microsoft.com/office/drawing/2014/main" id="{699B5DB7-0D32-49B1-A7EA-4CE0D879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30" y="3380356"/>
            <a:ext cx="2016224" cy="29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患者はどこにいる？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98DEC51-9BE0-4C4F-A87A-014C53492292}"/>
              </a:ext>
            </a:extLst>
          </p:cNvPr>
          <p:cNvSpPr/>
          <p:nvPr/>
        </p:nvSpPr>
        <p:spPr>
          <a:xfrm>
            <a:off x="1010260" y="1004901"/>
            <a:ext cx="8071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・イベントにいる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→「患者」が企画しているイベント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→患者を演者にした講演会の企画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→市民向け公開講座を企画する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3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患者はどこにいる？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98DEC51-9BE0-4C4F-A87A-014C53492292}"/>
              </a:ext>
            </a:extLst>
          </p:cNvPr>
          <p:cNvSpPr/>
          <p:nvPr/>
        </p:nvSpPr>
        <p:spPr>
          <a:xfrm>
            <a:off x="1010260" y="1004901"/>
            <a:ext cx="8071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・イベントにいる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→「患者」が企画しているイベント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→患者を演者にした講演会の企画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→市民向け公開講座を企画する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0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患者に会いに行く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B0BF9D-2E74-4272-96C8-2EAF18234B23}"/>
              </a:ext>
            </a:extLst>
          </p:cNvPr>
          <p:cNvSpPr/>
          <p:nvPr/>
        </p:nvSpPr>
        <p:spPr>
          <a:xfrm>
            <a:off x="1010261" y="1004901"/>
            <a:ext cx="7275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　ペイシェントサロン協会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http://www.patientsalon.net/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4FA5B1D-FFF8-4D27-9E19-ED49D14FC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048823"/>
            <a:ext cx="4111104" cy="231044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724FF4A-D49D-4393-8D0A-A7FB42962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12" y="3579124"/>
            <a:ext cx="4202903" cy="23641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患者に会いに行く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B0BF9D-2E74-4272-96C8-2EAF18234B23}"/>
              </a:ext>
            </a:extLst>
          </p:cNvPr>
          <p:cNvSpPr/>
          <p:nvPr/>
        </p:nvSpPr>
        <p:spPr>
          <a:xfrm>
            <a:off x="1010261" y="1004901"/>
            <a:ext cx="7275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　ペイシェントボイスカフェ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http://www.kan-i.net/pvc/</a:t>
            </a:r>
          </a:p>
        </p:txBody>
      </p:sp>
      <p:pic>
        <p:nvPicPr>
          <p:cNvPr id="16" name="Picture 2" descr="画像に含まれている可能性があるもの:11人、、スマイル、立ってる(複数の人)">
            <a:extLst>
              <a:ext uri="{FF2B5EF4-FFF2-40B4-BE49-F238E27FC236}">
                <a16:creationId xmlns:a16="http://schemas.microsoft.com/office/drawing/2014/main" id="{02AF4DB0-B62B-49A7-BEF2-9B370E3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26163"/>
            <a:ext cx="6256105" cy="35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患者に会いに行く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B0BF9D-2E74-4272-96C8-2EAF18234B23}"/>
              </a:ext>
            </a:extLst>
          </p:cNvPr>
          <p:cNvSpPr/>
          <p:nvPr/>
        </p:nvSpPr>
        <p:spPr>
          <a:xfrm>
            <a:off x="1010261" y="1004901"/>
            <a:ext cx="727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　他社実例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CA9F38-56EA-4EFD-8ED8-0DEB686DDF57}"/>
              </a:ext>
            </a:extLst>
          </p:cNvPr>
          <p:cNvSpPr/>
          <p:nvPr/>
        </p:nvSpPr>
        <p:spPr>
          <a:xfrm>
            <a:off x="1010261" y="1004901"/>
            <a:ext cx="7786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鈴木信行の講演会 ＆ 社内配信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→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MR</a:t>
            </a:r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はそれを見て、感想・意見を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上司へ提出する教育へ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730A17A-58AA-414D-8726-6D186B62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26" y="3317353"/>
            <a:ext cx="5441948" cy="34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0916" y="1772816"/>
              <a:ext cx="8110628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</a:t>
              </a:r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患者とは当たり前にいる人たち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</a:t>
              </a:r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少しアンテナを伸ばせば患者を見られる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医療現場以外に視野を広げることで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患者の「健康な生活」が見える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1D29298-293B-4B82-BB0A-6A26435130FF}"/>
              </a:ext>
            </a:extLst>
          </p:cNvPr>
          <p:cNvSpPr/>
          <p:nvPr/>
        </p:nvSpPr>
        <p:spPr>
          <a:xfrm>
            <a:off x="4067944" y="3945199"/>
            <a:ext cx="1296144" cy="635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3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あなたは、最近、患者とどういう話を？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患者への理解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A53A989-DD6B-4DCB-A292-9F26026A2336}"/>
              </a:ext>
            </a:extLst>
          </p:cNvPr>
          <p:cNvSpPr/>
          <p:nvPr/>
        </p:nvSpPr>
        <p:spPr>
          <a:xfrm>
            <a:off x="986933" y="1243089"/>
            <a:ext cx="80716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◆病気が治るから嬉しいのではない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「健康な生活」を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取り戻せた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だから、嬉しい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Picture 3" descr="p_hospital">
            <a:extLst>
              <a:ext uri="{FF2B5EF4-FFF2-40B4-BE49-F238E27FC236}">
                <a16:creationId xmlns:a16="http://schemas.microsoft.com/office/drawing/2014/main" id="{D6519A11-9259-49D3-9442-64FC8187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37" y="2571502"/>
            <a:ext cx="2494618" cy="35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患者への理解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80E186-A8CB-4790-BCBD-5BC6EE5417DB}"/>
              </a:ext>
            </a:extLst>
          </p:cNvPr>
          <p:cNvSpPr/>
          <p:nvPr/>
        </p:nvSpPr>
        <p:spPr>
          <a:xfrm>
            <a:off x="964892" y="1248394"/>
            <a:ext cx="80716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◆病気が治らないから悲しいのではない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「健康な生活」を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送っている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だから、悲しくない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ECFB48D-ABA3-40C1-9F98-6C85E4AD1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19" y="2452827"/>
            <a:ext cx="2431667" cy="324149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939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患者を理解するために・・・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6EA3C3B-7437-41C8-A92A-F7B25308B2EC}"/>
              </a:ext>
            </a:extLst>
          </p:cNvPr>
          <p:cNvSpPr/>
          <p:nvPr/>
        </p:nvSpPr>
        <p:spPr>
          <a:xfrm>
            <a:off x="907544" y="1575355"/>
            <a:ext cx="795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相手を理解するには、まずは接するべし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1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患者を理解するために・・・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星: 24 pt 11">
            <a:extLst>
              <a:ext uri="{FF2B5EF4-FFF2-40B4-BE49-F238E27FC236}">
                <a16:creationId xmlns:a16="http://schemas.microsoft.com/office/drawing/2014/main" id="{274A8F2D-F1E4-4227-A298-25BA21057C04}"/>
              </a:ext>
            </a:extLst>
          </p:cNvPr>
          <p:cNvSpPr/>
          <p:nvPr/>
        </p:nvSpPr>
        <p:spPr>
          <a:xfrm>
            <a:off x="1608903" y="3260183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星: 24 pt 12">
            <a:extLst>
              <a:ext uri="{FF2B5EF4-FFF2-40B4-BE49-F238E27FC236}">
                <a16:creationId xmlns:a16="http://schemas.microsoft.com/office/drawing/2014/main" id="{CD6AE066-F939-4E68-844A-27EBD983D8DC}"/>
              </a:ext>
            </a:extLst>
          </p:cNvPr>
          <p:cNvSpPr/>
          <p:nvPr/>
        </p:nvSpPr>
        <p:spPr>
          <a:xfrm>
            <a:off x="5202056" y="3791806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星: 24 pt 15">
            <a:extLst>
              <a:ext uri="{FF2B5EF4-FFF2-40B4-BE49-F238E27FC236}">
                <a16:creationId xmlns:a16="http://schemas.microsoft.com/office/drawing/2014/main" id="{059E40FC-A054-42A6-B9CD-FA2A98502E3A}"/>
              </a:ext>
            </a:extLst>
          </p:cNvPr>
          <p:cNvSpPr/>
          <p:nvPr/>
        </p:nvSpPr>
        <p:spPr>
          <a:xfrm>
            <a:off x="1719378" y="4265246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星: 24 pt 18">
            <a:extLst>
              <a:ext uri="{FF2B5EF4-FFF2-40B4-BE49-F238E27FC236}">
                <a16:creationId xmlns:a16="http://schemas.microsoft.com/office/drawing/2014/main" id="{9E4B14F4-1C90-40BC-8EB4-22A5FFC7667A}"/>
              </a:ext>
            </a:extLst>
          </p:cNvPr>
          <p:cNvSpPr/>
          <p:nvPr/>
        </p:nvSpPr>
        <p:spPr>
          <a:xfrm>
            <a:off x="4860225" y="4684807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6EA3C3B-7437-41C8-A92A-F7B25308B2EC}"/>
              </a:ext>
            </a:extLst>
          </p:cNvPr>
          <p:cNvSpPr/>
          <p:nvPr/>
        </p:nvSpPr>
        <p:spPr>
          <a:xfrm>
            <a:off x="907544" y="1575355"/>
            <a:ext cx="795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相手を理解するには、まずは接するべし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41ADCE0-4512-499E-9623-0B0139FE5FA0}"/>
              </a:ext>
            </a:extLst>
          </p:cNvPr>
          <p:cNvSpPr/>
          <p:nvPr/>
        </p:nvSpPr>
        <p:spPr>
          <a:xfrm>
            <a:off x="1250650" y="3281773"/>
            <a:ext cx="3806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プロモーションコード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3F0951F-9247-40DE-A678-ABEB07E6BD44}"/>
              </a:ext>
            </a:extLst>
          </p:cNvPr>
          <p:cNvSpPr/>
          <p:nvPr/>
        </p:nvSpPr>
        <p:spPr>
          <a:xfrm>
            <a:off x="4860225" y="3814276"/>
            <a:ext cx="3806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透明性ガイドライン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7CDFEB7-13A0-4228-A7F5-169D54094E7C}"/>
              </a:ext>
            </a:extLst>
          </p:cNvPr>
          <p:cNvSpPr/>
          <p:nvPr/>
        </p:nvSpPr>
        <p:spPr>
          <a:xfrm>
            <a:off x="2101289" y="4282220"/>
            <a:ext cx="2260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社内規則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2625AF-78E6-4320-8341-16EC855D28FF}"/>
              </a:ext>
            </a:extLst>
          </p:cNvPr>
          <p:cNvSpPr/>
          <p:nvPr/>
        </p:nvSpPr>
        <p:spPr>
          <a:xfrm>
            <a:off x="5620086" y="4738053"/>
            <a:ext cx="128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上司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0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患者を理解するために・・・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星: 24 pt 11">
            <a:extLst>
              <a:ext uri="{FF2B5EF4-FFF2-40B4-BE49-F238E27FC236}">
                <a16:creationId xmlns:a16="http://schemas.microsoft.com/office/drawing/2014/main" id="{274A8F2D-F1E4-4227-A298-25BA21057C04}"/>
              </a:ext>
            </a:extLst>
          </p:cNvPr>
          <p:cNvSpPr/>
          <p:nvPr/>
        </p:nvSpPr>
        <p:spPr>
          <a:xfrm>
            <a:off x="1608903" y="3260183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星: 24 pt 12">
            <a:extLst>
              <a:ext uri="{FF2B5EF4-FFF2-40B4-BE49-F238E27FC236}">
                <a16:creationId xmlns:a16="http://schemas.microsoft.com/office/drawing/2014/main" id="{CD6AE066-F939-4E68-844A-27EBD983D8DC}"/>
              </a:ext>
            </a:extLst>
          </p:cNvPr>
          <p:cNvSpPr/>
          <p:nvPr/>
        </p:nvSpPr>
        <p:spPr>
          <a:xfrm>
            <a:off x="5202056" y="3791806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星: 24 pt 15">
            <a:extLst>
              <a:ext uri="{FF2B5EF4-FFF2-40B4-BE49-F238E27FC236}">
                <a16:creationId xmlns:a16="http://schemas.microsoft.com/office/drawing/2014/main" id="{059E40FC-A054-42A6-B9CD-FA2A98502E3A}"/>
              </a:ext>
            </a:extLst>
          </p:cNvPr>
          <p:cNvSpPr/>
          <p:nvPr/>
        </p:nvSpPr>
        <p:spPr>
          <a:xfrm>
            <a:off x="1719378" y="4265246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星: 24 pt 18">
            <a:extLst>
              <a:ext uri="{FF2B5EF4-FFF2-40B4-BE49-F238E27FC236}">
                <a16:creationId xmlns:a16="http://schemas.microsoft.com/office/drawing/2014/main" id="{9E4B14F4-1C90-40BC-8EB4-22A5FFC7667A}"/>
              </a:ext>
            </a:extLst>
          </p:cNvPr>
          <p:cNvSpPr/>
          <p:nvPr/>
        </p:nvSpPr>
        <p:spPr>
          <a:xfrm>
            <a:off x="4860225" y="4684807"/>
            <a:ext cx="2808312" cy="769682"/>
          </a:xfrm>
          <a:prstGeom prst="star24">
            <a:avLst>
              <a:gd name="adj" fmla="val 429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B1B142-534B-4672-8182-2AC17D12DB19}"/>
              </a:ext>
            </a:extLst>
          </p:cNvPr>
          <p:cNvSpPr/>
          <p:nvPr/>
        </p:nvSpPr>
        <p:spPr>
          <a:xfrm>
            <a:off x="2031702" y="172799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6EA3C3B-7437-41C8-A92A-F7B25308B2EC}"/>
              </a:ext>
            </a:extLst>
          </p:cNvPr>
          <p:cNvSpPr/>
          <p:nvPr/>
        </p:nvSpPr>
        <p:spPr>
          <a:xfrm>
            <a:off x="907544" y="1575355"/>
            <a:ext cx="795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相手を理解するには、まずは接するべし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41ADCE0-4512-499E-9623-0B0139FE5FA0}"/>
              </a:ext>
            </a:extLst>
          </p:cNvPr>
          <p:cNvSpPr/>
          <p:nvPr/>
        </p:nvSpPr>
        <p:spPr>
          <a:xfrm>
            <a:off x="1250650" y="3281773"/>
            <a:ext cx="3806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プロモーションコード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3F0951F-9247-40DE-A678-ABEB07E6BD44}"/>
              </a:ext>
            </a:extLst>
          </p:cNvPr>
          <p:cNvSpPr/>
          <p:nvPr/>
        </p:nvSpPr>
        <p:spPr>
          <a:xfrm>
            <a:off x="4860225" y="3814276"/>
            <a:ext cx="3806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透明性ガイドライン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7CDFEB7-13A0-4228-A7F5-169D54094E7C}"/>
              </a:ext>
            </a:extLst>
          </p:cNvPr>
          <p:cNvSpPr/>
          <p:nvPr/>
        </p:nvSpPr>
        <p:spPr>
          <a:xfrm>
            <a:off x="2101289" y="4282220"/>
            <a:ext cx="2260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社内規則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2625AF-78E6-4320-8341-16EC855D28FF}"/>
              </a:ext>
            </a:extLst>
          </p:cNvPr>
          <p:cNvSpPr/>
          <p:nvPr/>
        </p:nvSpPr>
        <p:spPr>
          <a:xfrm>
            <a:off x="5620086" y="4738053"/>
            <a:ext cx="128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上司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5CE8F7B-667D-457A-AAAE-519CB3665AE5}"/>
              </a:ext>
            </a:extLst>
          </p:cNvPr>
          <p:cNvSpPr/>
          <p:nvPr/>
        </p:nvSpPr>
        <p:spPr>
          <a:xfrm>
            <a:off x="2718638" y="578261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本当に？　その根拠は？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1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12796</TotalTime>
  <Words>349</Words>
  <Application>Microsoft Office PowerPoint</Application>
  <PresentationFormat>画面に合わせる (4:3)</PresentationFormat>
  <Paragraphs>185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972</cp:revision>
  <cp:lastPrinted>2016-05-20T09:20:52Z</cp:lastPrinted>
  <dcterms:created xsi:type="dcterms:W3CDTF">2015-09-16T04:41:47Z</dcterms:created>
  <dcterms:modified xsi:type="dcterms:W3CDTF">2018-09-18T00:53:44Z</dcterms:modified>
</cp:coreProperties>
</file>