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868" r:id="rId2"/>
    <p:sldId id="869" r:id="rId3"/>
    <p:sldId id="1144" r:id="rId4"/>
    <p:sldId id="870" r:id="rId5"/>
    <p:sldId id="872" r:id="rId6"/>
    <p:sldId id="1145" r:id="rId7"/>
    <p:sldId id="1146" r:id="rId8"/>
    <p:sldId id="1147" r:id="rId9"/>
    <p:sldId id="1148" r:id="rId10"/>
    <p:sldId id="1149" r:id="rId11"/>
    <p:sldId id="1150" r:id="rId12"/>
    <p:sldId id="1151" r:id="rId13"/>
    <p:sldId id="1152" r:id="rId14"/>
    <p:sldId id="1153" r:id="rId15"/>
    <p:sldId id="1154" r:id="rId16"/>
    <p:sldId id="1155" r:id="rId17"/>
    <p:sldId id="1156" r:id="rId18"/>
    <p:sldId id="1157" r:id="rId19"/>
    <p:sldId id="1019" r:id="rId20"/>
  </p:sldIdLst>
  <p:sldSz cx="9144000" cy="6858000" type="screen4x3"/>
  <p:notesSz cx="6858000" cy="994568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2FB"/>
    <a:srgbClr val="FFFF66"/>
    <a:srgbClr val="C9E7A7"/>
    <a:srgbClr val="FFF3FE"/>
    <a:srgbClr val="FC92EF"/>
    <a:srgbClr val="FFFF00"/>
    <a:srgbClr val="FFFFFF"/>
    <a:srgbClr val="FF9900"/>
    <a:srgbClr val="FDB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6" autoAdjust="0"/>
    <p:restoredTop sz="94270" autoAdjust="0"/>
  </p:normalViewPr>
  <p:slideViewPr>
    <p:cSldViewPr>
      <p:cViewPr varScale="1">
        <p:scale>
          <a:sx n="72" d="100"/>
          <a:sy n="72" d="100"/>
        </p:scale>
        <p:origin x="1374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A4CD7C-2CC3-4677-8D34-ACD8437A0BE2}" type="datetimeFigureOut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FFF4B3-530C-47F1-A86C-C71CC5D705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4CB4-2968-44F5-ACD2-DACF57AFA51A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67D9-EC92-4BB8-BBA5-E4BA7CEEB1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9A6FD-4396-448F-BB3A-B99441064AEF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077D-A79C-400A-9663-044F3265318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700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34AF-C1D6-404C-AF51-2DC788FC521B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D936A-F651-401C-9E8D-6F61BB4A6F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45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0553-1111-4AF7-883B-A82E7D80A091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436F-57B2-4438-B422-7D44AFC2C6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328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10DE2-9497-45D1-AD73-7AB2A7E7BD81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E3389-0E8B-4AB4-928B-8814B8085D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870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5AFCD-4250-458F-B22B-7A58CCA16683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D185-6A63-412E-909E-03D7792A2A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117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C6B8C-04D3-4279-84F5-B203614DD294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6338-1AEE-449C-A2EA-4A22A2D2A3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463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355D-3045-499B-B54C-044E67369914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D023-5FA2-4CB7-BF14-B8F66B8DA5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204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BF2B-E06D-4FBF-A3C7-AED7CF357F20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657F-5377-4989-BDC6-7636CAA278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430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974A-299E-4431-AEE2-E794B02700C0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FA865-1CE2-46A8-9146-94623CA659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023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32290-AD9F-4B8F-BF63-2E50B8E63689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2B9F-DD39-4266-8A94-7ABD3A7B16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166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74FA4E-5116-4D38-B5F5-B99F7180BDE2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6903431-2DC2-4AB2-9540-3CAE7DD6EA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1259632" y="1484784"/>
            <a:ext cx="67693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患者と製薬企業が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相互理解を深めるには</a:t>
            </a:r>
            <a:endParaRPr lang="en-US" altLang="zh-TW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～鈴木信行～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FD4ED11-B5EE-42FB-93E1-E1D14BA43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" y="5657"/>
            <a:ext cx="1044547" cy="83431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808ED91-5086-420E-8D27-0B30C2364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9412"/>
            <a:ext cx="9144000" cy="12858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FE391AD-25DF-4389-AB63-C32952E0A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9" y="6124233"/>
            <a:ext cx="752475" cy="682004"/>
          </a:xfrm>
          <a:prstGeom prst="rect">
            <a:avLst/>
          </a:prstGeom>
        </p:spPr>
      </p:pic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0" y="6124233"/>
            <a:ext cx="752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4000" smtClean="0">
                <a:solidFill>
                  <a:schemeClr val="bg1"/>
                </a:solidFill>
              </a:rPr>
              <a:t>1</a:t>
            </a:fld>
            <a:endParaRPr lang="en-US" altLang="ja-JP" sz="4000" dirty="0">
              <a:solidFill>
                <a:schemeClr val="bg1"/>
              </a:solidFill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FB7A5898-DE28-4B55-A2E1-3C41F9143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0"/>
            <a:ext cx="8101012" cy="128588"/>
          </a:xfrm>
          <a:prstGeom prst="rect">
            <a:avLst/>
          </a:prstGeom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A040379-1B24-40D0-8E24-33D2888858F9}"/>
              </a:ext>
            </a:extLst>
          </p:cNvPr>
          <p:cNvCxnSpPr>
            <a:cxnSpLocks/>
          </p:cNvCxnSpPr>
          <p:nvPr/>
        </p:nvCxnSpPr>
        <p:spPr>
          <a:xfrm>
            <a:off x="803950" y="2924944"/>
            <a:ext cx="7536099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BD0B065-02DB-4B83-887F-5E210AF0E83D}"/>
              </a:ext>
            </a:extLst>
          </p:cNvPr>
          <p:cNvSpPr/>
          <p:nvPr/>
        </p:nvSpPr>
        <p:spPr>
          <a:xfrm>
            <a:off x="7631832" y="6360080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2018</a:t>
            </a: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</a:t>
            </a:r>
            <a:r>
              <a:rPr lang="en-US" altLang="ja-JP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9</a:t>
            </a: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endParaRPr lang="en-US" altLang="ja-JP" b="1" dirty="0">
              <a:solidFill>
                <a:schemeClr val="accent3">
                  <a:lumMod val="7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3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理解するために、理解される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10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2" descr="クリックすると新しいウィンドウで開きます">
            <a:extLst>
              <a:ext uri="{FF2B5EF4-FFF2-40B4-BE49-F238E27FC236}">
                <a16:creationId xmlns:a16="http://schemas.microsoft.com/office/drawing/2014/main" id="{06A2F8CE-90A3-4844-BDAE-5606C318E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105" y="4365512"/>
            <a:ext cx="2172594" cy="201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46E129C-39AB-4BB8-B218-157AA9538762}"/>
              </a:ext>
            </a:extLst>
          </p:cNvPr>
          <p:cNvSpPr/>
          <p:nvPr/>
        </p:nvSpPr>
        <p:spPr>
          <a:xfrm>
            <a:off x="1010260" y="1004901"/>
            <a:ext cx="80716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・製薬企業は何ができる組織？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・製薬企業は何をしたい組織？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→組織の理念を真剣に考える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→理念を具体的言動で示す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27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理解するために、理解される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11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46E129C-39AB-4BB8-B218-157AA9538762}"/>
              </a:ext>
            </a:extLst>
          </p:cNvPr>
          <p:cNvSpPr/>
          <p:nvPr/>
        </p:nvSpPr>
        <p:spPr>
          <a:xfrm>
            <a:off x="1010260" y="1004901"/>
            <a:ext cx="80716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（例）具体的言動の実例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F878BF8-E261-4772-BA1C-F91397187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966" y="1688251"/>
            <a:ext cx="6842627" cy="472864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78AE95C-1072-4800-A36C-FA0D028034E9}"/>
              </a:ext>
            </a:extLst>
          </p:cNvPr>
          <p:cNvSpPr txBox="1"/>
          <p:nvPr/>
        </p:nvSpPr>
        <p:spPr>
          <a:xfrm rot="20916956">
            <a:off x="921102" y="3241180"/>
            <a:ext cx="3387957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en-US" altLang="ja-JP" sz="3200" dirty="0"/>
          </a:p>
          <a:p>
            <a:pPr algn="ctr"/>
            <a:r>
              <a:rPr kumimoji="1" lang="ja-JP" altLang="en-US" sz="3200" dirty="0"/>
              <a:t>セキュリティには</a:t>
            </a:r>
            <a:endParaRPr kumimoji="1" lang="en-US" altLang="ja-JP" sz="3200" dirty="0"/>
          </a:p>
          <a:p>
            <a:pPr algn="ctr"/>
            <a:r>
              <a:rPr kumimoji="1" lang="ja-JP" altLang="en-US" sz="3200" dirty="0"/>
              <a:t>留意しつつ</a:t>
            </a:r>
            <a:endParaRPr kumimoji="1" lang="en-US" altLang="ja-JP" sz="3200" dirty="0"/>
          </a:p>
          <a:p>
            <a:pPr algn="ctr"/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206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理解するために、理解される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46E129C-39AB-4BB8-B218-157AA9538762}"/>
              </a:ext>
            </a:extLst>
          </p:cNvPr>
          <p:cNvSpPr/>
          <p:nvPr/>
        </p:nvSpPr>
        <p:spPr>
          <a:xfrm>
            <a:off x="1010260" y="1004901"/>
            <a:ext cx="80716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（例）具体的言動の実例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65042B6-F098-497E-9F54-A379AA7EFBB8}"/>
              </a:ext>
            </a:extLst>
          </p:cNvPr>
          <p:cNvSpPr/>
          <p:nvPr/>
        </p:nvSpPr>
        <p:spPr>
          <a:xfrm>
            <a:off x="1010260" y="1004901"/>
            <a:ext cx="80716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患者と製薬会社社員の勉強会　　　　　　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621FF5A-374D-4195-A3B5-22204639D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32" y="2408784"/>
            <a:ext cx="6829157" cy="38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言動が患者を勇気づける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C8E1CAB5-5768-4B57-A009-7B119451D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97" y="1706143"/>
            <a:ext cx="5815779" cy="466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角丸四角形 14">
            <a:extLst>
              <a:ext uri="{FF2B5EF4-FFF2-40B4-BE49-F238E27FC236}">
                <a16:creationId xmlns:a16="http://schemas.microsoft.com/office/drawing/2014/main" id="{95C79121-C9EE-40A7-B0AE-4C3AFCB5F3E5}"/>
              </a:ext>
            </a:extLst>
          </p:cNvPr>
          <p:cNvSpPr/>
          <p:nvPr/>
        </p:nvSpPr>
        <p:spPr>
          <a:xfrm>
            <a:off x="1483973" y="5937610"/>
            <a:ext cx="5903933" cy="5224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Picture 19" descr="C:\Users\nobu\Desktop\illust195.png">
            <a:extLst>
              <a:ext uri="{FF2B5EF4-FFF2-40B4-BE49-F238E27FC236}">
                <a16:creationId xmlns:a16="http://schemas.microsoft.com/office/drawing/2014/main" id="{393418F0-EF7B-4EEE-808B-04C719F1F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834" y="4548635"/>
            <a:ext cx="2006046" cy="157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0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言動が患者を勇気づける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14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2" descr="甲状腺乳頭癌">
            <a:extLst>
              <a:ext uri="{FF2B5EF4-FFF2-40B4-BE49-F238E27FC236}">
                <a16:creationId xmlns:a16="http://schemas.microsoft.com/office/drawing/2014/main" id="{5DEBFC05-22DB-41DF-8FBF-A749D3EA8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48" y="1728933"/>
            <a:ext cx="6393152" cy="448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5DB8797-B6A1-4DB2-9390-CCFED51C2B83}"/>
              </a:ext>
            </a:extLst>
          </p:cNvPr>
          <p:cNvSpPr txBox="1"/>
          <p:nvPr/>
        </p:nvSpPr>
        <p:spPr>
          <a:xfrm>
            <a:off x="3092896" y="6289741"/>
            <a:ext cx="5447117" cy="246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/>
              <a:t>日本癌治療学会　がん診療ガイドライン｜甲状腺がん　より</a:t>
            </a:r>
            <a:endParaRPr kumimoji="1" lang="ja-JP" altLang="en-US" sz="1200" dirty="0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DA5086A5-4359-4DE2-85B3-AD8DADE033E6}"/>
              </a:ext>
            </a:extLst>
          </p:cNvPr>
          <p:cNvSpPr/>
          <p:nvPr/>
        </p:nvSpPr>
        <p:spPr>
          <a:xfrm>
            <a:off x="4445192" y="1668780"/>
            <a:ext cx="3782665" cy="631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61B2FC53-C43B-42F4-9151-23D60DA45B72}"/>
              </a:ext>
            </a:extLst>
          </p:cNvPr>
          <p:cNvSpPr/>
          <p:nvPr/>
        </p:nvSpPr>
        <p:spPr>
          <a:xfrm>
            <a:off x="1655111" y="1767970"/>
            <a:ext cx="900606" cy="39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63F6CA25-E692-4590-881D-D08F126D5DD7}"/>
              </a:ext>
            </a:extLst>
          </p:cNvPr>
          <p:cNvSpPr/>
          <p:nvPr/>
        </p:nvSpPr>
        <p:spPr>
          <a:xfrm>
            <a:off x="1655111" y="4459289"/>
            <a:ext cx="2616661" cy="1869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92CFFA20-F854-4FD2-B1E3-68C9052DC946}"/>
              </a:ext>
            </a:extLst>
          </p:cNvPr>
          <p:cNvGrpSpPr/>
          <p:nvPr/>
        </p:nvGrpSpPr>
        <p:grpSpPr>
          <a:xfrm>
            <a:off x="453982" y="4929041"/>
            <a:ext cx="7040116" cy="1599653"/>
            <a:chOff x="453982" y="4929041"/>
            <a:chExt cx="7040116" cy="1599653"/>
          </a:xfrm>
        </p:grpSpPr>
        <p:grpSp>
          <p:nvGrpSpPr>
            <p:cNvPr id="62" name="グループ化 61">
              <a:extLst>
                <a:ext uri="{FF2B5EF4-FFF2-40B4-BE49-F238E27FC236}">
                  <a16:creationId xmlns:a16="http://schemas.microsoft.com/office/drawing/2014/main" id="{C0597FBB-4551-4A66-B99D-6E61BD697915}"/>
                </a:ext>
              </a:extLst>
            </p:cNvPr>
            <p:cNvGrpSpPr/>
            <p:nvPr/>
          </p:nvGrpSpPr>
          <p:grpSpPr>
            <a:xfrm>
              <a:off x="4370336" y="4929041"/>
              <a:ext cx="3123762" cy="1336686"/>
              <a:chOff x="4370336" y="4929041"/>
              <a:chExt cx="3123762" cy="1336686"/>
            </a:xfrm>
          </p:grpSpPr>
          <p:sp>
            <p:nvSpPr>
              <p:cNvPr id="64" name="矢印: 下 63">
                <a:extLst>
                  <a:ext uri="{FF2B5EF4-FFF2-40B4-BE49-F238E27FC236}">
                    <a16:creationId xmlns:a16="http://schemas.microsoft.com/office/drawing/2014/main" id="{4117385C-2BE1-4906-877A-70FB74D49E2F}"/>
                  </a:ext>
                </a:extLst>
              </p:cNvPr>
              <p:cNvSpPr/>
              <p:nvPr/>
            </p:nvSpPr>
            <p:spPr>
              <a:xfrm>
                <a:off x="6039987" y="4929041"/>
                <a:ext cx="311225" cy="285947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5" name="グループ化 64">
                <a:extLst>
                  <a:ext uri="{FF2B5EF4-FFF2-40B4-BE49-F238E27FC236}">
                    <a16:creationId xmlns:a16="http://schemas.microsoft.com/office/drawing/2014/main" id="{C8F1147D-5F66-4329-BE63-56417FB20004}"/>
                  </a:ext>
                </a:extLst>
              </p:cNvPr>
              <p:cNvGrpSpPr/>
              <p:nvPr/>
            </p:nvGrpSpPr>
            <p:grpSpPr>
              <a:xfrm>
                <a:off x="4370336" y="5259267"/>
                <a:ext cx="3123762" cy="1006460"/>
                <a:chOff x="4370336" y="5259267"/>
                <a:chExt cx="3123762" cy="1006460"/>
              </a:xfrm>
            </p:grpSpPr>
            <p:sp>
              <p:nvSpPr>
                <p:cNvPr id="66" name="四角形: 角を丸くする 65">
                  <a:extLst>
                    <a:ext uri="{FF2B5EF4-FFF2-40B4-BE49-F238E27FC236}">
                      <a16:creationId xmlns:a16="http://schemas.microsoft.com/office/drawing/2014/main" id="{33A88F38-37B3-43B6-B532-92772007BD3C}"/>
                    </a:ext>
                  </a:extLst>
                </p:cNvPr>
                <p:cNvSpPr/>
                <p:nvPr/>
              </p:nvSpPr>
              <p:spPr>
                <a:xfrm>
                  <a:off x="5848069" y="5299308"/>
                  <a:ext cx="1314595" cy="534745"/>
                </a:xfrm>
                <a:prstGeom prst="roundRect">
                  <a:avLst>
                    <a:gd name="adj" fmla="val 26031"/>
                  </a:avLst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" name="矢印: 下 66">
                  <a:extLst>
                    <a:ext uri="{FF2B5EF4-FFF2-40B4-BE49-F238E27FC236}">
                      <a16:creationId xmlns:a16="http://schemas.microsoft.com/office/drawing/2014/main" id="{A264F47E-5169-439F-BC90-9DD5BD4F1DC4}"/>
                    </a:ext>
                  </a:extLst>
                </p:cNvPr>
                <p:cNvSpPr/>
                <p:nvPr/>
              </p:nvSpPr>
              <p:spPr>
                <a:xfrm rot="16200000">
                  <a:off x="7195512" y="5423706"/>
                  <a:ext cx="311225" cy="285947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68" name="グループ化 67">
                  <a:extLst>
                    <a:ext uri="{FF2B5EF4-FFF2-40B4-BE49-F238E27FC236}">
                      <a16:creationId xmlns:a16="http://schemas.microsoft.com/office/drawing/2014/main" id="{181C75D4-C588-4259-B400-3671410297A8}"/>
                    </a:ext>
                  </a:extLst>
                </p:cNvPr>
                <p:cNvGrpSpPr/>
                <p:nvPr/>
              </p:nvGrpSpPr>
              <p:grpSpPr>
                <a:xfrm>
                  <a:off x="4370336" y="5259267"/>
                  <a:ext cx="1432246" cy="1006460"/>
                  <a:chOff x="4458722" y="5163854"/>
                  <a:chExt cx="1609350" cy="1130914"/>
                </a:xfrm>
              </p:grpSpPr>
              <p:sp>
                <p:nvSpPr>
                  <p:cNvPr id="69" name="吹き出し: 円形 68">
                    <a:extLst>
                      <a:ext uri="{FF2B5EF4-FFF2-40B4-BE49-F238E27FC236}">
                        <a16:creationId xmlns:a16="http://schemas.microsoft.com/office/drawing/2014/main" id="{CDE91311-E8EA-44A0-8909-0C5B0DABA1E1}"/>
                      </a:ext>
                    </a:extLst>
                  </p:cNvPr>
                  <p:cNvSpPr/>
                  <p:nvPr/>
                </p:nvSpPr>
                <p:spPr>
                  <a:xfrm>
                    <a:off x="4563363" y="5163854"/>
                    <a:ext cx="1370474" cy="1064216"/>
                  </a:xfrm>
                  <a:prstGeom prst="wedgeEllipseCallout">
                    <a:avLst>
                      <a:gd name="adj1" fmla="val 61286"/>
                      <a:gd name="adj2" fmla="val -31354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0" name="テキスト ボックス 69">
                    <a:extLst>
                      <a:ext uri="{FF2B5EF4-FFF2-40B4-BE49-F238E27FC236}">
                        <a16:creationId xmlns:a16="http://schemas.microsoft.com/office/drawing/2014/main" id="{907EFFD9-8612-4066-9EC3-6399103E9C71}"/>
                      </a:ext>
                    </a:extLst>
                  </p:cNvPr>
                  <p:cNvSpPr txBox="1"/>
                  <p:nvPr/>
                </p:nvSpPr>
                <p:spPr>
                  <a:xfrm>
                    <a:off x="4458722" y="5222681"/>
                    <a:ext cx="1609350" cy="10720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ja-JP" altLang="en-US" sz="2800" dirty="0">
                        <a:solidFill>
                          <a:schemeClr val="bg1"/>
                        </a:solidFill>
                      </a:rPr>
                      <a:t>放射線療法</a:t>
                    </a:r>
                    <a:endParaRPr kumimoji="1" lang="ja-JP" altLang="en-US" sz="28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12C0527C-DAFD-4D41-B1F0-3DB0FD922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82" y="5091103"/>
              <a:ext cx="2555717" cy="1437591"/>
            </a:xfrm>
            <a:prstGeom prst="rect">
              <a:avLst/>
            </a:prstGeom>
          </p:spPr>
        </p:pic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FB143B0D-5840-4432-97C3-C2C66F2EE78A}"/>
              </a:ext>
            </a:extLst>
          </p:cNvPr>
          <p:cNvGrpSpPr/>
          <p:nvPr/>
        </p:nvGrpSpPr>
        <p:grpSpPr>
          <a:xfrm>
            <a:off x="2252466" y="3304303"/>
            <a:ext cx="5053234" cy="3095541"/>
            <a:chOff x="2252466" y="3304303"/>
            <a:chExt cx="5053234" cy="3095541"/>
          </a:xfrm>
        </p:grpSpPr>
        <p:grpSp>
          <p:nvGrpSpPr>
            <p:cNvPr id="72" name="グループ化 71">
              <a:extLst>
                <a:ext uri="{FF2B5EF4-FFF2-40B4-BE49-F238E27FC236}">
                  <a16:creationId xmlns:a16="http://schemas.microsoft.com/office/drawing/2014/main" id="{4738352A-43AC-4430-9898-8E7FF09AE1BE}"/>
                </a:ext>
              </a:extLst>
            </p:cNvPr>
            <p:cNvGrpSpPr/>
            <p:nvPr/>
          </p:nvGrpSpPr>
          <p:grpSpPr>
            <a:xfrm>
              <a:off x="2292741" y="3304303"/>
              <a:ext cx="5012959" cy="1841390"/>
              <a:chOff x="2292741" y="3304303"/>
              <a:chExt cx="5012959" cy="1841390"/>
            </a:xfrm>
          </p:grpSpPr>
          <p:sp>
            <p:nvSpPr>
              <p:cNvPr id="74" name="楕円 73">
                <a:extLst>
                  <a:ext uri="{FF2B5EF4-FFF2-40B4-BE49-F238E27FC236}">
                    <a16:creationId xmlns:a16="http://schemas.microsoft.com/office/drawing/2014/main" id="{671D7B77-BFD0-4BFA-86B4-051355054897}"/>
                  </a:ext>
                </a:extLst>
              </p:cNvPr>
              <p:cNvSpPr/>
              <p:nvPr/>
            </p:nvSpPr>
            <p:spPr>
              <a:xfrm>
                <a:off x="2292741" y="3304303"/>
                <a:ext cx="820130" cy="8330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四角形: 角を丸くする 74">
                <a:extLst>
                  <a:ext uri="{FF2B5EF4-FFF2-40B4-BE49-F238E27FC236}">
                    <a16:creationId xmlns:a16="http://schemas.microsoft.com/office/drawing/2014/main" id="{3B857A89-664B-4253-89D7-BBB9D3736B7C}"/>
                  </a:ext>
                </a:extLst>
              </p:cNvPr>
              <p:cNvSpPr/>
              <p:nvPr/>
            </p:nvSpPr>
            <p:spPr>
              <a:xfrm>
                <a:off x="3456954" y="3435122"/>
                <a:ext cx="833088" cy="534745"/>
              </a:xfrm>
              <a:prstGeom prst="roundRect">
                <a:avLst>
                  <a:gd name="adj" fmla="val 33055"/>
                </a:avLst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1EF6EC5C-846B-4AE3-9C1B-A02D824287C1}"/>
                  </a:ext>
                </a:extLst>
              </p:cNvPr>
              <p:cNvSpPr/>
              <p:nvPr/>
            </p:nvSpPr>
            <p:spPr>
              <a:xfrm>
                <a:off x="4846735" y="4292084"/>
                <a:ext cx="713836" cy="853609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正方形/長方形 76">
                <a:extLst>
                  <a:ext uri="{FF2B5EF4-FFF2-40B4-BE49-F238E27FC236}">
                    <a16:creationId xmlns:a16="http://schemas.microsoft.com/office/drawing/2014/main" id="{BCC49638-B371-4186-9CEA-8B67A2808382}"/>
                  </a:ext>
                </a:extLst>
              </p:cNvPr>
              <p:cNvSpPr/>
              <p:nvPr/>
            </p:nvSpPr>
            <p:spPr>
              <a:xfrm>
                <a:off x="5907845" y="4560423"/>
                <a:ext cx="1067219" cy="334879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矢印: 下 77">
                <a:extLst>
                  <a:ext uri="{FF2B5EF4-FFF2-40B4-BE49-F238E27FC236}">
                    <a16:creationId xmlns:a16="http://schemas.microsoft.com/office/drawing/2014/main" id="{9A0AF0A8-BFBA-4FF1-AE5D-F4BD8F7BF013}"/>
                  </a:ext>
                </a:extLst>
              </p:cNvPr>
              <p:cNvSpPr/>
              <p:nvPr/>
            </p:nvSpPr>
            <p:spPr>
              <a:xfrm rot="16200000">
                <a:off x="5582404" y="4625143"/>
                <a:ext cx="311225" cy="285947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矢印: 下 78">
                <a:extLst>
                  <a:ext uri="{FF2B5EF4-FFF2-40B4-BE49-F238E27FC236}">
                    <a16:creationId xmlns:a16="http://schemas.microsoft.com/office/drawing/2014/main" id="{7386F19E-CEF7-4F83-9970-76D70ED6C1A8}"/>
                  </a:ext>
                </a:extLst>
              </p:cNvPr>
              <p:cNvSpPr/>
              <p:nvPr/>
            </p:nvSpPr>
            <p:spPr>
              <a:xfrm rot="16200000">
                <a:off x="3146766" y="3596640"/>
                <a:ext cx="311225" cy="285947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矢印: 下 79">
                <a:extLst>
                  <a:ext uri="{FF2B5EF4-FFF2-40B4-BE49-F238E27FC236}">
                    <a16:creationId xmlns:a16="http://schemas.microsoft.com/office/drawing/2014/main" id="{9A8E7D0B-F2D4-4AE8-A0A0-9D60ACE4D065}"/>
                  </a:ext>
                </a:extLst>
              </p:cNvPr>
              <p:cNvSpPr/>
              <p:nvPr/>
            </p:nvSpPr>
            <p:spPr>
              <a:xfrm rot="19024482">
                <a:off x="4374106" y="3832810"/>
                <a:ext cx="311225" cy="788372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81" name="グループ化 80">
                <a:extLst>
                  <a:ext uri="{FF2B5EF4-FFF2-40B4-BE49-F238E27FC236}">
                    <a16:creationId xmlns:a16="http://schemas.microsoft.com/office/drawing/2014/main" id="{7DEC94E8-10E7-469A-B03E-C4C981EA09FF}"/>
                  </a:ext>
                </a:extLst>
              </p:cNvPr>
              <p:cNvGrpSpPr/>
              <p:nvPr/>
            </p:nvGrpSpPr>
            <p:grpSpPr>
              <a:xfrm>
                <a:off x="6071198" y="3473149"/>
                <a:ext cx="1234502" cy="947102"/>
                <a:chOff x="6369901" y="3156872"/>
                <a:chExt cx="1387154" cy="1064216"/>
              </a:xfrm>
            </p:grpSpPr>
            <p:sp>
              <p:nvSpPr>
                <p:cNvPr id="82" name="吹き出し: 円形 81">
                  <a:extLst>
                    <a:ext uri="{FF2B5EF4-FFF2-40B4-BE49-F238E27FC236}">
                      <a16:creationId xmlns:a16="http://schemas.microsoft.com/office/drawing/2014/main" id="{2D6F6C23-9ABE-4253-B107-4C68E2CFF8A7}"/>
                    </a:ext>
                  </a:extLst>
                </p:cNvPr>
                <p:cNvSpPr/>
                <p:nvPr/>
              </p:nvSpPr>
              <p:spPr>
                <a:xfrm>
                  <a:off x="6369901" y="3156872"/>
                  <a:ext cx="1370474" cy="1064216"/>
                </a:xfrm>
                <a:prstGeom prst="wedgeEllipseCallo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" name="テキスト ボックス 82">
                  <a:extLst>
                    <a:ext uri="{FF2B5EF4-FFF2-40B4-BE49-F238E27FC236}">
                      <a16:creationId xmlns:a16="http://schemas.microsoft.com/office/drawing/2014/main" id="{1E763240-1B11-4DE9-8DE9-6141E633C327}"/>
                    </a:ext>
                  </a:extLst>
                </p:cNvPr>
                <p:cNvSpPr txBox="1"/>
                <p:nvPr/>
              </p:nvSpPr>
              <p:spPr>
                <a:xfrm>
                  <a:off x="6433344" y="3325188"/>
                  <a:ext cx="132371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3600" dirty="0">
                      <a:solidFill>
                        <a:schemeClr val="bg1"/>
                      </a:solidFill>
                    </a:rPr>
                    <a:t>手術</a:t>
                  </a:r>
                  <a:endParaRPr kumimoji="1" lang="ja-JP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73" name="図 72">
              <a:extLst>
                <a:ext uri="{FF2B5EF4-FFF2-40B4-BE49-F238E27FC236}">
                  <a16:creationId xmlns:a16="http://schemas.microsoft.com/office/drawing/2014/main" id="{11166230-3728-4E2E-9651-261724A4A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466" y="4602894"/>
              <a:ext cx="1348017" cy="1796950"/>
            </a:xfrm>
            <a:prstGeom prst="rect">
              <a:avLst/>
            </a:prstGeom>
          </p:spPr>
        </p:pic>
      </p:grpSp>
      <p:sp>
        <p:nvSpPr>
          <p:cNvPr id="84" name="楕円 83">
            <a:extLst>
              <a:ext uri="{FF2B5EF4-FFF2-40B4-BE49-F238E27FC236}">
                <a16:creationId xmlns:a16="http://schemas.microsoft.com/office/drawing/2014/main" id="{57AEF49E-3EB8-4D89-865D-CFBB20763764}"/>
              </a:ext>
            </a:extLst>
          </p:cNvPr>
          <p:cNvSpPr/>
          <p:nvPr/>
        </p:nvSpPr>
        <p:spPr>
          <a:xfrm>
            <a:off x="1284617" y="2726162"/>
            <a:ext cx="1894436" cy="172027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F2B61D85-3A5C-429C-9A66-8163BD6CC9C6}"/>
              </a:ext>
            </a:extLst>
          </p:cNvPr>
          <p:cNvSpPr/>
          <p:nvPr/>
        </p:nvSpPr>
        <p:spPr>
          <a:xfrm>
            <a:off x="1404274" y="3183394"/>
            <a:ext cx="2597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甲状腺がん</a:t>
            </a:r>
            <a:br>
              <a:rPr lang="en-US" altLang="ja-JP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ja-JP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（乳頭がん）</a:t>
            </a:r>
          </a:p>
        </p:txBody>
      </p:sp>
    </p:spTree>
    <p:extLst>
      <p:ext uri="{BB962C8B-B14F-4D97-AF65-F5344CB8AC3E}">
        <p14:creationId xmlns:p14="http://schemas.microsoft.com/office/powerpoint/2010/main" val="293278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言動が患者を勇気づける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15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2" descr="甲状腺乳頭癌">
            <a:extLst>
              <a:ext uri="{FF2B5EF4-FFF2-40B4-BE49-F238E27FC236}">
                <a16:creationId xmlns:a16="http://schemas.microsoft.com/office/drawing/2014/main" id="{541BAFDB-2771-481E-9DCF-26B652EEE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48" y="1728933"/>
            <a:ext cx="6393152" cy="448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359F26E-298D-481F-9AEB-37E2597EB4F5}"/>
              </a:ext>
            </a:extLst>
          </p:cNvPr>
          <p:cNvSpPr txBox="1"/>
          <p:nvPr/>
        </p:nvSpPr>
        <p:spPr>
          <a:xfrm>
            <a:off x="3092896" y="6289741"/>
            <a:ext cx="5447117" cy="246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/>
              <a:t>日本癌治療学会　がん診療ガイドライン｜甲状腺がん　より</a:t>
            </a:r>
            <a:endParaRPr kumimoji="1" lang="ja-JP" altLang="en-US" sz="1200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64E1680-82A6-450D-8117-CD1C1BA3680D}"/>
              </a:ext>
            </a:extLst>
          </p:cNvPr>
          <p:cNvSpPr/>
          <p:nvPr/>
        </p:nvSpPr>
        <p:spPr>
          <a:xfrm>
            <a:off x="4445192" y="1668780"/>
            <a:ext cx="3782665" cy="631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8B3EDA0-CA69-415C-8EFB-F6A719534B44}"/>
              </a:ext>
            </a:extLst>
          </p:cNvPr>
          <p:cNvSpPr/>
          <p:nvPr/>
        </p:nvSpPr>
        <p:spPr>
          <a:xfrm>
            <a:off x="1655111" y="1767970"/>
            <a:ext cx="900606" cy="39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A0EE623-D142-4DC1-B156-752043B81122}"/>
              </a:ext>
            </a:extLst>
          </p:cNvPr>
          <p:cNvSpPr/>
          <p:nvPr/>
        </p:nvSpPr>
        <p:spPr>
          <a:xfrm>
            <a:off x="1655111" y="4459289"/>
            <a:ext cx="2616661" cy="1869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714B973F-0EDF-4AC8-B3F3-C1C1FCF7C78F}"/>
              </a:ext>
            </a:extLst>
          </p:cNvPr>
          <p:cNvGrpSpPr/>
          <p:nvPr/>
        </p:nvGrpSpPr>
        <p:grpSpPr>
          <a:xfrm>
            <a:off x="4370336" y="4929041"/>
            <a:ext cx="3123762" cy="1336686"/>
            <a:chOff x="4370336" y="4929041"/>
            <a:chExt cx="3123762" cy="1336686"/>
          </a:xfrm>
        </p:grpSpPr>
        <p:sp>
          <p:nvSpPr>
            <p:cNvPr id="29" name="矢印: 下 28">
              <a:extLst>
                <a:ext uri="{FF2B5EF4-FFF2-40B4-BE49-F238E27FC236}">
                  <a16:creationId xmlns:a16="http://schemas.microsoft.com/office/drawing/2014/main" id="{2AC3F930-A8B6-42CF-8F61-EC1E6EC6A56B}"/>
                </a:ext>
              </a:extLst>
            </p:cNvPr>
            <p:cNvSpPr/>
            <p:nvPr/>
          </p:nvSpPr>
          <p:spPr>
            <a:xfrm>
              <a:off x="6039987" y="4929041"/>
              <a:ext cx="311225" cy="28594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3EDF9DEE-F8CE-4369-9814-683391D78F2D}"/>
                </a:ext>
              </a:extLst>
            </p:cNvPr>
            <p:cNvGrpSpPr/>
            <p:nvPr/>
          </p:nvGrpSpPr>
          <p:grpSpPr>
            <a:xfrm>
              <a:off x="4370336" y="5259267"/>
              <a:ext cx="3123762" cy="1006460"/>
              <a:chOff x="4370336" y="5259267"/>
              <a:chExt cx="3123762" cy="1006460"/>
            </a:xfrm>
          </p:grpSpPr>
          <p:sp>
            <p:nvSpPr>
              <p:cNvPr id="32" name="四角形: 角を丸くする 31">
                <a:extLst>
                  <a:ext uri="{FF2B5EF4-FFF2-40B4-BE49-F238E27FC236}">
                    <a16:creationId xmlns:a16="http://schemas.microsoft.com/office/drawing/2014/main" id="{3F34FCF2-07CE-4F35-B4C4-9084618AD810}"/>
                  </a:ext>
                </a:extLst>
              </p:cNvPr>
              <p:cNvSpPr/>
              <p:nvPr/>
            </p:nvSpPr>
            <p:spPr>
              <a:xfrm>
                <a:off x="5848069" y="5299308"/>
                <a:ext cx="1314595" cy="534745"/>
              </a:xfrm>
              <a:prstGeom prst="roundRect">
                <a:avLst>
                  <a:gd name="adj" fmla="val 26031"/>
                </a:avLst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矢印: 下 32">
                <a:extLst>
                  <a:ext uri="{FF2B5EF4-FFF2-40B4-BE49-F238E27FC236}">
                    <a16:creationId xmlns:a16="http://schemas.microsoft.com/office/drawing/2014/main" id="{A8A639FC-7091-4577-BD74-CDCDB8F6261E}"/>
                  </a:ext>
                </a:extLst>
              </p:cNvPr>
              <p:cNvSpPr/>
              <p:nvPr/>
            </p:nvSpPr>
            <p:spPr>
              <a:xfrm rot="16200000">
                <a:off x="7195512" y="5423706"/>
                <a:ext cx="311225" cy="285947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4" name="グループ化 33">
                <a:extLst>
                  <a:ext uri="{FF2B5EF4-FFF2-40B4-BE49-F238E27FC236}">
                    <a16:creationId xmlns:a16="http://schemas.microsoft.com/office/drawing/2014/main" id="{94EA2401-CF2F-4EF8-BB6A-A84EEDECBAEE}"/>
                  </a:ext>
                </a:extLst>
              </p:cNvPr>
              <p:cNvGrpSpPr/>
              <p:nvPr/>
            </p:nvGrpSpPr>
            <p:grpSpPr>
              <a:xfrm>
                <a:off x="4370336" y="5259267"/>
                <a:ext cx="1432246" cy="1006460"/>
                <a:chOff x="4458722" y="5163854"/>
                <a:chExt cx="1609350" cy="1130914"/>
              </a:xfrm>
            </p:grpSpPr>
            <p:sp>
              <p:nvSpPr>
                <p:cNvPr id="35" name="吹き出し: 円形 34">
                  <a:extLst>
                    <a:ext uri="{FF2B5EF4-FFF2-40B4-BE49-F238E27FC236}">
                      <a16:creationId xmlns:a16="http://schemas.microsoft.com/office/drawing/2014/main" id="{79E9CF5B-8277-4DC7-AD10-9550A0DA9316}"/>
                    </a:ext>
                  </a:extLst>
                </p:cNvPr>
                <p:cNvSpPr/>
                <p:nvPr/>
              </p:nvSpPr>
              <p:spPr>
                <a:xfrm>
                  <a:off x="4563363" y="5163854"/>
                  <a:ext cx="1370474" cy="1064216"/>
                </a:xfrm>
                <a:prstGeom prst="wedgeEllipseCallout">
                  <a:avLst>
                    <a:gd name="adj1" fmla="val 61286"/>
                    <a:gd name="adj2" fmla="val -31354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83D71FA4-9743-430F-B11E-B83678C3A159}"/>
                    </a:ext>
                  </a:extLst>
                </p:cNvPr>
                <p:cNvSpPr txBox="1"/>
                <p:nvPr/>
              </p:nvSpPr>
              <p:spPr>
                <a:xfrm>
                  <a:off x="4458722" y="5222681"/>
                  <a:ext cx="1609350" cy="10720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sz="2800" dirty="0">
                      <a:solidFill>
                        <a:schemeClr val="bg1"/>
                      </a:solidFill>
                    </a:rPr>
                    <a:t>放射線療法</a:t>
                  </a:r>
                  <a:endParaRPr kumimoji="1" lang="ja-JP" alt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pic>
        <p:nvPicPr>
          <p:cNvPr id="37" name="図 36">
            <a:extLst>
              <a:ext uri="{FF2B5EF4-FFF2-40B4-BE49-F238E27FC236}">
                <a16:creationId xmlns:a16="http://schemas.microsoft.com/office/drawing/2014/main" id="{D6B43494-5BD6-443C-B235-ECF28F4EF9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2" y="5091103"/>
            <a:ext cx="2555717" cy="1437591"/>
          </a:xfrm>
          <a:prstGeom prst="rect">
            <a:avLst/>
          </a:prstGeom>
        </p:spPr>
      </p:pic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B9D8F66E-405E-4369-8B5B-31BF1EA0B9AA}"/>
              </a:ext>
            </a:extLst>
          </p:cNvPr>
          <p:cNvGrpSpPr/>
          <p:nvPr/>
        </p:nvGrpSpPr>
        <p:grpSpPr>
          <a:xfrm>
            <a:off x="2292741" y="3304303"/>
            <a:ext cx="5012959" cy="1841390"/>
            <a:chOff x="2292741" y="3304303"/>
            <a:chExt cx="5012959" cy="1841390"/>
          </a:xfrm>
        </p:grpSpPr>
        <p:sp>
          <p:nvSpPr>
            <p:cNvPr id="39" name="楕円 38">
              <a:extLst>
                <a:ext uri="{FF2B5EF4-FFF2-40B4-BE49-F238E27FC236}">
                  <a16:creationId xmlns:a16="http://schemas.microsoft.com/office/drawing/2014/main" id="{991BC326-5792-4998-BF6F-E91ACE3D5C95}"/>
                </a:ext>
              </a:extLst>
            </p:cNvPr>
            <p:cNvSpPr/>
            <p:nvPr/>
          </p:nvSpPr>
          <p:spPr>
            <a:xfrm>
              <a:off x="2292741" y="3304303"/>
              <a:ext cx="820130" cy="8330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四角形: 角を丸くする 39">
              <a:extLst>
                <a:ext uri="{FF2B5EF4-FFF2-40B4-BE49-F238E27FC236}">
                  <a16:creationId xmlns:a16="http://schemas.microsoft.com/office/drawing/2014/main" id="{09D6E047-AE20-4158-819E-CF1DA9CED8AD}"/>
                </a:ext>
              </a:extLst>
            </p:cNvPr>
            <p:cNvSpPr/>
            <p:nvPr/>
          </p:nvSpPr>
          <p:spPr>
            <a:xfrm>
              <a:off x="3456954" y="3435122"/>
              <a:ext cx="833088" cy="534745"/>
            </a:xfrm>
            <a:prstGeom prst="roundRect">
              <a:avLst>
                <a:gd name="adj" fmla="val 33055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745565BB-63CD-4915-8DA5-9458B12CDD40}"/>
                </a:ext>
              </a:extLst>
            </p:cNvPr>
            <p:cNvSpPr/>
            <p:nvPr/>
          </p:nvSpPr>
          <p:spPr>
            <a:xfrm>
              <a:off x="4846735" y="4292084"/>
              <a:ext cx="713836" cy="85360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E29BECBA-BC49-4B46-84C5-FC8633E91CBC}"/>
                </a:ext>
              </a:extLst>
            </p:cNvPr>
            <p:cNvSpPr/>
            <p:nvPr/>
          </p:nvSpPr>
          <p:spPr>
            <a:xfrm>
              <a:off x="5907845" y="4560423"/>
              <a:ext cx="1067219" cy="33487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矢印: 下 42">
              <a:extLst>
                <a:ext uri="{FF2B5EF4-FFF2-40B4-BE49-F238E27FC236}">
                  <a16:creationId xmlns:a16="http://schemas.microsoft.com/office/drawing/2014/main" id="{089B7307-311F-4976-A597-522ABD50E8A6}"/>
                </a:ext>
              </a:extLst>
            </p:cNvPr>
            <p:cNvSpPr/>
            <p:nvPr/>
          </p:nvSpPr>
          <p:spPr>
            <a:xfrm rot="16200000">
              <a:off x="5582404" y="4625143"/>
              <a:ext cx="311225" cy="28594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矢印: 下 43">
              <a:extLst>
                <a:ext uri="{FF2B5EF4-FFF2-40B4-BE49-F238E27FC236}">
                  <a16:creationId xmlns:a16="http://schemas.microsoft.com/office/drawing/2014/main" id="{52B81173-1F40-49FB-B233-FA411F4404B9}"/>
                </a:ext>
              </a:extLst>
            </p:cNvPr>
            <p:cNvSpPr/>
            <p:nvPr/>
          </p:nvSpPr>
          <p:spPr>
            <a:xfrm rot="16200000">
              <a:off x="3146766" y="3596640"/>
              <a:ext cx="311225" cy="28594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矢印: 下 44">
              <a:extLst>
                <a:ext uri="{FF2B5EF4-FFF2-40B4-BE49-F238E27FC236}">
                  <a16:creationId xmlns:a16="http://schemas.microsoft.com/office/drawing/2014/main" id="{7C881120-B090-430C-9476-2C2E91656755}"/>
                </a:ext>
              </a:extLst>
            </p:cNvPr>
            <p:cNvSpPr/>
            <p:nvPr/>
          </p:nvSpPr>
          <p:spPr>
            <a:xfrm rot="19024482">
              <a:off x="4374106" y="3832810"/>
              <a:ext cx="311225" cy="78837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78787D49-4D65-4038-8614-490FF3567BE4}"/>
                </a:ext>
              </a:extLst>
            </p:cNvPr>
            <p:cNvGrpSpPr/>
            <p:nvPr/>
          </p:nvGrpSpPr>
          <p:grpSpPr>
            <a:xfrm>
              <a:off x="6071198" y="3473149"/>
              <a:ext cx="1234502" cy="947102"/>
              <a:chOff x="6369901" y="3156872"/>
              <a:chExt cx="1387154" cy="1064216"/>
            </a:xfrm>
          </p:grpSpPr>
          <p:sp>
            <p:nvSpPr>
              <p:cNvPr id="47" name="吹き出し: 円形 46">
                <a:extLst>
                  <a:ext uri="{FF2B5EF4-FFF2-40B4-BE49-F238E27FC236}">
                    <a16:creationId xmlns:a16="http://schemas.microsoft.com/office/drawing/2014/main" id="{8FE164EB-E9A8-489F-B175-5129B4832AE1}"/>
                  </a:ext>
                </a:extLst>
              </p:cNvPr>
              <p:cNvSpPr/>
              <p:nvPr/>
            </p:nvSpPr>
            <p:spPr>
              <a:xfrm>
                <a:off x="6369901" y="3156872"/>
                <a:ext cx="1370474" cy="1064216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801F9946-CCA3-4620-AD86-F9A44C2945D1}"/>
                  </a:ext>
                </a:extLst>
              </p:cNvPr>
              <p:cNvSpPr txBox="1"/>
              <p:nvPr/>
            </p:nvSpPr>
            <p:spPr>
              <a:xfrm>
                <a:off x="6433344" y="3325188"/>
                <a:ext cx="13237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chemeClr val="bg1"/>
                    </a:solidFill>
                  </a:rPr>
                  <a:t>手術</a:t>
                </a:r>
                <a:endParaRPr kumimoji="1" lang="ja-JP" altLang="en-US" sz="36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9" name="図 48">
            <a:extLst>
              <a:ext uri="{FF2B5EF4-FFF2-40B4-BE49-F238E27FC236}">
                <a16:creationId xmlns:a16="http://schemas.microsoft.com/office/drawing/2014/main" id="{097D9249-D9DC-4EA6-8D24-37F643B216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66" y="4602894"/>
            <a:ext cx="1348017" cy="1796950"/>
          </a:xfrm>
          <a:prstGeom prst="rect">
            <a:avLst/>
          </a:prstGeom>
        </p:spPr>
      </p:pic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A1D73A6F-C5D1-4DAD-8EAA-9F2F3DFEE57E}"/>
              </a:ext>
            </a:extLst>
          </p:cNvPr>
          <p:cNvGrpSpPr/>
          <p:nvPr/>
        </p:nvGrpSpPr>
        <p:grpSpPr>
          <a:xfrm>
            <a:off x="7537966" y="2437155"/>
            <a:ext cx="1501191" cy="3396898"/>
            <a:chOff x="7537966" y="2437155"/>
            <a:chExt cx="1501191" cy="3396898"/>
          </a:xfrm>
        </p:grpSpPr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D0000A76-176E-4334-9B91-097EE2305B4F}"/>
                </a:ext>
              </a:extLst>
            </p:cNvPr>
            <p:cNvSpPr/>
            <p:nvPr/>
          </p:nvSpPr>
          <p:spPr>
            <a:xfrm>
              <a:off x="7537966" y="2437155"/>
              <a:ext cx="265536" cy="339689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4CF73517-E0E9-46CA-95D9-11740BCB444A}"/>
                </a:ext>
              </a:extLst>
            </p:cNvPr>
            <p:cNvSpPr txBox="1"/>
            <p:nvPr/>
          </p:nvSpPr>
          <p:spPr>
            <a:xfrm>
              <a:off x="8106468" y="2886347"/>
              <a:ext cx="9326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ja-JP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楕円 52">
            <a:extLst>
              <a:ext uri="{FF2B5EF4-FFF2-40B4-BE49-F238E27FC236}">
                <a16:creationId xmlns:a16="http://schemas.microsoft.com/office/drawing/2014/main" id="{3EDC03B2-9071-42EA-906C-11DC370166A0}"/>
              </a:ext>
            </a:extLst>
          </p:cNvPr>
          <p:cNvSpPr/>
          <p:nvPr/>
        </p:nvSpPr>
        <p:spPr>
          <a:xfrm>
            <a:off x="1284617" y="2726162"/>
            <a:ext cx="1894436" cy="172027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B070BA5-69FF-46AF-89CD-EBC432E08631}"/>
              </a:ext>
            </a:extLst>
          </p:cNvPr>
          <p:cNvSpPr txBox="1"/>
          <p:nvPr/>
        </p:nvSpPr>
        <p:spPr>
          <a:xfrm>
            <a:off x="7452320" y="1775008"/>
            <a:ext cx="738664" cy="40485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3600" dirty="0"/>
              <a:t>経過観察</a:t>
            </a:r>
            <a:endParaRPr kumimoji="1" lang="ja-JP" altLang="en-US" sz="3600" dirty="0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0054DBC1-6B34-4451-B9CC-F4436998416C}"/>
              </a:ext>
            </a:extLst>
          </p:cNvPr>
          <p:cNvSpPr/>
          <p:nvPr/>
        </p:nvSpPr>
        <p:spPr>
          <a:xfrm>
            <a:off x="1404274" y="3183394"/>
            <a:ext cx="2597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甲状腺がん</a:t>
            </a:r>
            <a:br>
              <a:rPr lang="en-US" altLang="ja-JP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ja-JP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（乳頭がん）</a:t>
            </a:r>
          </a:p>
        </p:txBody>
      </p:sp>
    </p:spTree>
    <p:extLst>
      <p:ext uri="{BB962C8B-B14F-4D97-AF65-F5344CB8AC3E}">
        <p14:creationId xmlns:p14="http://schemas.microsoft.com/office/powerpoint/2010/main" val="83376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言動が患者を勇気づける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16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図 39">
            <a:extLst>
              <a:ext uri="{FF2B5EF4-FFF2-40B4-BE49-F238E27FC236}">
                <a16:creationId xmlns:a16="http://schemas.microsoft.com/office/drawing/2014/main" id="{A43CFEF7-AAFE-4BF8-89D4-7AD2DC65D6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009" y="2136682"/>
            <a:ext cx="1907594" cy="2542885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F0D5CE1-8D48-4793-8C3A-ACEDE7468556}"/>
              </a:ext>
            </a:extLst>
          </p:cNvPr>
          <p:cNvSpPr txBox="1"/>
          <p:nvPr/>
        </p:nvSpPr>
        <p:spPr>
          <a:xfrm>
            <a:off x="4014497" y="6332046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http://www.eisai.co.jp/news/news201520pdf.pdf</a:t>
            </a:r>
            <a:endParaRPr kumimoji="1" lang="ja-JP" altLang="en-US" dirty="0"/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0C581BC6-6864-4676-A1F7-A5612E064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559" y="1293642"/>
            <a:ext cx="5659700" cy="453878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44" name="楕円 43">
            <a:extLst>
              <a:ext uri="{FF2B5EF4-FFF2-40B4-BE49-F238E27FC236}">
                <a16:creationId xmlns:a16="http://schemas.microsoft.com/office/drawing/2014/main" id="{A1153E39-22AA-4C25-99A0-E6D4DC227581}"/>
              </a:ext>
            </a:extLst>
          </p:cNvPr>
          <p:cNvSpPr/>
          <p:nvPr/>
        </p:nvSpPr>
        <p:spPr>
          <a:xfrm>
            <a:off x="7066398" y="4384364"/>
            <a:ext cx="1576307" cy="13499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A19E0C1-15C3-48C0-9446-ED7C4E75ADEC}"/>
              </a:ext>
            </a:extLst>
          </p:cNvPr>
          <p:cNvSpPr/>
          <p:nvPr/>
        </p:nvSpPr>
        <p:spPr>
          <a:xfrm>
            <a:off x="7138405" y="4444166"/>
            <a:ext cx="14322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生きる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希望</a:t>
            </a: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C0E8BD98-C45F-4770-87B2-2074E328E88E}"/>
              </a:ext>
            </a:extLst>
          </p:cNvPr>
          <p:cNvGrpSpPr/>
          <p:nvPr/>
        </p:nvGrpSpPr>
        <p:grpSpPr>
          <a:xfrm>
            <a:off x="2538333" y="4436862"/>
            <a:ext cx="2952328" cy="1200329"/>
            <a:chOff x="2715088" y="5021926"/>
            <a:chExt cx="2952328" cy="1200329"/>
          </a:xfrm>
        </p:grpSpPr>
        <p:sp>
          <p:nvSpPr>
            <p:cNvPr id="47" name="吹き出し: 円形 46">
              <a:extLst>
                <a:ext uri="{FF2B5EF4-FFF2-40B4-BE49-F238E27FC236}">
                  <a16:creationId xmlns:a16="http://schemas.microsoft.com/office/drawing/2014/main" id="{4A409178-821C-44A1-88AA-1613569549A0}"/>
                </a:ext>
              </a:extLst>
            </p:cNvPr>
            <p:cNvSpPr/>
            <p:nvPr/>
          </p:nvSpPr>
          <p:spPr>
            <a:xfrm>
              <a:off x="2932309" y="5029230"/>
              <a:ext cx="2431778" cy="1146899"/>
            </a:xfrm>
            <a:prstGeom prst="wedgeEllipseCallout">
              <a:avLst>
                <a:gd name="adj1" fmla="val 65940"/>
                <a:gd name="adj2" fmla="val -5893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4129C9F0-FFBB-4DED-8384-2A9124E07700}"/>
                </a:ext>
              </a:extLst>
            </p:cNvPr>
            <p:cNvSpPr/>
            <p:nvPr/>
          </p:nvSpPr>
          <p:spPr>
            <a:xfrm>
              <a:off x="2715088" y="5021926"/>
              <a:ext cx="29523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3600" dirty="0">
                  <a:solidFill>
                    <a:schemeClr val="tx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もう少し生きて</a:t>
              </a:r>
              <a:endParaRPr lang="en-US" altLang="ja-JP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3600" dirty="0">
                  <a:solidFill>
                    <a:schemeClr val="tx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いられるかも</a:t>
              </a:r>
              <a:endParaRPr lang="en-US" altLang="ja-JP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33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期待する言動とは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17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吹き出し: 円形 18">
            <a:extLst>
              <a:ext uri="{FF2B5EF4-FFF2-40B4-BE49-F238E27FC236}">
                <a16:creationId xmlns:a16="http://schemas.microsoft.com/office/drawing/2014/main" id="{209C7F0F-803E-4016-A3CF-A481A71BCDD5}"/>
              </a:ext>
            </a:extLst>
          </p:cNvPr>
          <p:cNvSpPr/>
          <p:nvPr/>
        </p:nvSpPr>
        <p:spPr>
          <a:xfrm>
            <a:off x="4845016" y="4293096"/>
            <a:ext cx="3726160" cy="2117912"/>
          </a:xfrm>
          <a:prstGeom prst="wedgeEllipseCallout">
            <a:avLst>
              <a:gd name="adj1" fmla="val -62419"/>
              <a:gd name="adj2" fmla="val 1912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Picture 2" descr="http://kids.wanpug.com/illust/illust2807.png">
            <a:extLst>
              <a:ext uri="{FF2B5EF4-FFF2-40B4-BE49-F238E27FC236}">
                <a16:creationId xmlns:a16="http://schemas.microsoft.com/office/drawing/2014/main" id="{AC433A36-FC78-4E63-A6D2-DDFA94FB0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02" y="3494833"/>
            <a:ext cx="2508973" cy="316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nobu\Desktop\illust2815.png">
            <a:extLst>
              <a:ext uri="{FF2B5EF4-FFF2-40B4-BE49-F238E27FC236}">
                <a16:creationId xmlns:a16="http://schemas.microsoft.com/office/drawing/2014/main" id="{F02015C3-2DC9-47D8-8F9B-747DC3E64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628" y="5056159"/>
            <a:ext cx="128492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44FDF88-F3C3-40A1-B6A2-9B58B13A6D18}"/>
              </a:ext>
            </a:extLst>
          </p:cNvPr>
          <p:cNvSpPr/>
          <p:nvPr/>
        </p:nvSpPr>
        <p:spPr>
          <a:xfrm>
            <a:off x="7524328" y="3317353"/>
            <a:ext cx="989856" cy="646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A693CA61-347F-4DA5-94FB-00D30F2DE490}"/>
              </a:ext>
            </a:extLst>
          </p:cNvPr>
          <p:cNvSpPr/>
          <p:nvPr/>
        </p:nvSpPr>
        <p:spPr>
          <a:xfrm>
            <a:off x="1010260" y="1004901"/>
            <a:ext cx="80716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・研修に参加しています！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・〇〇イベントに参加しました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・〇〇病について勉強中です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・これからの製薬企業像を議論してます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・私のこれからの夢は・・・！　　　　　　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06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期待する言動とは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18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92BA10B-8D81-4264-A745-7787FB4A562A}"/>
              </a:ext>
            </a:extLst>
          </p:cNvPr>
          <p:cNvSpPr/>
          <p:nvPr/>
        </p:nvSpPr>
        <p:spPr>
          <a:xfrm>
            <a:off x="1325444" y="1441892"/>
            <a:ext cx="8071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理解されるから、理解できるようになる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6" name="Picture 2" descr="クリックすると新しいウィンドウで開きます">
            <a:extLst>
              <a:ext uri="{FF2B5EF4-FFF2-40B4-BE49-F238E27FC236}">
                <a16:creationId xmlns:a16="http://schemas.microsoft.com/office/drawing/2014/main" id="{E91ECF3F-FAA6-44FB-A8B2-45EE9CC62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388" y="2259834"/>
            <a:ext cx="5229280" cy="392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85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まとめ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750916" y="1772816"/>
              <a:ext cx="8110628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</a:t>
              </a:r>
              <a:r>
                <a:rPr lang="ja-JP" altLang="en-US" sz="3600" dirty="0">
                  <a:solidFill>
                    <a:schemeClr val="tx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製薬企業を、患者</a:t>
              </a:r>
              <a:r>
                <a:rPr lang="en-US" altLang="ja-JP" sz="3600" dirty="0">
                  <a:solidFill>
                    <a:schemeClr val="tx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/</a:t>
              </a:r>
              <a:r>
                <a:rPr lang="ja-JP" altLang="en-US" sz="3600" dirty="0">
                  <a:solidFill>
                    <a:schemeClr val="tx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市民は、</a:t>
              </a:r>
              <a:endParaRPr lang="en-US" altLang="ja-JP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3600" dirty="0">
                  <a:solidFill>
                    <a:schemeClr val="tx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　　　　理解していない</a:t>
              </a:r>
              <a:r>
                <a:rPr lang="en-US" altLang="ja-JP" sz="3600" dirty="0">
                  <a:solidFill>
                    <a:schemeClr val="tx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/</a:t>
              </a:r>
              <a:r>
                <a:rPr lang="ja-JP" altLang="en-US" sz="3600" dirty="0">
                  <a:solidFill>
                    <a:schemeClr val="tx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できない</a:t>
              </a:r>
              <a:endParaRPr lang="en-US" altLang="ja-JP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</a:t>
              </a:r>
              <a:r>
                <a:rPr lang="ja-JP" altLang="en-US" sz="3600" dirty="0">
                  <a:solidFill>
                    <a:schemeClr val="tx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発信することが、理解される第一歩</a:t>
              </a:r>
              <a:endParaRPr lang="en-US" altLang="ja-JP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3600" dirty="0">
                  <a:solidFill>
                    <a:schemeClr val="tx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患者に理解されてこそ、理解できる</a:t>
              </a:r>
              <a:endParaRPr lang="en-US" altLang="ja-JP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19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矢印: 下 10">
            <a:extLst>
              <a:ext uri="{FF2B5EF4-FFF2-40B4-BE49-F238E27FC236}">
                <a16:creationId xmlns:a16="http://schemas.microsoft.com/office/drawing/2014/main" id="{F1D29298-293B-4B82-BB0A-6A26435130FF}"/>
              </a:ext>
            </a:extLst>
          </p:cNvPr>
          <p:cNvSpPr/>
          <p:nvPr/>
        </p:nvSpPr>
        <p:spPr>
          <a:xfrm>
            <a:off x="3797350" y="4293096"/>
            <a:ext cx="1296144" cy="6359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30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本動画の利用について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本動画は著作権が保護されています。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個人利用の場合、手続きは不要です。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法人・団体等で閲覧・利用する場合、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所定の手続き、および対応が必要です。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詳しくは、ホームページをご覧ください。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http://www.kan-i.net/pvi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29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製薬企業への認識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327D6B5-67DA-42F9-A0FB-3CE4251A63B2}"/>
              </a:ext>
            </a:extLst>
          </p:cNvPr>
          <p:cNvSpPr/>
          <p:nvPr/>
        </p:nvSpPr>
        <p:spPr>
          <a:xfrm>
            <a:off x="978568" y="5906840"/>
            <a:ext cx="7882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第11回くすりと製薬産業に関する生活者意識調査　：日本製薬工業協会</a:t>
            </a:r>
          </a:p>
          <a:p>
            <a:r>
              <a:rPr lang="ja-JP" altLang="en-US" sz="2000" dirty="0"/>
              <a:t>http://www.jpma.or.jp/about/issue/gratis/survey/pdf/11_all.pdfより抜粋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7DEDCE2-FF27-4615-B865-A7333BCAF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23" y="2132856"/>
            <a:ext cx="8848826" cy="190458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35834E0-7CF2-44AE-861B-6185CA97DFCF}"/>
              </a:ext>
            </a:extLst>
          </p:cNvPr>
          <p:cNvSpPr/>
          <p:nvPr/>
        </p:nvSpPr>
        <p:spPr>
          <a:xfrm>
            <a:off x="1817745" y="4434505"/>
            <a:ext cx="563119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おおむね信頼されている！！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9F3F1C6-1CE8-4333-BFA0-407C4C415C87}"/>
              </a:ext>
            </a:extLst>
          </p:cNvPr>
          <p:cNvSpPr/>
          <p:nvPr/>
        </p:nvSpPr>
        <p:spPr>
          <a:xfrm>
            <a:off x="1259632" y="3051718"/>
            <a:ext cx="1080120" cy="593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C80FFF1-64C7-4ECF-9279-806E2004DCA6}"/>
              </a:ext>
            </a:extLst>
          </p:cNvPr>
          <p:cNvSpPr/>
          <p:nvPr/>
        </p:nvSpPr>
        <p:spPr>
          <a:xfrm>
            <a:off x="355982" y="1012954"/>
            <a:ext cx="8680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どういう点が信頼されているのだろうか？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305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はじめに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4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C3E2F165-6AF6-4501-9956-AFB40A371FDD}"/>
              </a:ext>
            </a:extLst>
          </p:cNvPr>
          <p:cNvSpPr/>
          <p:nvPr/>
        </p:nvSpPr>
        <p:spPr>
          <a:xfrm>
            <a:off x="1042988" y="1860301"/>
            <a:ext cx="7633468" cy="4521027"/>
          </a:xfrm>
          <a:prstGeom prst="wedgeRoundRectCallout">
            <a:avLst>
              <a:gd name="adj1" fmla="val -13542"/>
              <a:gd name="adj2" fmla="val 50119"/>
              <a:gd name="adj3" fmla="val 16667"/>
            </a:avLst>
          </a:prstGeom>
          <a:solidFill>
            <a:srgbClr val="C9E7A7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7484303-EEE1-42CF-AC48-7C20B644837B}"/>
              </a:ext>
            </a:extLst>
          </p:cNvPr>
          <p:cNvSpPr/>
          <p:nvPr/>
        </p:nvSpPr>
        <p:spPr>
          <a:xfrm>
            <a:off x="355982" y="1012954"/>
            <a:ext cx="8680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どういう点が信頼されているのだろうか？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677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はじめに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２～３人でグループになり、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お互いに書いた内容を共有してください。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5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EEB5F48B-3A8B-4224-A4E5-39C121EC3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381" y="2437406"/>
            <a:ext cx="6095238" cy="4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信頼されている？　製薬企業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6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スライド番号プレースホルダー 17">
            <a:extLst>
              <a:ext uri="{FF2B5EF4-FFF2-40B4-BE49-F238E27FC236}">
                <a16:creationId xmlns:a16="http://schemas.microsoft.com/office/drawing/2014/main" id="{53E5DED4-01FC-4783-BB28-A4DF998C7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365125"/>
          </a:xfrm>
        </p:spPr>
        <p:txBody>
          <a:bodyPr/>
          <a:lstStyle/>
          <a:p>
            <a:fld id="{BB305CC9-6886-49EF-8060-2F2F7484A13C}" type="slidenum">
              <a:rPr kumimoji="1" lang="ja-JP" altLang="en-US" smtClean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6</a:t>
            </a:fld>
            <a:endParaRPr kumimoji="1" lang="ja-JP" altLang="en-US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463735-BCB8-4C49-8BCA-ECCB25DFF9F7}"/>
              </a:ext>
            </a:extLst>
          </p:cNvPr>
          <p:cNvSpPr/>
          <p:nvPr/>
        </p:nvSpPr>
        <p:spPr>
          <a:xfrm>
            <a:off x="978568" y="5958038"/>
            <a:ext cx="7182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第11回くすりと製薬産業に関する生活者意識調査　：日本製薬工業協会</a:t>
            </a:r>
          </a:p>
          <a:p>
            <a:r>
              <a:rPr lang="ja-JP" altLang="en-US" dirty="0"/>
              <a:t>http://www.jpma.or.jp/about/issue/gratis/survey/pdf/11_all.pdfより抜粋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3B6B74F-BF67-41D7-A4F9-D0DBAC88B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495601"/>
            <a:ext cx="7420689" cy="383529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E878F29-9B2E-46AB-8EEA-DD5E6748D36D}"/>
              </a:ext>
            </a:extLst>
          </p:cNvPr>
          <p:cNvSpPr/>
          <p:nvPr/>
        </p:nvSpPr>
        <p:spPr>
          <a:xfrm>
            <a:off x="674518" y="4626057"/>
            <a:ext cx="3038909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根拠なき信頼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5DBAE3F-D258-48EA-B946-8FC505B16763}"/>
              </a:ext>
            </a:extLst>
          </p:cNvPr>
          <p:cNvSpPr/>
          <p:nvPr/>
        </p:nvSpPr>
        <p:spPr>
          <a:xfrm>
            <a:off x="323528" y="1922539"/>
            <a:ext cx="470217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ja-JP" altLang="en-US" sz="28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信頼するしかない</a:t>
            </a:r>
            <a:endParaRPr lang="en-US" altLang="ja-JP" sz="28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ja-JP" altLang="en-US" sz="28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なんとなく</a:t>
            </a:r>
            <a:endParaRPr lang="en-US" altLang="ja-JP" sz="28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ja-JP" altLang="en-US" sz="28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人の生命に関わることだから</a:t>
            </a:r>
            <a:endParaRPr lang="en-US" altLang="ja-JP" sz="28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84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理解するために、理解される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7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2" descr="クリックすると新しいウィンドウで開きます">
            <a:extLst>
              <a:ext uri="{FF2B5EF4-FFF2-40B4-BE49-F238E27FC236}">
                <a16:creationId xmlns:a16="http://schemas.microsoft.com/office/drawing/2014/main" id="{F58F6706-6267-4B93-8BAA-A356F2A76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006" y="1652340"/>
            <a:ext cx="5853988" cy="439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84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理解するために、理解される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8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F6A73C6-F464-404D-8A1B-408B2323C9ED}"/>
              </a:ext>
            </a:extLst>
          </p:cNvPr>
          <p:cNvSpPr/>
          <p:nvPr/>
        </p:nvSpPr>
        <p:spPr>
          <a:xfrm>
            <a:off x="1010260" y="1004901"/>
            <a:ext cx="80716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・製薬企業は何ができる人？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・製薬企業は何をしたい人？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→自分の思いを発信し続ける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Picture 9" descr="C:\Users\nobu\Desktop\illust2815.png">
            <a:extLst>
              <a:ext uri="{FF2B5EF4-FFF2-40B4-BE49-F238E27FC236}">
                <a16:creationId xmlns:a16="http://schemas.microsoft.com/office/drawing/2014/main" id="{25F431BA-87BE-467B-B25C-314BEE759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151" y="4265065"/>
            <a:ext cx="1620119" cy="181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クリックすると新しいウィンドウで開きます">
            <a:extLst>
              <a:ext uri="{FF2B5EF4-FFF2-40B4-BE49-F238E27FC236}">
                <a16:creationId xmlns:a16="http://schemas.microsoft.com/office/drawing/2014/main" id="{E16877AD-7C32-4CF6-A931-1A5D087EF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656" y="4399878"/>
            <a:ext cx="1462339" cy="16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矢印: 下カーブ 14">
            <a:extLst>
              <a:ext uri="{FF2B5EF4-FFF2-40B4-BE49-F238E27FC236}">
                <a16:creationId xmlns:a16="http://schemas.microsoft.com/office/drawing/2014/main" id="{F885E07E-4EE1-4E3C-81E5-448907370510}"/>
              </a:ext>
            </a:extLst>
          </p:cNvPr>
          <p:cNvSpPr/>
          <p:nvPr/>
        </p:nvSpPr>
        <p:spPr>
          <a:xfrm>
            <a:off x="4289895" y="4464381"/>
            <a:ext cx="2304256" cy="559510"/>
          </a:xfrm>
          <a:prstGeom prst="curvedDownArrow">
            <a:avLst>
              <a:gd name="adj1" fmla="val 64600"/>
              <a:gd name="adj2" fmla="val 148842"/>
              <a:gd name="adj3" fmla="val 60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矢印: 下カーブ 15">
            <a:extLst>
              <a:ext uri="{FF2B5EF4-FFF2-40B4-BE49-F238E27FC236}">
                <a16:creationId xmlns:a16="http://schemas.microsoft.com/office/drawing/2014/main" id="{0A37C8F4-19AF-419C-B1DB-604A13BF30CA}"/>
              </a:ext>
            </a:extLst>
          </p:cNvPr>
          <p:cNvSpPr/>
          <p:nvPr/>
        </p:nvSpPr>
        <p:spPr>
          <a:xfrm flipH="1" flipV="1">
            <a:off x="3578699" y="5667172"/>
            <a:ext cx="2304256" cy="559510"/>
          </a:xfrm>
          <a:prstGeom prst="curvedDownArrow">
            <a:avLst>
              <a:gd name="adj1" fmla="val 64600"/>
              <a:gd name="adj2" fmla="val 148842"/>
              <a:gd name="adj3" fmla="val 60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理解するために、理解される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9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2" descr="クリックすると新しいウィンドウで開きます">
            <a:extLst>
              <a:ext uri="{FF2B5EF4-FFF2-40B4-BE49-F238E27FC236}">
                <a16:creationId xmlns:a16="http://schemas.microsoft.com/office/drawing/2014/main" id="{06A2F8CE-90A3-4844-BDAE-5606C318E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105" y="4365512"/>
            <a:ext cx="2172594" cy="201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46E129C-39AB-4BB8-B218-157AA9538762}"/>
              </a:ext>
            </a:extLst>
          </p:cNvPr>
          <p:cNvSpPr/>
          <p:nvPr/>
        </p:nvSpPr>
        <p:spPr>
          <a:xfrm>
            <a:off x="1010260" y="1004901"/>
            <a:ext cx="80716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・製薬企業は何ができる組織？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・製薬企業は何をしたい組織？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→組織の理念を真剣に考える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5" name="Picture 9" descr="C:\Users\nobu\Desktop\illust2815.png">
            <a:extLst>
              <a:ext uri="{FF2B5EF4-FFF2-40B4-BE49-F238E27FC236}">
                <a16:creationId xmlns:a16="http://schemas.microsoft.com/office/drawing/2014/main" id="{E1B1A5B7-59E8-42D1-BF3B-8846E5614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151" y="4265065"/>
            <a:ext cx="1620119" cy="181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矢印: 下カーブ 25">
            <a:extLst>
              <a:ext uri="{FF2B5EF4-FFF2-40B4-BE49-F238E27FC236}">
                <a16:creationId xmlns:a16="http://schemas.microsoft.com/office/drawing/2014/main" id="{EE0F257E-4C1C-419C-BFD7-9A9B73A160B4}"/>
              </a:ext>
            </a:extLst>
          </p:cNvPr>
          <p:cNvSpPr/>
          <p:nvPr/>
        </p:nvSpPr>
        <p:spPr>
          <a:xfrm>
            <a:off x="4289895" y="4464381"/>
            <a:ext cx="2304256" cy="559510"/>
          </a:xfrm>
          <a:prstGeom prst="curvedDownArrow">
            <a:avLst>
              <a:gd name="adj1" fmla="val 64600"/>
              <a:gd name="adj2" fmla="val 148842"/>
              <a:gd name="adj3" fmla="val 60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矢印: 下カーブ 26">
            <a:extLst>
              <a:ext uri="{FF2B5EF4-FFF2-40B4-BE49-F238E27FC236}">
                <a16:creationId xmlns:a16="http://schemas.microsoft.com/office/drawing/2014/main" id="{63FC10E6-7B42-4B99-8B1B-A622709CC38E}"/>
              </a:ext>
            </a:extLst>
          </p:cNvPr>
          <p:cNvSpPr/>
          <p:nvPr/>
        </p:nvSpPr>
        <p:spPr>
          <a:xfrm flipH="1" flipV="1">
            <a:off x="3578699" y="5667172"/>
            <a:ext cx="2304256" cy="559510"/>
          </a:xfrm>
          <a:prstGeom prst="curvedDownArrow">
            <a:avLst>
              <a:gd name="adj1" fmla="val 64600"/>
              <a:gd name="adj2" fmla="val 148842"/>
              <a:gd name="adj3" fmla="val 60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7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プレゼンテーション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12827</TotalTime>
  <Words>361</Words>
  <Application>Microsoft Office PowerPoint</Application>
  <PresentationFormat>画面に合わせる (4:3)</PresentationFormat>
  <Paragraphs>113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6" baseType="lpstr">
      <vt:lpstr>AR P丸ゴシック体E</vt:lpstr>
      <vt:lpstr>AR P丸ゴシック体M</vt:lpstr>
      <vt:lpstr>Meiryo UI</vt:lpstr>
      <vt:lpstr>ＭＳ Ｐゴシック</vt:lpstr>
      <vt:lpstr>Arial</vt:lpstr>
      <vt:lpstr>Calibri</vt:lpstr>
      <vt:lpstr>プレゼンテーション1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鈴木信行</dc:creator>
  <cp:lastModifiedBy>Nobuyuki Suzuki</cp:lastModifiedBy>
  <cp:revision>974</cp:revision>
  <cp:lastPrinted>2016-05-20T09:20:52Z</cp:lastPrinted>
  <dcterms:created xsi:type="dcterms:W3CDTF">2015-09-16T04:41:47Z</dcterms:created>
  <dcterms:modified xsi:type="dcterms:W3CDTF">2018-09-18T05:17:38Z</dcterms:modified>
</cp:coreProperties>
</file>