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847" r:id="rId2"/>
    <p:sldId id="868" r:id="rId3"/>
    <p:sldId id="870" r:id="rId4"/>
    <p:sldId id="1145" r:id="rId5"/>
    <p:sldId id="819" r:id="rId6"/>
    <p:sldId id="800" r:id="rId7"/>
    <p:sldId id="1058" r:id="rId8"/>
    <p:sldId id="1066" r:id="rId9"/>
    <p:sldId id="980" r:id="rId10"/>
    <p:sldId id="989" r:id="rId11"/>
    <p:sldId id="990" r:id="rId12"/>
    <p:sldId id="1024" r:id="rId13"/>
    <p:sldId id="1044" r:id="rId14"/>
    <p:sldId id="1062" r:id="rId15"/>
    <p:sldId id="1063" r:id="rId16"/>
    <p:sldId id="1097" r:id="rId17"/>
    <p:sldId id="1064" r:id="rId18"/>
    <p:sldId id="1065" r:id="rId19"/>
    <p:sldId id="984" r:id="rId20"/>
    <p:sldId id="994" r:id="rId21"/>
    <p:sldId id="1031" r:id="rId22"/>
    <p:sldId id="1136" r:id="rId23"/>
    <p:sldId id="1138" r:id="rId24"/>
    <p:sldId id="1139" r:id="rId25"/>
    <p:sldId id="1140" r:id="rId26"/>
    <p:sldId id="1146" r:id="rId27"/>
    <p:sldId id="1047" r:id="rId28"/>
    <p:sldId id="1059" r:id="rId29"/>
    <p:sldId id="1067" r:id="rId30"/>
    <p:sldId id="995" r:id="rId31"/>
    <p:sldId id="1033" r:id="rId32"/>
    <p:sldId id="1069" r:id="rId33"/>
    <p:sldId id="1121" r:id="rId34"/>
    <p:sldId id="1141" r:id="rId35"/>
    <p:sldId id="1029" r:id="rId36"/>
    <p:sldId id="977" r:id="rId37"/>
    <p:sldId id="1068" r:id="rId38"/>
    <p:sldId id="1072" r:id="rId39"/>
    <p:sldId id="1142" r:id="rId40"/>
    <p:sldId id="1147" r:id="rId41"/>
    <p:sldId id="1143" r:id="rId42"/>
    <p:sldId id="1049" r:id="rId43"/>
    <p:sldId id="1148" r:id="rId44"/>
    <p:sldId id="1149" r:id="rId45"/>
    <p:sldId id="1046" r:id="rId46"/>
    <p:sldId id="1060" r:id="rId47"/>
    <p:sldId id="1073" r:id="rId48"/>
    <p:sldId id="1103" r:id="rId49"/>
    <p:sldId id="1105" r:id="rId50"/>
    <p:sldId id="1104" r:id="rId51"/>
    <p:sldId id="1102" r:id="rId52"/>
    <p:sldId id="1106" r:id="rId53"/>
    <p:sldId id="1085" r:id="rId54"/>
    <p:sldId id="1132" r:id="rId55"/>
    <p:sldId id="1131" r:id="rId56"/>
    <p:sldId id="1134" r:id="rId57"/>
    <p:sldId id="1135" r:id="rId58"/>
    <p:sldId id="1086" r:id="rId59"/>
    <p:sldId id="1087" r:id="rId60"/>
    <p:sldId id="1089" r:id="rId61"/>
    <p:sldId id="1090" r:id="rId62"/>
    <p:sldId id="1091" r:id="rId63"/>
    <p:sldId id="1107" r:id="rId64"/>
    <p:sldId id="1076" r:id="rId65"/>
    <p:sldId id="1015" r:id="rId66"/>
    <p:sldId id="1018" r:id="rId67"/>
    <p:sldId id="1019" r:id="rId68"/>
    <p:sldId id="1020" r:id="rId69"/>
    <p:sldId id="1051" r:id="rId70"/>
    <p:sldId id="1133" r:id="rId71"/>
    <p:sldId id="1052" r:id="rId72"/>
    <p:sldId id="1053" r:id="rId73"/>
    <p:sldId id="1092" r:id="rId74"/>
    <p:sldId id="1093" r:id="rId75"/>
    <p:sldId id="1150" r:id="rId76"/>
    <p:sldId id="865" r:id="rId77"/>
    <p:sldId id="993" r:id="rId78"/>
    <p:sldId id="801" r:id="rId79"/>
  </p:sldIdLst>
  <p:sldSz cx="9144000" cy="6858000" type="screen4x3"/>
  <p:notesSz cx="6858000" cy="994568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FFFF66"/>
    <a:srgbClr val="FC92EF"/>
    <a:srgbClr val="FFFFFF"/>
    <a:srgbClr val="FDBFF6"/>
    <a:srgbClr val="FEE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70" autoAdjust="0"/>
  </p:normalViewPr>
  <p:slideViewPr>
    <p:cSldViewPr>
      <p:cViewPr varScale="1">
        <p:scale>
          <a:sx n="72" d="100"/>
          <a:sy n="72" d="100"/>
        </p:scale>
        <p:origin x="135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4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DA4CD7C-2CC3-4677-8D34-ACD8437A0BE2}" type="datetimeFigureOut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7FFF4B3-530C-47F1-A86C-C71CC5D705F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B4CB4-2968-44F5-ACD2-DACF57AFA51A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E67D9-EC92-4BB8-BBA5-E4BA7CEEB1C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6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9A6FD-4396-448F-BB3A-B99441064AEF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077D-A79C-400A-9663-044F3265318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8700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334AF-C1D6-404C-AF51-2DC788FC521B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D936A-F651-401C-9E8D-6F61BB4A6F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4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0553-1111-4AF7-883B-A82E7D80A091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8436F-57B2-4438-B422-7D44AFC2C6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328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10DE2-9497-45D1-AD73-7AB2A7E7BD81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3389-0E8B-4AB4-928B-8814B8085D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870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5AFCD-4250-458F-B22B-7A58CCA16683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D185-6A63-412E-909E-03D7792A2AD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117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C6B8C-04D3-4279-84F5-B203614DD294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6338-1AEE-449C-A2EA-4A22A2D2A32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463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A355D-3045-499B-B54C-044E67369914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2D023-5FA2-4CB7-BF14-B8F66B8DA59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204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BF2B-E06D-4FBF-A3C7-AED7CF357F20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D657F-5377-4989-BDC6-7636CAA278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30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9974A-299E-4431-AEE2-E794B02700C0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A865-1CE2-46A8-9146-94623CA659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023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32290-AD9F-4B8F-BF63-2E50B8E63689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12B9F-DD39-4266-8A94-7ABD3A7B16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1166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A74FA4E-5116-4D38-B5F5-B99F7180BDE2}" type="datetime1">
              <a:rPr lang="ja-JP" altLang="en-US"/>
              <a:pPr>
                <a:defRPr/>
              </a:pPr>
              <a:t>2018/10/31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6903431-2DC2-4AB2-9540-3CAE7DD6EA6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jpe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jpe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6.pn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jpe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176903" y="3659289"/>
            <a:ext cx="7777163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2018</a:t>
            </a:r>
            <a:r>
              <a:rPr lang="ja-JP" altLang="en-US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年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10</a:t>
            </a:r>
            <a:r>
              <a:rPr lang="ja-JP" altLang="en-US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月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23</a:t>
            </a:r>
            <a:r>
              <a:rPr lang="ja-JP" altLang="en-US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患医ねっと　代表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ペイシェントサロン協会　会長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北里大学薬学部　非常勤講師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鈴木信行</a:t>
            </a:r>
            <a:endParaRPr lang="en-US" altLang="ja-JP" sz="3600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87450" y="1412876"/>
            <a:ext cx="7632700" cy="1944116"/>
          </a:xfrm>
          <a:prstGeom prst="rect">
            <a:avLst/>
          </a:prstGeom>
          <a:gradFill>
            <a:gsLst>
              <a:gs pos="100000">
                <a:srgbClr val="FC92EF"/>
              </a:gs>
              <a:gs pos="3000">
                <a:srgbClr val="FDBFF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1339850" y="1582738"/>
            <a:ext cx="7335838" cy="15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grpSp>
        <p:nvGrpSpPr>
          <p:cNvPr id="4101" name="グループ化 2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sp>
          <p:nvSpPr>
            <p:cNvPr id="7" name="正方形/長方形 6"/>
            <p:cNvSpPr/>
            <p:nvPr/>
          </p:nvSpPr>
          <p:spPr>
            <a:xfrm>
              <a:off x="4622" y="0"/>
              <a:ext cx="831863" cy="6634163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pic>
          <p:nvPicPr>
            <p:cNvPr id="4105" name="図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6562766"/>
              <a:ext cx="1368152" cy="295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0" y="116632"/>
              <a:ext cx="725494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836485" y="6607175"/>
              <a:ext cx="5442034" cy="250825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-6491" y="6607175"/>
              <a:ext cx="842976" cy="250825"/>
            </a:xfrm>
            <a:prstGeom prst="rect">
              <a:avLst/>
            </a:prstGeom>
            <a:solidFill>
              <a:srgbClr val="FC92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885094" y="6607175"/>
              <a:ext cx="1258906" cy="250825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79250" y="1196975"/>
              <a:ext cx="431807" cy="43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60213" y="1989138"/>
              <a:ext cx="271467" cy="271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314189" y="2565400"/>
              <a:ext cx="161927" cy="160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47527" y="3051175"/>
              <a:ext cx="96838" cy="96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1042988" y="889000"/>
            <a:ext cx="7921625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spc="-15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【</a:t>
            </a:r>
            <a:r>
              <a:rPr lang="ja-JP" altLang="en-US" sz="2400" spc="-15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佐野地区薬剤師会　研修会</a:t>
            </a:r>
            <a:r>
              <a:rPr lang="en-US" altLang="ja-JP" sz="2400" spc="-15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】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spc="-150" dirty="0">
              <a:solidFill>
                <a:schemeClr val="tx2">
                  <a:lumMod val="50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「患者が期待する次世代薬剤師になるためには」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schemeClr val="tx2">
                    <a:lumMod val="50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～がん患者からのみなさんへのメッセージ～</a:t>
            </a:r>
          </a:p>
        </p:txBody>
      </p:sp>
      <p:sp>
        <p:nvSpPr>
          <p:cNvPr id="4103" name="テキスト ボックス 19"/>
          <p:cNvSpPr txBox="1">
            <a:spLocks noChangeArrowheads="1"/>
          </p:cNvSpPr>
          <p:nvPr/>
        </p:nvSpPr>
        <p:spPr bwMode="auto">
          <a:xfrm>
            <a:off x="30163" y="5949950"/>
            <a:ext cx="752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04C690EF-BBD8-414F-AA75-9B102E4CDD79}" type="slidenum">
              <a:rPr lang="en-US" altLang="ja-JP" sz="36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ja-JP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4" descr="F:\作業ファイル\みのりカフェ\web\images\minori-13.jpg">
            <a:extLst>
              <a:ext uri="{FF2B5EF4-FFF2-40B4-BE49-F238E27FC236}">
                <a16:creationId xmlns:a16="http://schemas.microsoft.com/office/drawing/2014/main" id="{438430AC-C98D-4F16-99CA-775AA4EC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50" y="2208418"/>
            <a:ext cx="2201256" cy="330046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10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806FF8A-89E4-4415-8B96-50060697F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4785072"/>
            <a:ext cx="50165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5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6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7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C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◇他業界を考える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・カフェ業界を見る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チェーン店　　　　　スタイリッシュ店　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和モダン店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17DE3B9-733E-4B5E-A476-E0E43B9915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233486"/>
            <a:ext cx="6229585" cy="41530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" name="吹き出し: 円形 27">
            <a:extLst>
              <a:ext uri="{FF2B5EF4-FFF2-40B4-BE49-F238E27FC236}">
                <a16:creationId xmlns:a16="http://schemas.microsoft.com/office/drawing/2014/main" id="{400E34CB-0241-449C-B101-4D870537D68D}"/>
              </a:ext>
            </a:extLst>
          </p:cNvPr>
          <p:cNvSpPr/>
          <p:nvPr/>
        </p:nvSpPr>
        <p:spPr>
          <a:xfrm>
            <a:off x="1979712" y="4437112"/>
            <a:ext cx="1872208" cy="1296144"/>
          </a:xfrm>
          <a:prstGeom prst="wedgeEllipseCallout">
            <a:avLst>
              <a:gd name="adj1" fmla="val 52074"/>
              <a:gd name="adj2" fmla="val -857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637F7AF-4C70-4B77-A069-A8DFC531C2BB}"/>
              </a:ext>
            </a:extLst>
          </p:cNvPr>
          <p:cNvSpPr/>
          <p:nvPr/>
        </p:nvSpPr>
        <p:spPr>
          <a:xfrm>
            <a:off x="2105337" y="4554776"/>
            <a:ext cx="16209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オーナー</a:t>
            </a:r>
            <a:endParaRPr lang="en-US" altLang="ja-JP" sz="2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鈴木信行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882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4" descr="F:\作業ファイル\みのりカフェ\web\images\minori-13.jpg">
            <a:extLst>
              <a:ext uri="{FF2B5EF4-FFF2-40B4-BE49-F238E27FC236}">
                <a16:creationId xmlns:a16="http://schemas.microsoft.com/office/drawing/2014/main" id="{438430AC-C98D-4F16-99CA-775AA4EC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50" y="2208418"/>
            <a:ext cx="2201256" cy="330046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AF46B0A-D19C-458F-ACDA-E8BDE771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30" y="2208418"/>
            <a:ext cx="3145949" cy="3300465"/>
          </a:xfrm>
          <a:prstGeom prst="rect">
            <a:avLst/>
          </a:prstGeom>
        </p:spPr>
      </p:pic>
      <p:graphicFrame>
        <p:nvGraphicFramePr>
          <p:cNvPr id="26" name="Object 16">
            <a:extLst>
              <a:ext uri="{FF2B5EF4-FFF2-40B4-BE49-F238E27FC236}">
                <a16:creationId xmlns:a16="http://schemas.microsoft.com/office/drawing/2014/main" id="{BD365369-20BA-403A-9B19-BCBEF93A227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44041" y="2204864"/>
          <a:ext cx="2621149" cy="330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" name="ビットマップ イメージ" r:id="rId5" imgW="1352381" imgH="1704762" progId="Paint.Picture">
                  <p:embed/>
                </p:oleObj>
              </mc:Choice>
              <mc:Fallback>
                <p:oleObj name="ビットマップ イメージ" r:id="rId5" imgW="1352381" imgH="1704762" progId="Paint.Picture">
                  <p:embed/>
                  <p:pic>
                    <p:nvPicPr>
                      <p:cNvPr id="26" name="Object 16">
                        <a:extLst>
                          <a:ext uri="{FF2B5EF4-FFF2-40B4-BE49-F238E27FC236}">
                            <a16:creationId xmlns:a16="http://schemas.microsoft.com/office/drawing/2014/main" id="{BD365369-20BA-403A-9B19-BCBEF93A2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041" y="2204864"/>
                        <a:ext cx="2621149" cy="330401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11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◇他業界を考える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・カフェ業界を見る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チェーン店　　　　　スタイリッシュ店　　　和モダン店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5963DAA7-70BB-423C-9903-0F581722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00" y="4785073"/>
            <a:ext cx="50482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A</a:t>
            </a:r>
            <a:endParaRPr lang="ja-JP" altLang="en-US" dirty="0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806FF8A-89E4-4415-8B96-50060697F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4785072"/>
            <a:ext cx="50165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C</a:t>
            </a:r>
            <a:endParaRPr lang="ja-JP" altLang="en-US" dirty="0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1AD40F47-FD60-4591-A798-7A6160A88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973" y="4785073"/>
            <a:ext cx="503238" cy="585787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B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85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12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◇他業界を考える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・「専門性の高い店」の特徴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スタッフと客の距離が近い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ECA880F7-159E-42FC-9199-4F53C5E65BCF}"/>
              </a:ext>
            </a:extLst>
          </p:cNvPr>
          <p:cNvSpPr/>
          <p:nvPr/>
        </p:nvSpPr>
        <p:spPr>
          <a:xfrm>
            <a:off x="4211960" y="5157192"/>
            <a:ext cx="9361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70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7C2E9F7D-A4FC-4290-A4FB-074BCA66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6" y="2178182"/>
            <a:ext cx="1714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" name="図 7167" descr="壁, 人, 室内, 女性 が含まれている画像&#10;&#10;非常に高い精度で生成された説明">
            <a:extLst>
              <a:ext uri="{FF2B5EF4-FFF2-40B4-BE49-F238E27FC236}">
                <a16:creationId xmlns:a16="http://schemas.microsoft.com/office/drawing/2014/main" id="{44C149F5-4453-4902-876D-4B9087C6A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78181"/>
            <a:ext cx="1708064" cy="25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13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◇他業界を考える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・「専門性の高い店」の特徴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　　　　医療界でも進んでいる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スタッフと客の距離が近い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ECA880F7-159E-42FC-9199-4F53C5E65BCF}"/>
              </a:ext>
            </a:extLst>
          </p:cNvPr>
          <p:cNvSpPr/>
          <p:nvPr/>
        </p:nvSpPr>
        <p:spPr>
          <a:xfrm>
            <a:off x="4211960" y="5157192"/>
            <a:ext cx="9361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70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7C2E9F7D-A4FC-4290-A4FB-074BCA66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6" y="2178182"/>
            <a:ext cx="1714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B4AE027-AB9D-40CA-8B38-D4604C096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896" y="2806945"/>
            <a:ext cx="1621300" cy="194787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823FFDA-5196-429F-8E5D-E056DD2D5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939" y="2815732"/>
            <a:ext cx="2449153" cy="2001308"/>
          </a:xfrm>
          <a:prstGeom prst="rect">
            <a:avLst/>
          </a:prstGeom>
        </p:spPr>
      </p:pic>
      <p:pic>
        <p:nvPicPr>
          <p:cNvPr id="7168" name="図 7167" descr="壁, 人, 室内, 女性 が含まれている画像&#10;&#10;非常に高い精度で生成された説明">
            <a:extLst>
              <a:ext uri="{FF2B5EF4-FFF2-40B4-BE49-F238E27FC236}">
                <a16:creationId xmlns:a16="http://schemas.microsoft.com/office/drawing/2014/main" id="{44C149F5-4453-4902-876D-4B9087C6A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78181"/>
            <a:ext cx="1708064" cy="25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14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◇現状の調剤薬局の使い方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・調剤薬局は「処方箋」が必要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1ED1D4E7-E46C-42A1-885F-160EB275D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20" y="2111879"/>
            <a:ext cx="3414713" cy="25384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4D6F880-A41D-4BC0-A482-FA7A00B2A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032" y="3091569"/>
            <a:ext cx="3732549" cy="2991737"/>
          </a:xfrm>
          <a:prstGeom prst="rect">
            <a:avLst/>
          </a:prstGeom>
        </p:spPr>
      </p:pic>
      <p:pic>
        <p:nvPicPr>
          <p:cNvPr id="24" name="Picture 6" descr="クリックすると新しいウィンドウで開きます">
            <a:extLst>
              <a:ext uri="{FF2B5EF4-FFF2-40B4-BE49-F238E27FC236}">
                <a16:creationId xmlns:a16="http://schemas.microsoft.com/office/drawing/2014/main" id="{DF4F6A85-FD88-467A-8943-B6ABEEE9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74" y="4469383"/>
            <a:ext cx="3569106" cy="22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15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◇現状の調剤薬局の使い方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・調剤薬局は「素敵なスタッフがいる」から行く場所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6E31818-746E-41EF-B6FC-EE3CE5F61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20" y="2111879"/>
            <a:ext cx="3414713" cy="25384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5FCD680-A0D0-409C-88AE-D1D10E218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221" y="2774352"/>
            <a:ext cx="2989377" cy="340280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507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16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◇現状の調剤薬局の使い方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・調剤薬局は「素敵なスタッフがいる」から行く場所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8C61A86-4D39-4010-8000-CB0C39DEE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20" y="2111879"/>
            <a:ext cx="3414713" cy="25384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24F1A0D-38C1-438F-9E4C-6F4CFE4C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221" y="2774352"/>
            <a:ext cx="2989377" cy="34028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046B219-CF7E-4805-A308-CF5FC4FF8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3" y="4294643"/>
            <a:ext cx="3353322" cy="22372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10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17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◇現状の調剤薬局の使い方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・調剤薬局は「素敵なスタッフがいる」から行く場所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「対物」　　　　　　　　　　　「対人」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Picture 6" descr="クリックすると新しいウィンドウで開きます">
            <a:extLst>
              <a:ext uri="{FF2B5EF4-FFF2-40B4-BE49-F238E27FC236}">
                <a16:creationId xmlns:a16="http://schemas.microsoft.com/office/drawing/2014/main" id="{F9254E1D-1B9B-424B-A598-9C118975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00" y="4302737"/>
            <a:ext cx="3569106" cy="22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矢印: 右 22">
            <a:extLst>
              <a:ext uri="{FF2B5EF4-FFF2-40B4-BE49-F238E27FC236}">
                <a16:creationId xmlns:a16="http://schemas.microsoft.com/office/drawing/2014/main" id="{ECE48941-46BC-488C-A30D-6E1472FD796F}"/>
              </a:ext>
            </a:extLst>
          </p:cNvPr>
          <p:cNvSpPr/>
          <p:nvPr/>
        </p:nvSpPr>
        <p:spPr>
          <a:xfrm>
            <a:off x="4139952" y="3176686"/>
            <a:ext cx="1440160" cy="504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1A5CE9C-7435-46F6-A13D-7B676902BAB1}"/>
              </a:ext>
            </a:extLst>
          </p:cNvPr>
          <p:cNvSpPr/>
          <p:nvPr/>
        </p:nvSpPr>
        <p:spPr>
          <a:xfrm>
            <a:off x="1907704" y="2852936"/>
            <a:ext cx="2232248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D2245DA4-76B7-4E01-ADB5-D44669B8BB5C}"/>
              </a:ext>
            </a:extLst>
          </p:cNvPr>
          <p:cNvSpPr/>
          <p:nvPr/>
        </p:nvSpPr>
        <p:spPr>
          <a:xfrm>
            <a:off x="5577407" y="2816931"/>
            <a:ext cx="2232248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2297969-209B-46BB-983E-3C5F60163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3" y="4294643"/>
            <a:ext cx="3353322" cy="22372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61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18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◇現状の調剤薬局の使い方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・調剤薬局は「素敵なスタッフがいる」から行く場所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「対物」　　　　　　　　　　　「対人」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① ～立地から機能へ～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② ～対物業務から対人業務へ～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③ ～バラバラから一つへ～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平成</a:t>
            </a:r>
            <a:r>
              <a:rPr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</a:t>
            </a:r>
            <a:r>
              <a:rPr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23</a:t>
            </a:r>
            <a:r>
              <a:rPr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 厚生労働省</a:t>
            </a:r>
            <a:endParaRPr lang="en-US" altLang="ja-JP" sz="1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「患者のための薬局ビジョン～「門前」から「かかりつけ」、そして「地域」へ～ 」より</a:t>
            </a:r>
            <a:endParaRPr lang="en-US" altLang="ja-JP" sz="1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26610C19-E9F1-43BE-AE00-36849AA9B73D}"/>
              </a:ext>
            </a:extLst>
          </p:cNvPr>
          <p:cNvSpPr/>
          <p:nvPr/>
        </p:nvSpPr>
        <p:spPr>
          <a:xfrm>
            <a:off x="4139952" y="3176686"/>
            <a:ext cx="1440160" cy="504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D8A21010-7D0E-46D3-B8E7-A4FC034CAEA6}"/>
              </a:ext>
            </a:extLst>
          </p:cNvPr>
          <p:cNvSpPr/>
          <p:nvPr/>
        </p:nvSpPr>
        <p:spPr>
          <a:xfrm>
            <a:off x="1907704" y="2852936"/>
            <a:ext cx="2232248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0DA9E50C-EA00-4E80-ADCE-86AEC482F1DE}"/>
              </a:ext>
            </a:extLst>
          </p:cNvPr>
          <p:cNvSpPr/>
          <p:nvPr/>
        </p:nvSpPr>
        <p:spPr>
          <a:xfrm>
            <a:off x="5577407" y="2816931"/>
            <a:ext cx="2232248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8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hankomori.com/inkanbasic/wp-content/uploads/2016/04/law-school-ftr.jpg">
            <a:extLst>
              <a:ext uri="{FF2B5EF4-FFF2-40B4-BE49-F238E27FC236}">
                <a16:creationId xmlns:a16="http://schemas.microsoft.com/office/drawing/2014/main" id="{7159FF8E-9B0D-4D2E-8979-F5B5E19CD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45430"/>
            <a:ext cx="4536504" cy="283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0B42B44-BC37-487F-8CF2-4977EA74B92E}"/>
              </a:ext>
            </a:extLst>
          </p:cNvPr>
          <p:cNvSpPr txBox="1"/>
          <p:nvPr/>
        </p:nvSpPr>
        <p:spPr>
          <a:xfrm>
            <a:off x="1092200" y="4580746"/>
            <a:ext cx="8114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薬剤師は、調剤、医薬品の供給その他薬事衛生をつかさどることによって、公衆衛生の向上及び増進に寄与し、もつて国民の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健康な生活を確保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するものとする。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19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◇国の方針の確認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・薬剤師法第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条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→薬剤師の役割＝健康な生活の確保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1559589-C530-412B-900E-F144C4DBED8E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</p:spTree>
    <p:extLst>
      <p:ext uri="{BB962C8B-B14F-4D97-AF65-F5344CB8AC3E}">
        <p14:creationId xmlns:p14="http://schemas.microsoft.com/office/powerpoint/2010/main" val="257283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自己紹介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65372" y="1165059"/>
            <a:ext cx="80501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1969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年生まれ　東京都在住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二分脊椎症　日本二分脊椎症協会元会長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精巣がん　精巣腫瘍患者友の会副代表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甲状腺がん（治療中）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ペイシェントサロン協会会長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患医ねっと代表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北里大学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薬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)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・上智大学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看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)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非常勤講師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元第一製薬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株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)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（現第一三共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株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)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）研究所勤務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元カフェオーナー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→患者の側からよりよい医療をともに実現する</a:t>
            </a:r>
            <a:endParaRPr lang="en-US" altLang="ja-JP" sz="28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43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20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◇国の方針の確認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・薬剤師法第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条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・薬局ビジョン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対人業務＝国民（患者）の一人ひとりを視る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7D3B2DAC-4671-40B9-9BD1-2B0AD8E0DCAB}"/>
              </a:ext>
            </a:extLst>
          </p:cNvPr>
          <p:cNvSpPr/>
          <p:nvPr/>
        </p:nvSpPr>
        <p:spPr>
          <a:xfrm>
            <a:off x="2555776" y="2555866"/>
            <a:ext cx="864096" cy="582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6CC2B84-7A61-4E76-A26C-873A67F84F25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</p:spTree>
    <p:extLst>
      <p:ext uri="{BB962C8B-B14F-4D97-AF65-F5344CB8AC3E}">
        <p14:creationId xmlns:p14="http://schemas.microsoft.com/office/powerpoint/2010/main" val="34918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21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◇国の方針の確認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・薬剤師法第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条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・薬局ビジョン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対人業務＝国民（患者）の一人ひとりを視る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7D3B2DAC-4671-40B9-9BD1-2B0AD8E0DCAB}"/>
              </a:ext>
            </a:extLst>
          </p:cNvPr>
          <p:cNvSpPr/>
          <p:nvPr/>
        </p:nvSpPr>
        <p:spPr>
          <a:xfrm>
            <a:off x="2555776" y="2555866"/>
            <a:ext cx="864096" cy="582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5D667974-66ED-4E40-8204-4D3F563E7881}"/>
              </a:ext>
            </a:extLst>
          </p:cNvPr>
          <p:cNvSpPr/>
          <p:nvPr/>
        </p:nvSpPr>
        <p:spPr>
          <a:xfrm>
            <a:off x="2555776" y="3776736"/>
            <a:ext cx="864096" cy="582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6A62F48-1C6A-46E5-B928-85E802753CFD}"/>
              </a:ext>
            </a:extLst>
          </p:cNvPr>
          <p:cNvSpPr/>
          <p:nvPr/>
        </p:nvSpPr>
        <p:spPr>
          <a:xfrm>
            <a:off x="4770098" y="4979653"/>
            <a:ext cx="4067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一人ひとりの「健康な生活」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患者の生活を捉える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DFE8C3E-AEC9-4EE7-A91A-A4E098834B31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B2BF690-FF99-484D-9E04-A60D087DB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145" y="4385649"/>
            <a:ext cx="2909472" cy="217711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41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22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◇国民から見た薬剤師の現状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DFE8C3E-AEC9-4EE7-A91A-A4E098834B31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5A7B283-BEF5-4A60-83D1-165B01C89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3" y="1628775"/>
            <a:ext cx="7143750" cy="5057775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8663C35-160D-4414-A57F-A00F29D09069}"/>
              </a:ext>
            </a:extLst>
          </p:cNvPr>
          <p:cNvSpPr/>
          <p:nvPr/>
        </p:nvSpPr>
        <p:spPr>
          <a:xfrm>
            <a:off x="1128169" y="6571882"/>
            <a:ext cx="76722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/>
              <a:t>平成30年度診療報酬改定の概要　～調剤～　厚生労働省保険局医療課　平成30年3月5日版　より抜粋</a:t>
            </a:r>
          </a:p>
        </p:txBody>
      </p:sp>
    </p:spTree>
    <p:extLst>
      <p:ext uri="{BB962C8B-B14F-4D97-AF65-F5344CB8AC3E}">
        <p14:creationId xmlns:p14="http://schemas.microsoft.com/office/powerpoint/2010/main" val="25292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23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◇国民から見た薬剤師の現状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DFE8C3E-AEC9-4EE7-A91A-A4E098834B31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5A7B283-BEF5-4A60-83D1-165B01C89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3" y="1628775"/>
            <a:ext cx="7143750" cy="505777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52A54FD-81D7-4AC9-BB92-DB9B8B461717}"/>
              </a:ext>
            </a:extLst>
          </p:cNvPr>
          <p:cNvSpPr/>
          <p:nvPr/>
        </p:nvSpPr>
        <p:spPr>
          <a:xfrm>
            <a:off x="1128169" y="6571882"/>
            <a:ext cx="76722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/>
              <a:t>平成30年度診療報酬改定の概要　～調剤～　厚生労働省保険局医療課　平成30年3月5日版　より抜粋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89C4275-C215-4E37-964B-F2A6F2C69FEC}"/>
              </a:ext>
            </a:extLst>
          </p:cNvPr>
          <p:cNvSpPr/>
          <p:nvPr/>
        </p:nvSpPr>
        <p:spPr>
          <a:xfrm>
            <a:off x="1128169" y="4805940"/>
            <a:ext cx="7672213" cy="18282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E9CE5A69-A1F9-43B0-8DE5-594E9D0902D0}"/>
              </a:ext>
            </a:extLst>
          </p:cNvPr>
          <p:cNvSpPr/>
          <p:nvPr/>
        </p:nvSpPr>
        <p:spPr>
          <a:xfrm>
            <a:off x="4822182" y="3768115"/>
            <a:ext cx="4123381" cy="798665"/>
          </a:xfrm>
          <a:prstGeom prst="wedgeRoundRectCallout">
            <a:avLst>
              <a:gd name="adj1" fmla="val -25950"/>
              <a:gd name="adj2" fmla="val 7761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845E7C-D390-474F-AA3D-3473A7359498}"/>
              </a:ext>
            </a:extLst>
          </p:cNvPr>
          <p:cNvSpPr txBox="1"/>
          <p:nvPr/>
        </p:nvSpPr>
        <p:spPr>
          <a:xfrm>
            <a:off x="4913116" y="3875059"/>
            <a:ext cx="412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薬剤師・薬局のかかわり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9A7CA165-42AA-47EB-BA85-E17A9D8F1C61}"/>
              </a:ext>
            </a:extLst>
          </p:cNvPr>
          <p:cNvSpPr/>
          <p:nvPr/>
        </p:nvSpPr>
        <p:spPr>
          <a:xfrm>
            <a:off x="2051720" y="2718401"/>
            <a:ext cx="3237829" cy="798665"/>
          </a:xfrm>
          <a:prstGeom prst="wedgeRoundRectCallout">
            <a:avLst>
              <a:gd name="adj1" fmla="val -61149"/>
              <a:gd name="adj2" fmla="val 54382"/>
              <a:gd name="adj3" fmla="val 16667"/>
            </a:avLst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50B1BD2-6F30-473A-86AB-43463BD8DF5A}"/>
              </a:ext>
            </a:extLst>
          </p:cNvPr>
          <p:cNvSpPr txBox="1"/>
          <p:nvPr/>
        </p:nvSpPr>
        <p:spPr>
          <a:xfrm>
            <a:off x="2051720" y="2841806"/>
            <a:ext cx="323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患者が抱える課題</a:t>
            </a:r>
            <a:endParaRPr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619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24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◇国民から見た薬剤師の現状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DFE8C3E-AEC9-4EE7-A91A-A4E098834B31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5A7B283-BEF5-4A60-83D1-165B01C89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3" y="1628775"/>
            <a:ext cx="7143750" cy="505777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52A54FD-81D7-4AC9-BB92-DB9B8B461717}"/>
              </a:ext>
            </a:extLst>
          </p:cNvPr>
          <p:cNvSpPr/>
          <p:nvPr/>
        </p:nvSpPr>
        <p:spPr>
          <a:xfrm>
            <a:off x="1128169" y="6571882"/>
            <a:ext cx="76722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/>
              <a:t>平成30年度診療報酬改定の概要　～調剤～　厚生労働省保険局医療課　平成30年3月5日版　より抜粋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89C4275-C215-4E37-964B-F2A6F2C69FEC}"/>
              </a:ext>
            </a:extLst>
          </p:cNvPr>
          <p:cNvSpPr/>
          <p:nvPr/>
        </p:nvSpPr>
        <p:spPr>
          <a:xfrm>
            <a:off x="1128169" y="4805940"/>
            <a:ext cx="7672213" cy="18282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E9CE5A69-A1F9-43B0-8DE5-594E9D0902D0}"/>
              </a:ext>
            </a:extLst>
          </p:cNvPr>
          <p:cNvSpPr/>
          <p:nvPr/>
        </p:nvSpPr>
        <p:spPr>
          <a:xfrm>
            <a:off x="4822182" y="3768115"/>
            <a:ext cx="4123381" cy="798665"/>
          </a:xfrm>
          <a:prstGeom prst="wedgeRoundRectCallout">
            <a:avLst>
              <a:gd name="adj1" fmla="val -25950"/>
              <a:gd name="adj2" fmla="val 7761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845E7C-D390-474F-AA3D-3473A7359498}"/>
              </a:ext>
            </a:extLst>
          </p:cNvPr>
          <p:cNvSpPr txBox="1"/>
          <p:nvPr/>
        </p:nvSpPr>
        <p:spPr>
          <a:xfrm>
            <a:off x="4913116" y="3875059"/>
            <a:ext cx="412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薬剤師・薬局のかかわり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55DE8F52-FA31-48F2-B8DB-FE1F0585B4B6}"/>
              </a:ext>
            </a:extLst>
          </p:cNvPr>
          <p:cNvSpPr/>
          <p:nvPr/>
        </p:nvSpPr>
        <p:spPr>
          <a:xfrm>
            <a:off x="1915319" y="1766447"/>
            <a:ext cx="3232745" cy="1786950"/>
          </a:xfrm>
          <a:prstGeom prst="wedgeRoundRectCallout">
            <a:avLst>
              <a:gd name="adj1" fmla="val 41820"/>
              <a:gd name="adj2" fmla="val 618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E0C14B1-CE47-4AFD-8D1C-B1BC653FDE4D}"/>
              </a:ext>
            </a:extLst>
          </p:cNvPr>
          <p:cNvSpPr txBox="1"/>
          <p:nvPr/>
        </p:nvSpPr>
        <p:spPr>
          <a:xfrm>
            <a:off x="2006252" y="1873391"/>
            <a:ext cx="5818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薬剤師・薬局が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「何ができるか」を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患者は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知らない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0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25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◇国民から見た薬剤師の現状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DFE8C3E-AEC9-4EE7-A91A-A4E098834B31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5A7B283-BEF5-4A60-83D1-165B01C89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3" y="1628775"/>
            <a:ext cx="7143750" cy="505777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52A54FD-81D7-4AC9-BB92-DB9B8B461717}"/>
              </a:ext>
            </a:extLst>
          </p:cNvPr>
          <p:cNvSpPr/>
          <p:nvPr/>
        </p:nvSpPr>
        <p:spPr>
          <a:xfrm>
            <a:off x="1128169" y="6571882"/>
            <a:ext cx="76722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/>
              <a:t>平成30年度診療報酬改定の概要　～調剤～　厚生労働省保険局医療課　平成30年3月5日版　より抜粋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89C4275-C215-4E37-964B-F2A6F2C69FEC}"/>
              </a:ext>
            </a:extLst>
          </p:cNvPr>
          <p:cNvSpPr/>
          <p:nvPr/>
        </p:nvSpPr>
        <p:spPr>
          <a:xfrm>
            <a:off x="1128169" y="4805940"/>
            <a:ext cx="7672213" cy="18282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E9CE5A69-A1F9-43B0-8DE5-594E9D0902D0}"/>
              </a:ext>
            </a:extLst>
          </p:cNvPr>
          <p:cNvSpPr/>
          <p:nvPr/>
        </p:nvSpPr>
        <p:spPr>
          <a:xfrm>
            <a:off x="4822182" y="3768115"/>
            <a:ext cx="4123381" cy="798665"/>
          </a:xfrm>
          <a:prstGeom prst="wedgeRoundRectCallout">
            <a:avLst>
              <a:gd name="adj1" fmla="val -25950"/>
              <a:gd name="adj2" fmla="val 7761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845E7C-D390-474F-AA3D-3473A7359498}"/>
              </a:ext>
            </a:extLst>
          </p:cNvPr>
          <p:cNvSpPr txBox="1"/>
          <p:nvPr/>
        </p:nvSpPr>
        <p:spPr>
          <a:xfrm>
            <a:off x="4913116" y="3875059"/>
            <a:ext cx="412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薬剤師・薬局のかかわり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55DE8F52-FA31-48F2-B8DB-FE1F0585B4B6}"/>
              </a:ext>
            </a:extLst>
          </p:cNvPr>
          <p:cNvSpPr/>
          <p:nvPr/>
        </p:nvSpPr>
        <p:spPr>
          <a:xfrm>
            <a:off x="1915319" y="1766447"/>
            <a:ext cx="3232745" cy="1786950"/>
          </a:xfrm>
          <a:prstGeom prst="wedgeRoundRectCallout">
            <a:avLst>
              <a:gd name="adj1" fmla="val 41820"/>
              <a:gd name="adj2" fmla="val 618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E0C14B1-CE47-4AFD-8D1C-B1BC653FDE4D}"/>
              </a:ext>
            </a:extLst>
          </p:cNvPr>
          <p:cNvSpPr txBox="1"/>
          <p:nvPr/>
        </p:nvSpPr>
        <p:spPr>
          <a:xfrm>
            <a:off x="2006252" y="1873391"/>
            <a:ext cx="5818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薬剤師・薬局が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「何ができるか」を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患者は知らない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1AC68D8B-FA87-4F04-9956-7359E7C5B8B0}"/>
              </a:ext>
            </a:extLst>
          </p:cNvPr>
          <p:cNvSpPr/>
          <p:nvPr/>
        </p:nvSpPr>
        <p:spPr>
          <a:xfrm>
            <a:off x="5553695" y="1374571"/>
            <a:ext cx="3505374" cy="1786950"/>
          </a:xfrm>
          <a:prstGeom prst="wedgeRoundRectCallout">
            <a:avLst>
              <a:gd name="adj1" fmla="val -61389"/>
              <a:gd name="adj2" fmla="val 3214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CCF8837-D94D-47E7-A74C-8D778ECC6EBE}"/>
              </a:ext>
            </a:extLst>
          </p:cNvPr>
          <p:cNvSpPr txBox="1"/>
          <p:nvPr/>
        </p:nvSpPr>
        <p:spPr>
          <a:xfrm>
            <a:off x="5644628" y="1481515"/>
            <a:ext cx="3482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薬剤師・薬局は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「何ができるか」を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患者</a:t>
            </a:r>
            <a:r>
              <a:rPr kumimoji="1" lang="ja-JP" altLang="en-US" sz="3200" spc="-150" dirty="0">
                <a:latin typeface="Meiryo UI" panose="020B0604030504040204" pitchFamily="50" charset="-128"/>
                <a:ea typeface="Meiryo UI" panose="020B0604030504040204" pitchFamily="50" charset="-128"/>
              </a:rPr>
              <a:t>に伝えていない</a:t>
            </a:r>
            <a:endParaRPr kumimoji="1" lang="en-US" altLang="ja-JP" sz="3200" spc="-1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0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26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◇国民から見た薬剤師の現状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DFE8C3E-AEC9-4EE7-A91A-A4E098834B31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845E7C-D390-474F-AA3D-3473A7359498}"/>
              </a:ext>
            </a:extLst>
          </p:cNvPr>
          <p:cNvSpPr txBox="1"/>
          <p:nvPr/>
        </p:nvSpPr>
        <p:spPr>
          <a:xfrm>
            <a:off x="2942380" y="4886178"/>
            <a:ext cx="4797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何ができるかわからない方を相談相手に選びますか？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55DE8F52-FA31-48F2-B8DB-FE1F0585B4B6}"/>
              </a:ext>
            </a:extLst>
          </p:cNvPr>
          <p:cNvSpPr/>
          <p:nvPr/>
        </p:nvSpPr>
        <p:spPr>
          <a:xfrm>
            <a:off x="1915319" y="1766447"/>
            <a:ext cx="3232745" cy="1786950"/>
          </a:xfrm>
          <a:prstGeom prst="wedgeRoundRectCallout">
            <a:avLst>
              <a:gd name="adj1" fmla="val 41820"/>
              <a:gd name="adj2" fmla="val 618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E0C14B1-CE47-4AFD-8D1C-B1BC653FDE4D}"/>
              </a:ext>
            </a:extLst>
          </p:cNvPr>
          <p:cNvSpPr txBox="1"/>
          <p:nvPr/>
        </p:nvSpPr>
        <p:spPr>
          <a:xfrm>
            <a:off x="2006252" y="1873391"/>
            <a:ext cx="5818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薬剤師・薬局が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「何ができるか」を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患者は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知らない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1AC68D8B-FA87-4F04-9956-7359E7C5B8B0}"/>
              </a:ext>
            </a:extLst>
          </p:cNvPr>
          <p:cNvSpPr/>
          <p:nvPr/>
        </p:nvSpPr>
        <p:spPr>
          <a:xfrm>
            <a:off x="5553695" y="1374571"/>
            <a:ext cx="3505374" cy="1786950"/>
          </a:xfrm>
          <a:prstGeom prst="wedgeRoundRectCallout">
            <a:avLst>
              <a:gd name="adj1" fmla="val -61389"/>
              <a:gd name="adj2" fmla="val 3214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CCF8837-D94D-47E7-A74C-8D778ECC6EBE}"/>
              </a:ext>
            </a:extLst>
          </p:cNvPr>
          <p:cNvSpPr txBox="1"/>
          <p:nvPr/>
        </p:nvSpPr>
        <p:spPr>
          <a:xfrm>
            <a:off x="5644628" y="1481515"/>
            <a:ext cx="3482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薬剤師・薬局は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「何ができるか」を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患者</a:t>
            </a:r>
            <a:r>
              <a:rPr kumimoji="1" lang="ja-JP" altLang="en-US" sz="3200" spc="-150" dirty="0">
                <a:latin typeface="Meiryo UI" panose="020B0604030504040204" pitchFamily="50" charset="-128"/>
                <a:ea typeface="Meiryo UI" panose="020B0604030504040204" pitchFamily="50" charset="-128"/>
              </a:rPr>
              <a:t>に伝えていない</a:t>
            </a:r>
            <a:endParaRPr kumimoji="1" lang="en-US" altLang="ja-JP" sz="3200" spc="-1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077F2FCE-705C-4774-B289-66B963C9E624}"/>
              </a:ext>
            </a:extLst>
          </p:cNvPr>
          <p:cNvSpPr/>
          <p:nvPr/>
        </p:nvSpPr>
        <p:spPr>
          <a:xfrm>
            <a:off x="4528034" y="4062300"/>
            <a:ext cx="1072628" cy="5631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7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27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628800"/>
            <a:ext cx="80501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■まとめ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専門性の高い店はスタッフと客の距離が近い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対物業務から対人業務へ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薬剤師の役割＝健康な生活の確保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薬剤師ができることを国民は知る機会がない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2358382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D5C1762-C3CC-45D5-B7E8-DFDD254ACD81}"/>
              </a:ext>
            </a:extLst>
          </p:cNvPr>
          <p:cNvSpPr/>
          <p:nvPr/>
        </p:nvSpPr>
        <p:spPr>
          <a:xfrm>
            <a:off x="1475656" y="2592342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40BA258-7D07-4A29-A68F-895C87DBF3D8}"/>
              </a:ext>
            </a:extLst>
          </p:cNvPr>
          <p:cNvSpPr/>
          <p:nvPr/>
        </p:nvSpPr>
        <p:spPr>
          <a:xfrm>
            <a:off x="1475656" y="3459785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5548F6F-6194-4452-A68B-91D6A19DA946}"/>
              </a:ext>
            </a:extLst>
          </p:cNvPr>
          <p:cNvSpPr/>
          <p:nvPr/>
        </p:nvSpPr>
        <p:spPr>
          <a:xfrm>
            <a:off x="1475656" y="4261480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4821EDC-F167-429B-B580-86D855B58C67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20C0403-D25C-4C4B-96FF-F9AFC941A406}"/>
              </a:ext>
            </a:extLst>
          </p:cNvPr>
          <p:cNvSpPr/>
          <p:nvPr/>
        </p:nvSpPr>
        <p:spPr>
          <a:xfrm>
            <a:off x="1475656" y="5130985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8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本日の内容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28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627784" y="1989138"/>
            <a:ext cx="59692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403648" y="1744662"/>
            <a:ext cx="7272808" cy="362855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680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4" descr="F:\作業ファイル\みのりカフェ\web\images\minori-13.jpg">
            <a:extLst>
              <a:ext uri="{FF2B5EF4-FFF2-40B4-BE49-F238E27FC236}">
                <a16:creationId xmlns:a16="http://schemas.microsoft.com/office/drawing/2014/main" id="{438430AC-C98D-4F16-99CA-775AA4EC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50" y="2208418"/>
            <a:ext cx="2201256" cy="330046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AF46B0A-D19C-458F-ACDA-E8BDE771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30" y="2208418"/>
            <a:ext cx="3145949" cy="3300465"/>
          </a:xfrm>
          <a:prstGeom prst="rect">
            <a:avLst/>
          </a:prstGeom>
        </p:spPr>
      </p:pic>
      <p:graphicFrame>
        <p:nvGraphicFramePr>
          <p:cNvPr id="26" name="Object 16">
            <a:extLst>
              <a:ext uri="{FF2B5EF4-FFF2-40B4-BE49-F238E27FC236}">
                <a16:creationId xmlns:a16="http://schemas.microsoft.com/office/drawing/2014/main" id="{BD365369-20BA-403A-9B19-BCBEF93A227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44041" y="2204864"/>
          <a:ext cx="2621149" cy="330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5" name="ビットマップ イメージ" r:id="rId5" imgW="1352381" imgH="1704762" progId="Paint.Picture">
                  <p:embed/>
                </p:oleObj>
              </mc:Choice>
              <mc:Fallback>
                <p:oleObj name="ビットマップ イメージ" r:id="rId5" imgW="1352381" imgH="1704762" progId="Paint.Picture">
                  <p:embed/>
                  <p:pic>
                    <p:nvPicPr>
                      <p:cNvPr id="26" name="Object 16">
                        <a:extLst>
                          <a:ext uri="{FF2B5EF4-FFF2-40B4-BE49-F238E27FC236}">
                            <a16:creationId xmlns:a16="http://schemas.microsoft.com/office/drawing/2014/main" id="{BD365369-20BA-403A-9B19-BCBEF93A2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041" y="2204864"/>
                        <a:ext cx="2621149" cy="330401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29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◇現状打破には「個性」の打ち出し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チェーン店　　　　　スタイリッシュ店　　　和モダン店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5963DAA7-70BB-423C-9903-0F581722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00" y="4785073"/>
            <a:ext cx="50482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A</a:t>
            </a:r>
            <a:endParaRPr lang="ja-JP" altLang="en-US" dirty="0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806FF8A-89E4-4415-8B96-50060697F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4785072"/>
            <a:ext cx="50165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C</a:t>
            </a:r>
            <a:endParaRPr lang="ja-JP" altLang="en-US" dirty="0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1AD40F47-FD60-4591-A798-7A6160A88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973" y="4785073"/>
            <a:ext cx="503238" cy="585787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B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84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1661578" y="960438"/>
            <a:ext cx="3804658" cy="5501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自己紹介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585416" y="1319362"/>
            <a:ext cx="48097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薬局・薬剤師が輝ける社会へ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・薬局コンサルティング活動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・薬剤師向け研修</a:t>
            </a:r>
            <a:endParaRPr lang="en-US" altLang="ja-JP" sz="28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・薬剤師向け講演</a:t>
            </a:r>
            <a:endParaRPr lang="en-US" altLang="ja-JP" sz="28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・薬学部における講義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・薬剤師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×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患者イベント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・薬学生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×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患者イベント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・薬剤師対談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・薬剤師向け執筆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・薬剤師向け学会等での登壇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2626148" y="1844824"/>
            <a:ext cx="44301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0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30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◇現状打破には「個性」の打ち出し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4" name="オブジェクト 1">
            <a:extLst>
              <a:ext uri="{FF2B5EF4-FFF2-40B4-BE49-F238E27FC236}">
                <a16:creationId xmlns:a16="http://schemas.microsoft.com/office/drawing/2014/main" id="{FE2075FA-3A59-4787-9181-9169004AD1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86272"/>
              </p:ext>
            </p:extLst>
          </p:nvPr>
        </p:nvGraphicFramePr>
        <p:xfrm>
          <a:off x="927267" y="1628800"/>
          <a:ext cx="8109229" cy="486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3" name="ビットマップ イメージ" r:id="rId5" imgW="7621064" imgH="4571429" progId="PBrush">
                  <p:embed/>
                </p:oleObj>
              </mc:Choice>
              <mc:Fallback>
                <p:oleObj name="ビットマップ イメージ" r:id="rId5" imgW="7621064" imgH="4571429" progId="PBrush">
                  <p:embed/>
                  <p:pic>
                    <p:nvPicPr>
                      <p:cNvPr id="29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267" y="1628800"/>
                        <a:ext cx="8109229" cy="486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">
            <a:extLst>
              <a:ext uri="{FF2B5EF4-FFF2-40B4-BE49-F238E27FC236}">
                <a16:creationId xmlns:a16="http://schemas.microsoft.com/office/drawing/2014/main" id="{8E909B6D-F48D-42A1-A5E5-114E36646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289" y="5243056"/>
            <a:ext cx="503238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7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8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9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A</a:t>
            </a:r>
            <a:endParaRPr lang="ja-JP" alt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7B736CEA-1A58-4CAA-9C3B-DEBB6398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477" y="5027156"/>
            <a:ext cx="50482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7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8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9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B</a:t>
            </a:r>
            <a:endParaRPr lang="ja-JP" altLang="en-US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20B1B12A-508A-456F-89A4-D02ADD4E9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139" y="4882693"/>
            <a:ext cx="504825" cy="585788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7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8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9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C</a:t>
            </a:r>
            <a:endParaRPr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A5670E9-DB8F-4D2F-AC32-355C2CD0E4E0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</p:spTree>
    <p:extLst>
      <p:ext uri="{BB962C8B-B14F-4D97-AF65-F5344CB8AC3E}">
        <p14:creationId xmlns:p14="http://schemas.microsoft.com/office/powerpoint/2010/main" val="22524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31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◇現状打破には「個性」の打ち出し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B63749D-5257-4474-8167-D388B318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1847613"/>
            <a:ext cx="3573133" cy="2742998"/>
          </a:xfrm>
          <a:prstGeom prst="rect">
            <a:avLst/>
          </a:prstGeom>
        </p:spPr>
      </p:pic>
      <p:pic>
        <p:nvPicPr>
          <p:cNvPr id="26" name="Picture 8" descr="クリックすると新しいウィンドウで開きます">
            <a:extLst>
              <a:ext uri="{FF2B5EF4-FFF2-40B4-BE49-F238E27FC236}">
                <a16:creationId xmlns:a16="http://schemas.microsoft.com/office/drawing/2014/main" id="{4FB89D89-6F4F-4DDA-B699-1FD1463E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00" y="3541950"/>
            <a:ext cx="3868016" cy="29685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9DE0184-7BFE-4C9A-A661-1D0361C2180F}"/>
              </a:ext>
            </a:extLst>
          </p:cNvPr>
          <p:cNvSpPr/>
          <p:nvPr/>
        </p:nvSpPr>
        <p:spPr>
          <a:xfrm>
            <a:off x="4770308" y="65257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http://ayagokoro.com/concept.htmlより抜粋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E540900-86CD-4989-A31C-E21DB17EB310}"/>
              </a:ext>
            </a:extLst>
          </p:cNvPr>
          <p:cNvSpPr/>
          <p:nvPr/>
        </p:nvSpPr>
        <p:spPr>
          <a:xfrm>
            <a:off x="1092200" y="65257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http://five-r.co.jp/より抜粋</a:t>
            </a:r>
          </a:p>
        </p:txBody>
      </p:sp>
    </p:spTree>
    <p:extLst>
      <p:ext uri="{BB962C8B-B14F-4D97-AF65-F5344CB8AC3E}">
        <p14:creationId xmlns:p14="http://schemas.microsoft.com/office/powerpoint/2010/main" val="323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32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◇「個性」とは「理念」「コンセプト」「経営方針」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20994C1-6F2A-4AA0-A7A0-48F775D26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1847613"/>
            <a:ext cx="3573133" cy="2742998"/>
          </a:xfrm>
          <a:prstGeom prst="rect">
            <a:avLst/>
          </a:prstGeom>
        </p:spPr>
      </p:pic>
      <p:pic>
        <p:nvPicPr>
          <p:cNvPr id="8200" name="Picture 8" descr="クリックすると新しいウィンドウで開きます">
            <a:extLst>
              <a:ext uri="{FF2B5EF4-FFF2-40B4-BE49-F238E27FC236}">
                <a16:creationId xmlns:a16="http://schemas.microsoft.com/office/drawing/2014/main" id="{E27F88FE-3598-417C-8940-9D8516F8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00" y="3541950"/>
            <a:ext cx="3868016" cy="29685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pic>
        <p:nvPicPr>
          <p:cNvPr id="8194" name="Picture 2" descr="自然の薬箱会社概要">
            <a:extLst>
              <a:ext uri="{FF2B5EF4-FFF2-40B4-BE49-F238E27FC236}">
                <a16:creationId xmlns:a16="http://schemas.microsoft.com/office/drawing/2014/main" id="{C57ACE78-E6C7-46DB-895A-CFC76821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08" y="2726338"/>
            <a:ext cx="1513383" cy="39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yagokoro.com/_src/44/sign.png">
            <a:extLst>
              <a:ext uri="{FF2B5EF4-FFF2-40B4-BE49-F238E27FC236}">
                <a16:creationId xmlns:a16="http://schemas.microsoft.com/office/drawing/2014/main" id="{D945D5C1-757E-47B1-9C4C-456C48F1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00" y="2611921"/>
            <a:ext cx="4133461" cy="93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E6B5EF-E890-4570-8A85-3E35AEF367D4}"/>
              </a:ext>
            </a:extLst>
          </p:cNvPr>
          <p:cNvSpPr/>
          <p:nvPr/>
        </p:nvSpPr>
        <p:spPr>
          <a:xfrm>
            <a:off x="4770308" y="65257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http://ayagokoro.com/concept.htmlより抜粋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400C767-C633-48D4-9989-E8C71405E060}"/>
              </a:ext>
            </a:extLst>
          </p:cNvPr>
          <p:cNvSpPr/>
          <p:nvPr/>
        </p:nvSpPr>
        <p:spPr>
          <a:xfrm>
            <a:off x="1092200" y="65257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http://five-r.co.jp/より抜粋</a:t>
            </a:r>
          </a:p>
        </p:txBody>
      </p:sp>
    </p:spTree>
    <p:extLst>
      <p:ext uri="{BB962C8B-B14F-4D97-AF65-F5344CB8AC3E}">
        <p14:creationId xmlns:p14="http://schemas.microsoft.com/office/powerpoint/2010/main" val="14371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33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◇「個性」とは「理念」「コンセプト」「経営方針」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C507EFD-B853-42D5-BCEA-B1A198D1DC68}"/>
              </a:ext>
            </a:extLst>
          </p:cNvPr>
          <p:cNvSpPr/>
          <p:nvPr/>
        </p:nvSpPr>
        <p:spPr>
          <a:xfrm>
            <a:off x="1181224" y="1677244"/>
            <a:ext cx="74462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＜理念＞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＜コンセプト＞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＜経営方針＞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19D1756-54E2-445A-AAEF-8E74A449C22C}"/>
              </a:ext>
            </a:extLst>
          </p:cNvPr>
          <p:cNvSpPr/>
          <p:nvPr/>
        </p:nvSpPr>
        <p:spPr>
          <a:xfrm>
            <a:off x="1498668" y="2163116"/>
            <a:ext cx="409002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03F04DC-C658-46A6-A91E-D9989A53C6D0}"/>
              </a:ext>
            </a:extLst>
          </p:cNvPr>
          <p:cNvSpPr/>
          <p:nvPr/>
        </p:nvSpPr>
        <p:spPr>
          <a:xfrm>
            <a:off x="1498668" y="3474451"/>
            <a:ext cx="409002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DE9D1CF-13AE-4C12-8D33-823145D94967}"/>
              </a:ext>
            </a:extLst>
          </p:cNvPr>
          <p:cNvSpPr/>
          <p:nvPr/>
        </p:nvSpPr>
        <p:spPr>
          <a:xfrm>
            <a:off x="1490085" y="4881236"/>
            <a:ext cx="409002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5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34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◇コンセプトなどに基づいてスタッフの言動が変わる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B7395D1-7599-4E94-9212-A43EF50A27D5}"/>
              </a:ext>
            </a:extLst>
          </p:cNvPr>
          <p:cNvSpPr/>
          <p:nvPr/>
        </p:nvSpPr>
        <p:spPr>
          <a:xfrm>
            <a:off x="6407316" y="4003410"/>
            <a:ext cx="1899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コンセプトに基づく言動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103D4390-E6C3-4C07-881E-9773CF0CB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197" y="1727496"/>
            <a:ext cx="1949688" cy="2219325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B85173E-48D9-46DC-BEE9-8B6B56EE665D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7DC5466-BF90-4AAA-9CE4-A04CCDE4D9F8}"/>
              </a:ext>
            </a:extLst>
          </p:cNvPr>
          <p:cNvSpPr/>
          <p:nvPr/>
        </p:nvSpPr>
        <p:spPr>
          <a:xfrm>
            <a:off x="1181224" y="1677244"/>
            <a:ext cx="74462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＜理念＞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＜コンセプト＞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＜経営方針＞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D6E75EC-C357-478A-9C94-9A793C95A545}"/>
              </a:ext>
            </a:extLst>
          </p:cNvPr>
          <p:cNvSpPr/>
          <p:nvPr/>
        </p:nvSpPr>
        <p:spPr>
          <a:xfrm>
            <a:off x="1498668" y="2163116"/>
            <a:ext cx="409002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23376EF-2204-4AC3-8FB3-3D6A97A42614}"/>
              </a:ext>
            </a:extLst>
          </p:cNvPr>
          <p:cNvSpPr/>
          <p:nvPr/>
        </p:nvSpPr>
        <p:spPr>
          <a:xfrm>
            <a:off x="1498668" y="3474451"/>
            <a:ext cx="409002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13610F7-CC9A-4F1B-A5FA-C5548A456C9D}"/>
              </a:ext>
            </a:extLst>
          </p:cNvPr>
          <p:cNvSpPr/>
          <p:nvPr/>
        </p:nvSpPr>
        <p:spPr>
          <a:xfrm>
            <a:off x="1490085" y="4881236"/>
            <a:ext cx="409002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21DA791-FE8A-44FA-9794-AB882FFDA0AE}"/>
              </a:ext>
            </a:extLst>
          </p:cNvPr>
          <p:cNvSpPr/>
          <p:nvPr/>
        </p:nvSpPr>
        <p:spPr>
          <a:xfrm>
            <a:off x="1181225" y="1548816"/>
            <a:ext cx="4609026" cy="4346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B55C277-2409-4AA8-ACCF-6C326B5744F2}"/>
              </a:ext>
            </a:extLst>
          </p:cNvPr>
          <p:cNvSpPr/>
          <p:nvPr/>
        </p:nvSpPr>
        <p:spPr>
          <a:xfrm>
            <a:off x="6360286" y="1540126"/>
            <a:ext cx="2613895" cy="4346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7AFE5E71-B343-45FE-988C-9F587B6B1986}"/>
              </a:ext>
            </a:extLst>
          </p:cNvPr>
          <p:cNvSpPr/>
          <p:nvPr/>
        </p:nvSpPr>
        <p:spPr>
          <a:xfrm>
            <a:off x="5790250" y="3474451"/>
            <a:ext cx="578619" cy="818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7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D2F0FDE-8C95-4065-8688-BF644016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073" y="2650298"/>
            <a:ext cx="2476500" cy="2219325"/>
          </a:xfrm>
          <a:prstGeom prst="rect">
            <a:avLst/>
          </a:prstGeom>
        </p:spPr>
      </p:pic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35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◇コンセプトをスタッフを通して客に感じてもらう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" name="Picture 9" descr="C:\Users\nobu\Desktop\illust2815.png">
            <a:extLst>
              <a:ext uri="{FF2B5EF4-FFF2-40B4-BE49-F238E27FC236}">
                <a16:creationId xmlns:a16="http://schemas.microsoft.com/office/drawing/2014/main" id="{371DBD0F-EA47-4409-BD05-307D19EF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61" y="4805940"/>
            <a:ext cx="1687900" cy="18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FA3D3DD-8211-4296-97A5-61F38C8F4E4D}"/>
              </a:ext>
            </a:extLst>
          </p:cNvPr>
          <p:cNvSpPr/>
          <p:nvPr/>
        </p:nvSpPr>
        <p:spPr>
          <a:xfrm>
            <a:off x="3794209" y="1755178"/>
            <a:ext cx="1899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コンセプトの理解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5AA72FD-86C3-469A-803B-2291E92318B5}"/>
              </a:ext>
            </a:extLst>
          </p:cNvPr>
          <p:cNvSpPr/>
          <p:nvPr/>
        </p:nvSpPr>
        <p:spPr>
          <a:xfrm>
            <a:off x="1827707" y="4042118"/>
            <a:ext cx="1899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コンセプトを求めて来店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B85173E-48D9-46DC-BEE9-8B6B56EE665D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sp>
        <p:nvSpPr>
          <p:cNvPr id="28" name="爆発: 8 pt 27">
            <a:extLst>
              <a:ext uri="{FF2B5EF4-FFF2-40B4-BE49-F238E27FC236}">
                <a16:creationId xmlns:a16="http://schemas.microsoft.com/office/drawing/2014/main" id="{1C1E8BC1-EB49-4818-82D7-C585321AE28D}"/>
              </a:ext>
            </a:extLst>
          </p:cNvPr>
          <p:cNvSpPr/>
          <p:nvPr/>
        </p:nvSpPr>
        <p:spPr>
          <a:xfrm>
            <a:off x="6600483" y="4129119"/>
            <a:ext cx="2065401" cy="1416308"/>
          </a:xfrm>
          <a:prstGeom prst="irregularSeal1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B88124F-7AAD-4665-A5DA-E1D6AC86A278}"/>
              </a:ext>
            </a:extLst>
          </p:cNvPr>
          <p:cNvSpPr/>
          <p:nvPr/>
        </p:nvSpPr>
        <p:spPr>
          <a:xfrm>
            <a:off x="6407316" y="4003410"/>
            <a:ext cx="1899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コンセプトに基づく言動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04BB121-8D18-44AB-9436-D75BCD42C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59" y="1860492"/>
            <a:ext cx="2813745" cy="211030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0C6509E-E6C9-42BC-B452-FF789591C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908" y="1822064"/>
            <a:ext cx="2516087" cy="214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36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◇コンセプトにおけるチェック項目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✔　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スタッフ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は、自店のコンセプト（理念）を言えるか？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コンセプトに基づく業務を具体化してるか？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コンセプトを客に感じてもらう言動があるか？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コンセプトを通じ、健康な生活を確保しているか？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✔　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客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は、自店のコンセプトを理解してくれているか？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コンセプトに合った客が集まっているか？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コンセプトを心地よく感じてくれているか？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40D58CA-07A9-4D88-A328-E272FA1C3D28}"/>
              </a:ext>
            </a:extLst>
          </p:cNvPr>
          <p:cNvSpPr/>
          <p:nvPr/>
        </p:nvSpPr>
        <p:spPr>
          <a:xfrm>
            <a:off x="1259632" y="1989138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44DC8C1-954D-486F-A12C-398B41F75C5B}"/>
              </a:ext>
            </a:extLst>
          </p:cNvPr>
          <p:cNvSpPr/>
          <p:nvPr/>
        </p:nvSpPr>
        <p:spPr>
          <a:xfrm>
            <a:off x="1259632" y="4077072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885197B-ECC1-4BFB-B6EB-B1023DD2B729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</p:spTree>
    <p:extLst>
      <p:ext uri="{BB962C8B-B14F-4D97-AF65-F5344CB8AC3E}">
        <p14:creationId xmlns:p14="http://schemas.microsoft.com/office/powerpoint/2010/main" val="38016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37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質問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あなたが客に対して行っている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「経営方針に基づく言動」は？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51904358-A524-496D-8E21-93112CA2009E}"/>
              </a:ext>
            </a:extLst>
          </p:cNvPr>
          <p:cNvSpPr/>
          <p:nvPr/>
        </p:nvSpPr>
        <p:spPr>
          <a:xfrm>
            <a:off x="1104025" y="2022703"/>
            <a:ext cx="7901340" cy="4402900"/>
          </a:xfrm>
          <a:prstGeom prst="wedgeRoundRectCallout">
            <a:avLst>
              <a:gd name="adj1" fmla="val -50060"/>
              <a:gd name="adj2" fmla="val -2244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56E27E3-CFD1-467B-8588-E018F3254A21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</p:spTree>
    <p:extLst>
      <p:ext uri="{BB962C8B-B14F-4D97-AF65-F5344CB8AC3E}">
        <p14:creationId xmlns:p14="http://schemas.microsoft.com/office/powerpoint/2010/main" val="39690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9E249321-7087-4E35-B576-A86B23202EDC}"/>
              </a:ext>
            </a:extLst>
          </p:cNvPr>
          <p:cNvSpPr/>
          <p:nvPr/>
        </p:nvSpPr>
        <p:spPr>
          <a:xfrm>
            <a:off x="1104025" y="2022703"/>
            <a:ext cx="7901340" cy="4402900"/>
          </a:xfrm>
          <a:prstGeom prst="wedgeRoundRectCallout">
            <a:avLst>
              <a:gd name="adj1" fmla="val -50060"/>
              <a:gd name="adj2" fmla="val -2244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38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質問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あなたが客に対して行っている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「経営方針に基づく言動」は？　　・・・ある事例</a:t>
            </a:r>
            <a:endParaRPr lang="ja-JP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A5FF120-DC1D-450E-BC28-8116F1EAD97B}"/>
              </a:ext>
            </a:extLst>
          </p:cNvPr>
          <p:cNvSpPr/>
          <p:nvPr/>
        </p:nvSpPr>
        <p:spPr>
          <a:xfrm>
            <a:off x="1404560" y="2232485"/>
            <a:ext cx="74888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理念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本当の健康を提案し、伴走しながら人生を支援する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E45054D-7670-4608-9639-5AAC3097F5EB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3E6345F-7BAF-4125-9C51-E247E586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976" y="3429000"/>
            <a:ext cx="3647361" cy="27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9E249321-7087-4E35-B576-A86B23202EDC}"/>
              </a:ext>
            </a:extLst>
          </p:cNvPr>
          <p:cNvSpPr/>
          <p:nvPr/>
        </p:nvSpPr>
        <p:spPr>
          <a:xfrm>
            <a:off x="1104025" y="2022703"/>
            <a:ext cx="7901340" cy="4402900"/>
          </a:xfrm>
          <a:prstGeom prst="wedgeRoundRectCallout">
            <a:avLst>
              <a:gd name="adj1" fmla="val -50060"/>
              <a:gd name="adj2" fmla="val -2244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39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A5FF120-DC1D-450E-BC28-8116F1EAD97B}"/>
              </a:ext>
            </a:extLst>
          </p:cNvPr>
          <p:cNvSpPr/>
          <p:nvPr/>
        </p:nvSpPr>
        <p:spPr>
          <a:xfrm>
            <a:off x="1404560" y="2232485"/>
            <a:ext cx="74888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理念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本当の健康を提案し、伴走しながら人生を支援する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待ち合いスペースにある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本や雑誌を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E45054D-7670-4608-9639-5AAC3097F5EB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3E6345F-7BAF-4125-9C51-E247E586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976" y="3429000"/>
            <a:ext cx="3647361" cy="2738472"/>
          </a:xfrm>
          <a:prstGeom prst="rect">
            <a:avLst/>
          </a:prstGeom>
        </p:spPr>
      </p:pic>
      <p:sp>
        <p:nvSpPr>
          <p:cNvPr id="2" name="矢印: 下 1">
            <a:extLst>
              <a:ext uri="{FF2B5EF4-FFF2-40B4-BE49-F238E27FC236}">
                <a16:creationId xmlns:a16="http://schemas.microsoft.com/office/drawing/2014/main" id="{8686CDAA-5E22-4A11-9E1F-6C2DB0AFDAA6}"/>
              </a:ext>
            </a:extLst>
          </p:cNvPr>
          <p:cNvSpPr/>
          <p:nvPr/>
        </p:nvSpPr>
        <p:spPr>
          <a:xfrm>
            <a:off x="3180990" y="3317081"/>
            <a:ext cx="1080120" cy="543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7B06789-EF54-4377-B80C-19A45AEBF12B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質問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あなたが客に対して行っている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「経営方針に基づく言動」は？　　・・・ある事例</a:t>
            </a:r>
            <a:endParaRPr lang="ja-JP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36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本日の目指すゴール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928AC0D-983B-4D9A-9235-ADD7D569773A}"/>
              </a:ext>
            </a:extLst>
          </p:cNvPr>
          <p:cNvSpPr/>
          <p:nvPr/>
        </p:nvSpPr>
        <p:spPr>
          <a:xfrm>
            <a:off x="1151471" y="517823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明日からの行動・意識変容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2DE34A4A-1FF2-4400-9BC3-28956131C79E}"/>
              </a:ext>
            </a:extLst>
          </p:cNvPr>
          <p:cNvSpPr/>
          <p:nvPr/>
        </p:nvSpPr>
        <p:spPr>
          <a:xfrm>
            <a:off x="4395738" y="4437112"/>
            <a:ext cx="1008112" cy="584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4F0DAE1-93AB-4BED-B599-20ACEE40B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00" y="1557525"/>
            <a:ext cx="3722787" cy="27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67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9E249321-7087-4E35-B576-A86B23202EDC}"/>
              </a:ext>
            </a:extLst>
          </p:cNvPr>
          <p:cNvSpPr/>
          <p:nvPr/>
        </p:nvSpPr>
        <p:spPr>
          <a:xfrm>
            <a:off x="1104025" y="2022703"/>
            <a:ext cx="7901340" cy="4402900"/>
          </a:xfrm>
          <a:prstGeom prst="wedgeRoundRectCallout">
            <a:avLst>
              <a:gd name="adj1" fmla="val -50060"/>
              <a:gd name="adj2" fmla="val -2244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40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A5FF120-DC1D-450E-BC28-8116F1EAD97B}"/>
              </a:ext>
            </a:extLst>
          </p:cNvPr>
          <p:cNvSpPr/>
          <p:nvPr/>
        </p:nvSpPr>
        <p:spPr>
          <a:xfrm>
            <a:off x="1404560" y="2232485"/>
            <a:ext cx="74888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理念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本当の健康を提案し、伴走しながら人生を支援する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待ち合いスペースにある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本や雑誌を薬剤師が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健康をテーマにセレクトし、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患者により正しい情報を</a:t>
            </a:r>
            <a:endParaRPr lang="en-US" altLang="ja-JP" sz="28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提供していく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E45054D-7670-4608-9639-5AAC3097F5EB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3E6345F-7BAF-4125-9C51-E247E586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976" y="3429000"/>
            <a:ext cx="3647361" cy="2738472"/>
          </a:xfrm>
          <a:prstGeom prst="rect">
            <a:avLst/>
          </a:prstGeom>
        </p:spPr>
      </p:pic>
      <p:sp>
        <p:nvSpPr>
          <p:cNvPr id="2" name="矢印: 下 1">
            <a:extLst>
              <a:ext uri="{FF2B5EF4-FFF2-40B4-BE49-F238E27FC236}">
                <a16:creationId xmlns:a16="http://schemas.microsoft.com/office/drawing/2014/main" id="{8686CDAA-5E22-4A11-9E1F-6C2DB0AFDAA6}"/>
              </a:ext>
            </a:extLst>
          </p:cNvPr>
          <p:cNvSpPr/>
          <p:nvPr/>
        </p:nvSpPr>
        <p:spPr>
          <a:xfrm>
            <a:off x="3180990" y="3317081"/>
            <a:ext cx="1080120" cy="543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7B06789-EF54-4377-B80C-19A45AEBF12B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質問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あなたが客に対して行っている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「経営方針に基づく言動」は？　　・・・ある事例</a:t>
            </a:r>
            <a:endParaRPr lang="ja-JP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80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9E249321-7087-4E35-B576-A86B23202EDC}"/>
              </a:ext>
            </a:extLst>
          </p:cNvPr>
          <p:cNvSpPr/>
          <p:nvPr/>
        </p:nvSpPr>
        <p:spPr>
          <a:xfrm>
            <a:off x="1104025" y="2022703"/>
            <a:ext cx="7901340" cy="4402900"/>
          </a:xfrm>
          <a:prstGeom prst="wedgeRoundRectCallout">
            <a:avLst>
              <a:gd name="adj1" fmla="val -50060"/>
              <a:gd name="adj2" fmla="val -2244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41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A5FF120-DC1D-450E-BC28-8116F1EAD97B}"/>
              </a:ext>
            </a:extLst>
          </p:cNvPr>
          <p:cNvSpPr/>
          <p:nvPr/>
        </p:nvSpPr>
        <p:spPr>
          <a:xfrm>
            <a:off x="1404560" y="2232485"/>
            <a:ext cx="74888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理念</a:t>
            </a:r>
            <a:endParaRPr lang="en-US" altLang="ja-JP" sz="2800" dirty="0">
              <a:solidFill>
                <a:schemeClr val="accent1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本当の健康を提案し、伴走しながら人生を支援する</a:t>
            </a:r>
            <a:endParaRPr lang="en-US" altLang="ja-JP" sz="2800" dirty="0">
              <a:solidFill>
                <a:schemeClr val="accent1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accent1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accent1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待ち合いスペースにある</a:t>
            </a:r>
            <a:endParaRPr lang="en-US" altLang="ja-JP" sz="2800" dirty="0">
              <a:solidFill>
                <a:schemeClr val="accent1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本や雑誌を薬剤師が</a:t>
            </a:r>
            <a:endParaRPr lang="en-US" altLang="ja-JP" sz="2800" dirty="0">
              <a:solidFill>
                <a:schemeClr val="accent1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健康をテーマにセレクトし、</a:t>
            </a:r>
            <a:endParaRPr lang="en-US" altLang="ja-JP" sz="2800" dirty="0">
              <a:solidFill>
                <a:schemeClr val="accent1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患者により正しい情報を</a:t>
            </a:r>
            <a:endParaRPr lang="en-US" altLang="ja-JP" sz="2800" dirty="0">
              <a:solidFill>
                <a:schemeClr val="accent1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提供していく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E45054D-7670-4608-9639-5AAC3097F5EB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3E6345F-7BAF-4125-9C51-E247E586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976" y="3429000"/>
            <a:ext cx="3647361" cy="2738472"/>
          </a:xfrm>
          <a:prstGeom prst="rect">
            <a:avLst/>
          </a:prstGeom>
        </p:spPr>
      </p:pic>
      <p:sp>
        <p:nvSpPr>
          <p:cNvPr id="2" name="矢印: 下 1">
            <a:extLst>
              <a:ext uri="{FF2B5EF4-FFF2-40B4-BE49-F238E27FC236}">
                <a16:creationId xmlns:a16="http://schemas.microsoft.com/office/drawing/2014/main" id="{8686CDAA-5E22-4A11-9E1F-6C2DB0AFDAA6}"/>
              </a:ext>
            </a:extLst>
          </p:cNvPr>
          <p:cNvSpPr/>
          <p:nvPr/>
        </p:nvSpPr>
        <p:spPr>
          <a:xfrm>
            <a:off x="3180990" y="3317081"/>
            <a:ext cx="1080120" cy="543967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7B06789-EF54-4377-B80C-19A45AEBF12B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質問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あなたが客に対して行っている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「経営方針に基づく言動」は？　　・・・ある事例</a:t>
            </a:r>
            <a:endParaRPr lang="ja-JP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AE3186D-8FA2-4670-B09C-5686C828D0FD}"/>
              </a:ext>
            </a:extLst>
          </p:cNvPr>
          <p:cNvSpPr/>
          <p:nvPr/>
        </p:nvSpPr>
        <p:spPr>
          <a:xfrm>
            <a:off x="5148976" y="3429000"/>
            <a:ext cx="3647361" cy="27574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773AE31-FD7B-4486-A885-E80050CD035A}"/>
              </a:ext>
            </a:extLst>
          </p:cNvPr>
          <p:cNvSpPr/>
          <p:nvPr/>
        </p:nvSpPr>
        <p:spPr>
          <a:xfrm rot="20607405">
            <a:off x="2262449" y="3034132"/>
            <a:ext cx="5050393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薬局・薬剤師の活躍は・・・</a:t>
            </a:r>
            <a:b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Over The Counter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に限らない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多大な労力を要するとは限らない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資格がないとできないとは限らない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管理職の許可が必要とは限らない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6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42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◇客がコンセプトを理解しているかを調べる必要性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客の声を聴くのは他業界では当たり前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581B150-5030-4FC3-B580-568E7D20E4B7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B9EA4B3-3051-4CEC-8DBC-26F08AE57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3" y="1781728"/>
            <a:ext cx="5892048" cy="3314277"/>
          </a:xfrm>
          <a:prstGeom prst="rect">
            <a:avLst/>
          </a:prstGeom>
        </p:spPr>
      </p:pic>
      <p:pic>
        <p:nvPicPr>
          <p:cNvPr id="7170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4F911B25-0D0B-4D45-B4E5-BA8C49DB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3" y="4437112"/>
            <a:ext cx="5892048" cy="16837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43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◇客がコンセプトを理解しているかを調べる必要性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客の声を聴くのは医療業界では当たり前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66852A4-414F-4F46-8297-3038B430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976" y="1755178"/>
            <a:ext cx="2979172" cy="387913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09E5144-5EC3-4AE9-9D17-41EB60617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25" y="1755178"/>
            <a:ext cx="2580465" cy="3879130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581B150-5030-4FC3-B580-568E7D20E4B7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31B7952-50D7-494A-A312-4D365D2C42AF}"/>
              </a:ext>
            </a:extLst>
          </p:cNvPr>
          <p:cNvSpPr/>
          <p:nvPr/>
        </p:nvSpPr>
        <p:spPr>
          <a:xfrm>
            <a:off x="5300090" y="4696747"/>
            <a:ext cx="1008155" cy="64807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9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44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◇客がコンセプトを理解しているかを調べる必要性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奥が深いアンケート調査方法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「客の満足度を調査する」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詳細は・・・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QR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コードにて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581B150-5030-4FC3-B580-568E7D20E4B7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CCDEAD1-934A-44E5-8C86-620EF7AD7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63949"/>
            <a:ext cx="3307234" cy="330723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52CEE7B-2BEB-4845-ADCA-321121265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408448"/>
            <a:ext cx="4108692" cy="29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45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628800"/>
            <a:ext cx="80501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■まとめ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必要な個性とは「理念」「コンセプト」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理念・コンセプトをわかるよう客に言動化する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コンセプトを求めた客が来店する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2358382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D5C1762-C3CC-45D5-B7E8-DFDD254ACD81}"/>
              </a:ext>
            </a:extLst>
          </p:cNvPr>
          <p:cNvSpPr/>
          <p:nvPr/>
        </p:nvSpPr>
        <p:spPr>
          <a:xfrm>
            <a:off x="1475656" y="2592342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40BA258-7D07-4A29-A68F-895C87DBF3D8}"/>
              </a:ext>
            </a:extLst>
          </p:cNvPr>
          <p:cNvSpPr/>
          <p:nvPr/>
        </p:nvSpPr>
        <p:spPr>
          <a:xfrm>
            <a:off x="1475656" y="3456438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5548F6F-6194-4452-A68B-91D6A19DA946}"/>
              </a:ext>
            </a:extLst>
          </p:cNvPr>
          <p:cNvSpPr/>
          <p:nvPr/>
        </p:nvSpPr>
        <p:spPr>
          <a:xfrm>
            <a:off x="1475656" y="4261480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E16074B-67AB-48B2-857B-58CCA418835B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</p:txBody>
      </p:sp>
    </p:spTree>
    <p:extLst>
      <p:ext uri="{BB962C8B-B14F-4D97-AF65-F5344CB8AC3E}">
        <p14:creationId xmlns:p14="http://schemas.microsoft.com/office/powerpoint/2010/main" val="5907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本日の内容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46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627784" y="1989138"/>
            <a:ext cx="59692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403648" y="1744662"/>
            <a:ext cx="7272808" cy="362855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85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47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◇「理想の薬局を考える会」のディスカッションから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AC1BC21-7785-4A47-BA1B-275413D7864E}"/>
              </a:ext>
            </a:extLst>
          </p:cNvPr>
          <p:cNvSpPr/>
          <p:nvPr/>
        </p:nvSpPr>
        <p:spPr>
          <a:xfrm>
            <a:off x="1341711" y="1932086"/>
            <a:ext cx="72008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・患者・薬剤師・医療者たちの自由な集まり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2015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年に全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回開催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・８～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名程度が参加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・進行役がいるディスカッションの場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・模造紙に意見をまとめていく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2" name="図 1">
            <a:extLst>
              <a:ext uri="{FF2B5EF4-FFF2-40B4-BE49-F238E27FC236}">
                <a16:creationId xmlns:a16="http://schemas.microsoft.com/office/drawing/2014/main" id="{0A7090C5-6E66-4E96-B5D2-0513CC36D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83" y="4543464"/>
            <a:ext cx="3168352" cy="17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図 1">
            <a:extLst>
              <a:ext uri="{FF2B5EF4-FFF2-40B4-BE49-F238E27FC236}">
                <a16:creationId xmlns:a16="http://schemas.microsoft.com/office/drawing/2014/main" id="{9B4C9821-F41A-47EB-9B7D-7A9CF0839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8209" y="3848851"/>
            <a:ext cx="3233807" cy="181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48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◇「理想の薬局を考える会」のディスカッションから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AC1BC21-7785-4A47-BA1B-275413D7864E}"/>
              </a:ext>
            </a:extLst>
          </p:cNvPr>
          <p:cNvSpPr/>
          <p:nvPr/>
        </p:nvSpPr>
        <p:spPr>
          <a:xfrm>
            <a:off x="1341711" y="1932086"/>
            <a:ext cx="72008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・患者・薬剤師・医療者たちの自由な集まり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2015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年に全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回開催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・８～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名程度が参加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・進行役がいるディスカッションの場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・模造紙に意見をまとめていく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1">
            <a:extLst>
              <a:ext uri="{FF2B5EF4-FFF2-40B4-BE49-F238E27FC236}">
                <a16:creationId xmlns:a16="http://schemas.microsoft.com/office/drawing/2014/main" id="{957FBBDA-AF51-493E-88BC-E02183459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55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1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49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◇「理想の薬局を考える会」のディスカッションから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AC1BC21-7785-4A47-BA1B-275413D7864E}"/>
              </a:ext>
            </a:extLst>
          </p:cNvPr>
          <p:cNvSpPr/>
          <p:nvPr/>
        </p:nvSpPr>
        <p:spPr>
          <a:xfrm>
            <a:off x="1341711" y="1932086"/>
            <a:ext cx="72008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・患者・薬剤師・医療者たちの自由な集まり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2015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年に全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回開催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・８～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名程度が参加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・進行役がいるディスカッションの場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・模造紙に意見をまとめていく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1">
            <a:extLst>
              <a:ext uri="{FF2B5EF4-FFF2-40B4-BE49-F238E27FC236}">
                <a16:creationId xmlns:a16="http://schemas.microsoft.com/office/drawing/2014/main" id="{957FBBDA-AF51-493E-88BC-E02183459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55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5B94885-F997-419F-9079-0E73500962CD}"/>
              </a:ext>
            </a:extLst>
          </p:cNvPr>
          <p:cNvGrpSpPr>
            <a:grpSpLocks/>
          </p:cNvGrpSpPr>
          <p:nvPr/>
        </p:nvGrpSpPr>
        <p:grpSpPr bwMode="auto">
          <a:xfrm>
            <a:off x="312738" y="1662113"/>
            <a:ext cx="8496300" cy="4814887"/>
            <a:chOff x="312608" y="1662042"/>
            <a:chExt cx="8496430" cy="4814958"/>
          </a:xfrm>
        </p:grpSpPr>
        <p:sp>
          <p:nvSpPr>
            <p:cNvPr id="25" name="テキスト ボックス 2">
              <a:extLst>
                <a:ext uri="{FF2B5EF4-FFF2-40B4-BE49-F238E27FC236}">
                  <a16:creationId xmlns:a16="http://schemas.microsoft.com/office/drawing/2014/main" id="{91299648-4DAC-4DA9-874B-0305EC253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636" y="5033714"/>
              <a:ext cx="1439961" cy="7078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kumimoji="1"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kumimoji="1"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kumimoji="1"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4000"/>
                <a:t>理念</a:t>
              </a:r>
            </a:p>
          </p:txBody>
        </p:sp>
        <p:sp>
          <p:nvSpPr>
            <p:cNvPr id="26" name="テキスト ボックス 5">
              <a:extLst>
                <a:ext uri="{FF2B5EF4-FFF2-40B4-BE49-F238E27FC236}">
                  <a16:creationId xmlns:a16="http://schemas.microsoft.com/office/drawing/2014/main" id="{078867D4-7E83-456D-BF17-CBC5BDAA3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608" y="1662042"/>
              <a:ext cx="4638997" cy="7078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kumimoji="1"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kumimoji="1"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kumimoji="1"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4000" dirty="0"/>
                <a:t>ソフト（薬剤師の質）</a:t>
              </a:r>
            </a:p>
          </p:txBody>
        </p:sp>
        <p:sp>
          <p:nvSpPr>
            <p:cNvPr id="27" name="テキスト ボックス 6">
              <a:extLst>
                <a:ext uri="{FF2B5EF4-FFF2-40B4-BE49-F238E27FC236}">
                  <a16:creationId xmlns:a16="http://schemas.microsoft.com/office/drawing/2014/main" id="{29EF2279-BC18-4925-8EB8-703E2F598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6597" y="5769114"/>
              <a:ext cx="2736106" cy="7078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kumimoji="1"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kumimoji="1"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kumimoji="1"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4000"/>
                <a:t>制度・法律</a:t>
              </a:r>
            </a:p>
          </p:txBody>
        </p:sp>
        <p:sp>
          <p:nvSpPr>
            <p:cNvPr id="29" name="テキスト ボックス 7">
              <a:extLst>
                <a:ext uri="{FF2B5EF4-FFF2-40B4-BE49-F238E27FC236}">
                  <a16:creationId xmlns:a16="http://schemas.microsoft.com/office/drawing/2014/main" id="{C8787C2E-1B63-43F8-9C38-F82383DA1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128" y="4325828"/>
              <a:ext cx="2736106" cy="7078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kumimoji="1"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kumimoji="1"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kumimoji="1"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4000"/>
                <a:t>医薬介連携</a:t>
              </a:r>
            </a:p>
          </p:txBody>
        </p:sp>
        <p:sp>
          <p:nvSpPr>
            <p:cNvPr id="30" name="テキスト ボックス 8">
              <a:extLst>
                <a:ext uri="{FF2B5EF4-FFF2-40B4-BE49-F238E27FC236}">
                  <a16:creationId xmlns:a16="http://schemas.microsoft.com/office/drawing/2014/main" id="{5F667F10-FF4D-4952-A103-7D9F4E40D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646" y="2657450"/>
              <a:ext cx="3528392" cy="7078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kumimoji="1"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kumimoji="1"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kumimoji="1"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4000"/>
                <a:t>ハード（設備）</a:t>
              </a:r>
            </a:p>
          </p:txBody>
        </p:sp>
        <p:sp>
          <p:nvSpPr>
            <p:cNvPr id="31" name="テキスト ボックス 9">
              <a:extLst>
                <a:ext uri="{FF2B5EF4-FFF2-40B4-BE49-F238E27FC236}">
                  <a16:creationId xmlns:a16="http://schemas.microsoft.com/office/drawing/2014/main" id="{D56A5162-973A-4A26-8EDB-764ECE092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609" y="3161506"/>
              <a:ext cx="4638997" cy="7078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kumimoji="1"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kumimoji="1"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kumimoji="1"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kumimoji="1"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4000"/>
                <a:t>ソフト（患者の質）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1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はじめに・・・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【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質問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】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あなた自身にとっての「健康な生活」とは？</a:t>
            </a:r>
            <a:endParaRPr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C334E61-2753-4AAA-8843-05A2B7D8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7" y="3969310"/>
            <a:ext cx="2404173" cy="16040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818E3E2-AE4C-4F3C-BA85-F66251243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47" y="2969091"/>
            <a:ext cx="1483147" cy="22229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730D3C6-4E76-495A-A30F-A19D7539A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9" y="1871223"/>
            <a:ext cx="2867698" cy="19132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46219629-9666-4E44-A8A3-E524B04267BD}"/>
              </a:ext>
            </a:extLst>
          </p:cNvPr>
          <p:cNvSpPr/>
          <p:nvPr/>
        </p:nvSpPr>
        <p:spPr>
          <a:xfrm>
            <a:off x="4779194" y="1919281"/>
            <a:ext cx="4199407" cy="3676662"/>
          </a:xfrm>
          <a:prstGeom prst="wedgeRoundRectCallout">
            <a:avLst>
              <a:gd name="adj1" fmla="val -57080"/>
              <a:gd name="adj2" fmla="val -3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EBBD3FE-AA86-4586-A3F8-107FE55256DA}"/>
              </a:ext>
            </a:extLst>
          </p:cNvPr>
          <p:cNvSpPr/>
          <p:nvPr/>
        </p:nvSpPr>
        <p:spPr>
          <a:xfrm>
            <a:off x="847305" y="5832404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同じテーブルの方と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</a:t>
            </a: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分程度で意見交換を</a:t>
            </a:r>
            <a:endParaRPr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2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2281878-32B9-4CD2-BCE4-AEB7E2F3B9E5}"/>
              </a:ext>
            </a:extLst>
          </p:cNvPr>
          <p:cNvGrpSpPr/>
          <p:nvPr/>
        </p:nvGrpSpPr>
        <p:grpSpPr>
          <a:xfrm>
            <a:off x="-6350" y="0"/>
            <a:ext cx="9150350" cy="6858000"/>
            <a:chOff x="-6350" y="0"/>
            <a:chExt cx="9150350" cy="6858000"/>
          </a:xfrm>
        </p:grpSpPr>
        <p:grpSp>
          <p:nvGrpSpPr>
            <p:cNvPr id="3" name="グループ化 1"/>
            <p:cNvGrpSpPr>
              <a:grpSpLocks/>
            </p:cNvGrpSpPr>
            <p:nvPr/>
          </p:nvGrpSpPr>
          <p:grpSpPr bwMode="auto">
            <a:xfrm>
              <a:off x="-6350" y="0"/>
              <a:ext cx="9150350" cy="6858000"/>
              <a:chOff x="-6491" y="0"/>
              <a:chExt cx="9150491" cy="6858000"/>
            </a:xfrm>
          </p:grpSpPr>
          <p:grpSp>
            <p:nvGrpSpPr>
              <p:cNvPr id="4" name="グループ化 2"/>
              <p:cNvGrpSpPr>
                <a:grpSpLocks/>
              </p:cNvGrpSpPr>
              <p:nvPr/>
            </p:nvGrpSpPr>
            <p:grpSpPr bwMode="auto">
              <a:xfrm>
                <a:off x="-6491" y="0"/>
                <a:ext cx="9150491" cy="6858000"/>
                <a:chOff x="-6491" y="0"/>
                <a:chExt cx="9150491" cy="6858000"/>
              </a:xfrm>
            </p:grpSpPr>
            <p:sp>
              <p:nvSpPr>
                <p:cNvPr id="7" name="正方形/長方形 6"/>
                <p:cNvSpPr/>
                <p:nvPr/>
              </p:nvSpPr>
              <p:spPr>
                <a:xfrm>
                  <a:off x="4622" y="0"/>
                  <a:ext cx="831863" cy="6634163"/>
                </a:xfrm>
                <a:prstGeom prst="rect">
                  <a:avLst/>
                </a:prstGeom>
                <a:solidFill>
                  <a:srgbClr val="FDBF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/>
                </a:p>
              </p:txBody>
            </p:sp>
            <p:pic>
              <p:nvPicPr>
                <p:cNvPr id="8" name="図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00" y="6562766"/>
                  <a:ext cx="1368152" cy="295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" name="図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00" y="116632"/>
                  <a:ext cx="725494" cy="7200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正方形/長方形 9"/>
                <p:cNvSpPr/>
                <p:nvPr/>
              </p:nvSpPr>
              <p:spPr>
                <a:xfrm>
                  <a:off x="836485" y="6607175"/>
                  <a:ext cx="5442034" cy="250825"/>
                </a:xfrm>
                <a:prstGeom prst="rect">
                  <a:avLst/>
                </a:prstGeom>
                <a:solidFill>
                  <a:srgbClr val="FDBF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/>
                </a:p>
              </p:txBody>
            </p:sp>
            <p:sp>
              <p:nvSpPr>
                <p:cNvPr id="11" name="正方形/長方形 10"/>
                <p:cNvSpPr/>
                <p:nvPr/>
              </p:nvSpPr>
              <p:spPr>
                <a:xfrm>
                  <a:off x="-6491" y="6607175"/>
                  <a:ext cx="842976" cy="250825"/>
                </a:xfrm>
                <a:prstGeom prst="rect">
                  <a:avLst/>
                </a:prstGeom>
                <a:solidFill>
                  <a:srgbClr val="FC92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/>
                </a:p>
              </p:txBody>
            </p:sp>
            <p:sp>
              <p:nvSpPr>
                <p:cNvPr id="12" name="正方形/長方形 11"/>
                <p:cNvSpPr/>
                <p:nvPr/>
              </p:nvSpPr>
              <p:spPr>
                <a:xfrm>
                  <a:off x="7885094" y="6607175"/>
                  <a:ext cx="1258906" cy="250825"/>
                </a:xfrm>
                <a:prstGeom prst="rect">
                  <a:avLst/>
                </a:prstGeom>
                <a:solidFill>
                  <a:srgbClr val="FDBF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/>
                </a:p>
              </p:txBody>
            </p:sp>
            <p:sp>
              <p:nvSpPr>
                <p:cNvPr id="13" name="正方形/長方形 12"/>
                <p:cNvSpPr/>
                <p:nvPr/>
              </p:nvSpPr>
              <p:spPr>
                <a:xfrm>
                  <a:off x="179250" y="1196975"/>
                  <a:ext cx="431807" cy="431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/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260213" y="1989138"/>
                  <a:ext cx="271467" cy="271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/>
                </a:p>
              </p:txBody>
            </p:sp>
            <p:sp>
              <p:nvSpPr>
                <p:cNvPr id="15" name="正方形/長方形 14"/>
                <p:cNvSpPr/>
                <p:nvPr/>
              </p:nvSpPr>
              <p:spPr>
                <a:xfrm>
                  <a:off x="314189" y="2565400"/>
                  <a:ext cx="161927" cy="1603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/>
                </a:p>
              </p:txBody>
            </p:sp>
            <p:sp>
              <p:nvSpPr>
                <p:cNvPr id="16" name="正方形/長方形 15"/>
                <p:cNvSpPr/>
                <p:nvPr/>
              </p:nvSpPr>
              <p:spPr>
                <a:xfrm>
                  <a:off x="347527" y="3051175"/>
                  <a:ext cx="96838" cy="968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/>
                </a:p>
              </p:txBody>
            </p:sp>
          </p:grpSp>
          <p:sp>
            <p:nvSpPr>
              <p:cNvPr id="5" name="正方形/長方形 4"/>
              <p:cNvSpPr/>
              <p:nvPr/>
            </p:nvSpPr>
            <p:spPr>
              <a:xfrm>
                <a:off x="836485" y="0"/>
                <a:ext cx="8307515" cy="836613"/>
              </a:xfrm>
              <a:prstGeom prst="rect">
                <a:avLst/>
              </a:prstGeom>
              <a:solidFill>
                <a:srgbClr val="FEE2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836485" y="836613"/>
                <a:ext cx="8307515" cy="71437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18" name="テキスト ボックス 20"/>
            <p:cNvSpPr txBox="1">
              <a:spLocks noChangeArrowheads="1"/>
            </p:cNvSpPr>
            <p:nvPr/>
          </p:nvSpPr>
          <p:spPr bwMode="auto">
            <a:xfrm>
              <a:off x="31048" y="6197206"/>
              <a:ext cx="7524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fld id="{C09600CD-C57F-4A16-9945-6D5B6AE27C50}" type="slidenum">
                <a:rPr lang="en-US" altLang="ja-JP" sz="2400" smtClean="0">
                  <a:solidFill>
                    <a:schemeClr val="bg1"/>
                  </a:solidFill>
                </a:rPr>
                <a:t>50</a:t>
              </a:fld>
              <a:endParaRPr lang="en-US" altLang="ja-JP" sz="2400" dirty="0">
                <a:solidFill>
                  <a:schemeClr val="bg1"/>
                </a:solidFill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986356" y="1025596"/>
              <a:ext cx="80501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◇「理想の薬局を考える会」のディスカッションから</a:t>
              </a:r>
              <a:endPara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02758433-ED3A-4649-AA03-A7C8A81FC92F}"/>
                </a:ext>
              </a:extLst>
            </p:cNvPr>
            <p:cNvSpPr/>
            <p:nvPr/>
          </p:nvSpPr>
          <p:spPr>
            <a:xfrm>
              <a:off x="847726" y="128588"/>
              <a:ext cx="81887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solidFill>
                    <a:schemeClr val="accent6">
                      <a:lumMod val="75000"/>
                    </a:schemeClr>
                  </a:solidFill>
                  <a:latin typeface="AR P丸ゴシック体M" panose="020B0600010101010101" pitchFamily="50" charset="-128"/>
                  <a:ea typeface="AR P丸ゴシック体M" panose="020B0600010101010101" pitchFamily="50" charset="-128"/>
                </a:rPr>
                <a:t>３．生活者から薬剤師への期待</a:t>
              </a: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9AC1BC21-7785-4A47-BA1B-275413D7864E}"/>
                </a:ext>
              </a:extLst>
            </p:cNvPr>
            <p:cNvSpPr/>
            <p:nvPr/>
          </p:nvSpPr>
          <p:spPr>
            <a:xfrm>
              <a:off x="1341711" y="1932086"/>
              <a:ext cx="7200800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・患者・薬剤師・医療者たちの自由な集まり</a:t>
              </a:r>
              <a:endPara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</a:t>
              </a:r>
              <a:r>
                <a:rPr lang="en-US" altLang="ja-JP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2015</a:t>
              </a:r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年に全</a:t>
              </a:r>
              <a:r>
                <a:rPr lang="en-US" altLang="ja-JP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回開催</a:t>
              </a:r>
              <a:endPara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・８～</a:t>
              </a:r>
              <a:r>
                <a:rPr lang="en-US" altLang="ja-JP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15</a:t>
              </a:r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名程度が参加</a:t>
              </a:r>
              <a:endPara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・進行役がいるディスカッションの場</a:t>
              </a:r>
              <a:endPara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・模造紙に意見をまとめていく</a:t>
              </a:r>
              <a:endPara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2" name="図 1">
              <a:extLst>
                <a:ext uri="{FF2B5EF4-FFF2-40B4-BE49-F238E27FC236}">
                  <a16:creationId xmlns:a16="http://schemas.microsoft.com/office/drawing/2014/main" id="{957FBBDA-AF51-493E-88BC-E02183459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5588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65B94885-F997-419F-9079-0E73500962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738" y="1662113"/>
              <a:ext cx="8496300" cy="4814887"/>
              <a:chOff x="312608" y="1662042"/>
              <a:chExt cx="8496430" cy="4814958"/>
            </a:xfrm>
          </p:grpSpPr>
          <p:sp>
            <p:nvSpPr>
              <p:cNvPr id="25" name="テキスト ボックス 2">
                <a:extLst>
                  <a:ext uri="{FF2B5EF4-FFF2-40B4-BE49-F238E27FC236}">
                    <a16:creationId xmlns:a16="http://schemas.microsoft.com/office/drawing/2014/main" id="{91299648-4DAC-4DA9-874B-0305EC253B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6636" y="5033714"/>
                <a:ext cx="1439961" cy="707886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 kumimoji="1"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6"/>
                  </a:buBlip>
                  <a:defRPr kumimoji="1"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Blip>
                    <a:blip r:embed="rId7"/>
                  </a:buBlip>
                  <a:defRPr kumimoji="1"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5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4000"/>
                  <a:t>理念</a:t>
                </a:r>
              </a:p>
            </p:txBody>
          </p:sp>
          <p:sp>
            <p:nvSpPr>
              <p:cNvPr id="26" name="テキスト ボックス 5">
                <a:extLst>
                  <a:ext uri="{FF2B5EF4-FFF2-40B4-BE49-F238E27FC236}">
                    <a16:creationId xmlns:a16="http://schemas.microsoft.com/office/drawing/2014/main" id="{078867D4-7E83-456D-BF17-CBC5BDAA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608" y="1662042"/>
                <a:ext cx="4638997" cy="707886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 kumimoji="1"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6"/>
                  </a:buBlip>
                  <a:defRPr kumimoji="1"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Blip>
                    <a:blip r:embed="rId7"/>
                  </a:buBlip>
                  <a:defRPr kumimoji="1"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5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4000" dirty="0">
                    <a:solidFill>
                      <a:srgbClr val="FF0000"/>
                    </a:solidFill>
                  </a:rPr>
                  <a:t>ソフト（薬剤師の質）</a:t>
                </a:r>
              </a:p>
            </p:txBody>
          </p:sp>
          <p:sp>
            <p:nvSpPr>
              <p:cNvPr id="27" name="テキスト ボックス 6">
                <a:extLst>
                  <a:ext uri="{FF2B5EF4-FFF2-40B4-BE49-F238E27FC236}">
                    <a16:creationId xmlns:a16="http://schemas.microsoft.com/office/drawing/2014/main" id="{29EF2279-BC18-4925-8EB8-703E2F5985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6597" y="5769114"/>
                <a:ext cx="2736106" cy="707886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 kumimoji="1"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6"/>
                  </a:buBlip>
                  <a:defRPr kumimoji="1"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Blip>
                    <a:blip r:embed="rId7"/>
                  </a:buBlip>
                  <a:defRPr kumimoji="1"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5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4000"/>
                  <a:t>制度・法律</a:t>
                </a:r>
              </a:p>
            </p:txBody>
          </p:sp>
          <p:sp>
            <p:nvSpPr>
              <p:cNvPr id="29" name="テキスト ボックス 7">
                <a:extLst>
                  <a:ext uri="{FF2B5EF4-FFF2-40B4-BE49-F238E27FC236}">
                    <a16:creationId xmlns:a16="http://schemas.microsoft.com/office/drawing/2014/main" id="{C8787C2E-1B63-43F8-9C38-F82383DA14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24128" y="4325828"/>
                <a:ext cx="2736106" cy="707886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 kumimoji="1"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6"/>
                  </a:buBlip>
                  <a:defRPr kumimoji="1"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Blip>
                    <a:blip r:embed="rId7"/>
                  </a:buBlip>
                  <a:defRPr kumimoji="1"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5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4000"/>
                  <a:t>医薬介連携</a:t>
                </a:r>
              </a:p>
            </p:txBody>
          </p:sp>
          <p:sp>
            <p:nvSpPr>
              <p:cNvPr id="30" name="テキスト ボックス 8">
                <a:extLst>
                  <a:ext uri="{FF2B5EF4-FFF2-40B4-BE49-F238E27FC236}">
                    <a16:creationId xmlns:a16="http://schemas.microsoft.com/office/drawing/2014/main" id="{5F667F10-FF4D-4952-A103-7D9F4E40DC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0646" y="2657450"/>
                <a:ext cx="3528392" cy="707886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 kumimoji="1"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6"/>
                  </a:buBlip>
                  <a:defRPr kumimoji="1"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Blip>
                    <a:blip r:embed="rId7"/>
                  </a:buBlip>
                  <a:defRPr kumimoji="1"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5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4000"/>
                  <a:t>ハード（設備）</a:t>
                </a:r>
              </a:p>
            </p:txBody>
          </p:sp>
          <p:sp>
            <p:nvSpPr>
              <p:cNvPr id="31" name="テキスト ボックス 9">
                <a:extLst>
                  <a:ext uri="{FF2B5EF4-FFF2-40B4-BE49-F238E27FC236}">
                    <a16:creationId xmlns:a16="http://schemas.microsoft.com/office/drawing/2014/main" id="{D56A5162-973A-4A26-8EDB-764ECE092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609" y="3161506"/>
                <a:ext cx="4638997" cy="707886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 kumimoji="1"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6"/>
                  </a:buBlip>
                  <a:defRPr kumimoji="1"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Blip>
                    <a:blip r:embed="rId7"/>
                  </a:buBlip>
                  <a:defRPr kumimoji="1"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5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kumimoji="1"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4000">
                    <a:solidFill>
                      <a:srgbClr val="FF0000"/>
                    </a:solidFill>
                  </a:rPr>
                  <a:t>ソフト（患者の質）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0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51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◇「理想の薬局を考える会」のディスカッションから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AC1BC21-7785-4A47-BA1B-275413D7864E}"/>
              </a:ext>
            </a:extLst>
          </p:cNvPr>
          <p:cNvSpPr/>
          <p:nvPr/>
        </p:nvSpPr>
        <p:spPr>
          <a:xfrm>
            <a:off x="1451115" y="4232843"/>
            <a:ext cx="7200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DEB021A-E1C4-43C7-965C-BCA6730C63B8}"/>
              </a:ext>
            </a:extLst>
          </p:cNvPr>
          <p:cNvSpPr/>
          <p:nvPr/>
        </p:nvSpPr>
        <p:spPr>
          <a:xfrm>
            <a:off x="3074984" y="2124869"/>
            <a:ext cx="395306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ソフト（患者の質）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ソフト（薬剤師の質）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778DE25C-487A-4BB5-ADA7-D20F001B17BB}"/>
              </a:ext>
            </a:extLst>
          </p:cNvPr>
          <p:cNvSpPr/>
          <p:nvPr/>
        </p:nvSpPr>
        <p:spPr>
          <a:xfrm>
            <a:off x="4105447" y="3279480"/>
            <a:ext cx="83185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4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52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◇「理想の薬局を考える会」のディスカッションから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AC1BC21-7785-4A47-BA1B-275413D7864E}"/>
              </a:ext>
            </a:extLst>
          </p:cNvPr>
          <p:cNvSpPr/>
          <p:nvPr/>
        </p:nvSpPr>
        <p:spPr>
          <a:xfrm>
            <a:off x="1451115" y="4232843"/>
            <a:ext cx="7200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DEB021A-E1C4-43C7-965C-BCA6730C63B8}"/>
              </a:ext>
            </a:extLst>
          </p:cNvPr>
          <p:cNvSpPr/>
          <p:nvPr/>
        </p:nvSpPr>
        <p:spPr>
          <a:xfrm>
            <a:off x="3074984" y="2124869"/>
            <a:ext cx="395306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ソフト（患者の質）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ソフト（薬剤師の質）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778DE25C-487A-4BB5-ADA7-D20F001B17BB}"/>
              </a:ext>
            </a:extLst>
          </p:cNvPr>
          <p:cNvSpPr/>
          <p:nvPr/>
        </p:nvSpPr>
        <p:spPr>
          <a:xfrm>
            <a:off x="4105447" y="3279480"/>
            <a:ext cx="83185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0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53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3409C55E-8FA7-45CA-A5A9-CE2FD3861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032" y="3081093"/>
            <a:ext cx="2819400" cy="2438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2400">
              <a:latin typeface="Comic Sans MS" panose="030F0702030302020204" pitchFamily="66" charset="0"/>
            </a:endParaRPr>
          </a:p>
        </p:txBody>
      </p:sp>
      <p:pic>
        <p:nvPicPr>
          <p:cNvPr id="29" name="Picture 19" descr="C:\Users\nobu\Desktop\illust195.png">
            <a:extLst>
              <a:ext uri="{FF2B5EF4-FFF2-40B4-BE49-F238E27FC236}">
                <a16:creationId xmlns:a16="http://schemas.microsoft.com/office/drawing/2014/main" id="{0D6BD15D-5B82-4AF4-B842-FD85B78B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32" y="2700093"/>
            <a:ext cx="9906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C:\Users\nobu\Desktop\illust1329.png">
            <a:extLst>
              <a:ext uri="{FF2B5EF4-FFF2-40B4-BE49-F238E27FC236}">
                <a16:creationId xmlns:a16="http://schemas.microsoft.com/office/drawing/2014/main" id="{53D436D6-F360-4386-A7D9-D2B4BA27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32" y="4452693"/>
            <a:ext cx="95408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1" descr="C:\Users\nobu\Desktop\illust4065.png">
            <a:extLst>
              <a:ext uri="{FF2B5EF4-FFF2-40B4-BE49-F238E27FC236}">
                <a16:creationId xmlns:a16="http://schemas.microsoft.com/office/drawing/2014/main" id="{DF25D967-3F06-4932-A728-9599FCC50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32" y="4300293"/>
            <a:ext cx="8064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2" descr="C:\Users\nobu\Desktop\illust2817.png">
            <a:extLst>
              <a:ext uri="{FF2B5EF4-FFF2-40B4-BE49-F238E27FC236}">
                <a16:creationId xmlns:a16="http://schemas.microsoft.com/office/drawing/2014/main" id="{18B22A08-159A-4FDE-BA10-AAE89354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920" y="2700093"/>
            <a:ext cx="8588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AE667E07-7AE9-4AFB-9A1D-0F4604CD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28" y="2595981"/>
            <a:ext cx="373846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CD0A9A72-E5A7-4F2F-B31B-F0725DD3EAE7}"/>
              </a:ext>
            </a:extLst>
          </p:cNvPr>
          <p:cNvSpPr/>
          <p:nvPr/>
        </p:nvSpPr>
        <p:spPr>
          <a:xfrm>
            <a:off x="1109441" y="2348252"/>
            <a:ext cx="4245766" cy="3905833"/>
          </a:xfrm>
          <a:prstGeom prst="wedgeEllipseCallout">
            <a:avLst>
              <a:gd name="adj1" fmla="val 62239"/>
              <a:gd name="adj2" fmla="val -6440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0E0C223-65C3-4F7F-BE90-53DB250F63B6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＝お薬手帳の最大活用を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B1A2E29-854E-41F2-8F89-72D3B7C1D216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42966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54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3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AE667E07-7AE9-4AFB-9A1D-0F4604CD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28" y="2595981"/>
            <a:ext cx="373846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0E0C223-65C3-4F7F-BE90-53DB250F63B6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＝お薬手帳の最大活用を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B1A2E29-854E-41F2-8F89-72D3B7C1D216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419BFDB-7AA0-4FC3-97DA-83C4F4CEE85E}"/>
              </a:ext>
            </a:extLst>
          </p:cNvPr>
          <p:cNvSpPr/>
          <p:nvPr/>
        </p:nvSpPr>
        <p:spPr>
          <a:xfrm>
            <a:off x="5292080" y="2918422"/>
            <a:ext cx="3847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薬剤師が渡したお薬リスト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4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55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3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AE667E07-7AE9-4AFB-9A1D-0F4604CD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28" y="2595981"/>
            <a:ext cx="373846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0E0C223-65C3-4F7F-BE90-53DB250F63B6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＝お薬手帳の最大活用を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B1A2E29-854E-41F2-8F89-72D3B7C1D216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419BFDB-7AA0-4FC3-97DA-83C4F4CEE85E}"/>
              </a:ext>
            </a:extLst>
          </p:cNvPr>
          <p:cNvSpPr/>
          <p:nvPr/>
        </p:nvSpPr>
        <p:spPr>
          <a:xfrm>
            <a:off x="5292080" y="2918422"/>
            <a:ext cx="38471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薬剤師が渡したお薬リスト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患者が飲んだお薬リスト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A4DC0DF9-53D3-41E7-B8EE-FA9446B69150}"/>
              </a:ext>
            </a:extLst>
          </p:cNvPr>
          <p:cNvSpPr/>
          <p:nvPr/>
        </p:nvSpPr>
        <p:spPr>
          <a:xfrm>
            <a:off x="6516216" y="3580429"/>
            <a:ext cx="10297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2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56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3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AE667E07-7AE9-4AFB-9A1D-0F4604CD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28" y="2595981"/>
            <a:ext cx="373846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0E0C223-65C3-4F7F-BE90-53DB250F63B6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＝お薬手帳の最大活用を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B1A2E29-854E-41F2-8F89-72D3B7C1D216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419BFDB-7AA0-4FC3-97DA-83C4F4CEE85E}"/>
              </a:ext>
            </a:extLst>
          </p:cNvPr>
          <p:cNvSpPr/>
          <p:nvPr/>
        </p:nvSpPr>
        <p:spPr>
          <a:xfrm>
            <a:off x="5292080" y="2918422"/>
            <a:ext cx="38471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薬剤師が渡したお薬リスト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患者が飲んだお薬リスト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A4DC0DF9-53D3-41E7-B8EE-FA9446B69150}"/>
              </a:ext>
            </a:extLst>
          </p:cNvPr>
          <p:cNvSpPr/>
          <p:nvPr/>
        </p:nvSpPr>
        <p:spPr>
          <a:xfrm>
            <a:off x="6516216" y="3580429"/>
            <a:ext cx="10297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87B26AC-F930-4570-B1C6-10DF9D41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5087"/>
            <a:ext cx="9091548" cy="626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47BD755-BC78-43BA-8601-42B8C5EA1ED2}"/>
              </a:ext>
            </a:extLst>
          </p:cNvPr>
          <p:cNvSpPr/>
          <p:nvPr/>
        </p:nvSpPr>
        <p:spPr>
          <a:xfrm>
            <a:off x="407285" y="5737480"/>
            <a:ext cx="373846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400" dirty="0"/>
              <a:t>平成30年度診療報酬改定の概要　～調剤～</a:t>
            </a:r>
          </a:p>
          <a:p>
            <a:r>
              <a:rPr lang="ja-JP" altLang="en-US" sz="1400" dirty="0"/>
              <a:t>厚生労働省保険局医療課</a:t>
            </a:r>
          </a:p>
          <a:p>
            <a:r>
              <a:rPr lang="ja-JP" altLang="en-US" sz="1400" dirty="0"/>
              <a:t>平成30年3月5日版　より抜粋</a:t>
            </a:r>
          </a:p>
        </p:txBody>
      </p:sp>
    </p:spTree>
    <p:extLst>
      <p:ext uri="{BB962C8B-B14F-4D97-AF65-F5344CB8AC3E}">
        <p14:creationId xmlns:p14="http://schemas.microsoft.com/office/powerpoint/2010/main" val="24140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57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3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AE667E07-7AE9-4AFB-9A1D-0F4604CD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28" y="2595981"/>
            <a:ext cx="373846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0E0C223-65C3-4F7F-BE90-53DB250F63B6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＝お薬手帳の最大活用を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B1A2E29-854E-41F2-8F89-72D3B7C1D216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419BFDB-7AA0-4FC3-97DA-83C4F4CEE85E}"/>
              </a:ext>
            </a:extLst>
          </p:cNvPr>
          <p:cNvSpPr/>
          <p:nvPr/>
        </p:nvSpPr>
        <p:spPr>
          <a:xfrm>
            <a:off x="5292080" y="2918422"/>
            <a:ext cx="38471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薬剤師が渡したお薬リスト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患者が飲んだお薬リスト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A4DC0DF9-53D3-41E7-B8EE-FA9446B69150}"/>
              </a:ext>
            </a:extLst>
          </p:cNvPr>
          <p:cNvSpPr/>
          <p:nvPr/>
        </p:nvSpPr>
        <p:spPr>
          <a:xfrm>
            <a:off x="6516216" y="3580429"/>
            <a:ext cx="10297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87B26AC-F930-4570-B1C6-10DF9D41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5087"/>
            <a:ext cx="9091548" cy="626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EDCBA6A-456A-44F3-86C7-8D552FFB8901}"/>
              </a:ext>
            </a:extLst>
          </p:cNvPr>
          <p:cNvSpPr/>
          <p:nvPr/>
        </p:nvSpPr>
        <p:spPr>
          <a:xfrm>
            <a:off x="407285" y="5737480"/>
            <a:ext cx="373846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400" dirty="0"/>
              <a:t>平成30年度診療報酬改定の概要　～調剤～</a:t>
            </a:r>
          </a:p>
          <a:p>
            <a:r>
              <a:rPr lang="ja-JP" altLang="en-US" sz="1400" dirty="0"/>
              <a:t>厚生労働省保険局医療課</a:t>
            </a:r>
          </a:p>
          <a:p>
            <a:r>
              <a:rPr lang="ja-JP" altLang="en-US" sz="1400" dirty="0"/>
              <a:t>平成30年3月5日版　より抜粋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DF8FC13-9732-4162-A2B0-4E3409B14811}"/>
              </a:ext>
            </a:extLst>
          </p:cNvPr>
          <p:cNvSpPr/>
          <p:nvPr/>
        </p:nvSpPr>
        <p:spPr>
          <a:xfrm>
            <a:off x="31048" y="1025595"/>
            <a:ext cx="9112952" cy="558157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096E074-4074-4299-B085-EDF4CE3ABF16}"/>
              </a:ext>
            </a:extLst>
          </p:cNvPr>
          <p:cNvSpPr/>
          <p:nvPr/>
        </p:nvSpPr>
        <p:spPr>
          <a:xfrm>
            <a:off x="166943" y="1797724"/>
            <a:ext cx="86758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①利用者自身が　把握し、正しく理解する</a:t>
            </a:r>
          </a:p>
          <a:p>
            <a:r>
              <a:rPr lang="ja-JP" altLang="en-US" sz="3600" dirty="0"/>
              <a:t>②利用者自身が、記録する</a:t>
            </a:r>
          </a:p>
          <a:p>
            <a:r>
              <a:rPr lang="ja-JP" altLang="en-US" sz="3600" dirty="0"/>
              <a:t>③利用者が、医師等に提示する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C210283-2097-40F2-9944-4EE81D120536}"/>
              </a:ext>
            </a:extLst>
          </p:cNvPr>
          <p:cNvSpPr/>
          <p:nvPr/>
        </p:nvSpPr>
        <p:spPr>
          <a:xfrm>
            <a:off x="166942" y="4366111"/>
            <a:ext cx="867587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薬剤師は手帳を保有することの意義、役割、利用方法について説明を行う</a:t>
            </a: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3934105B-FD9B-43C4-B643-D5825DF3586B}"/>
              </a:ext>
            </a:extLst>
          </p:cNvPr>
          <p:cNvSpPr/>
          <p:nvPr/>
        </p:nvSpPr>
        <p:spPr>
          <a:xfrm>
            <a:off x="3516302" y="3562359"/>
            <a:ext cx="1182016" cy="804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2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58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8E211B1-CC28-4AC9-8140-F87A94E47124}"/>
              </a:ext>
            </a:extLst>
          </p:cNvPr>
          <p:cNvGrpSpPr/>
          <p:nvPr/>
        </p:nvGrpSpPr>
        <p:grpSpPr>
          <a:xfrm>
            <a:off x="1771757" y="1966913"/>
            <a:ext cx="4879701" cy="4667250"/>
            <a:chOff x="2755636" y="2203444"/>
            <a:chExt cx="3114675" cy="3181350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75227A34-B857-40B1-BDA9-76DAFC26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5636" y="2203444"/>
              <a:ext cx="3114675" cy="3181350"/>
            </a:xfrm>
            <a:prstGeom prst="rect">
              <a:avLst/>
            </a:prstGeom>
          </p:spPr>
        </p:pic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8BF90295-785C-4F80-82C0-192BB4954C4D}"/>
                </a:ext>
              </a:extLst>
            </p:cNvPr>
            <p:cNvSpPr/>
            <p:nvPr/>
          </p:nvSpPr>
          <p:spPr>
            <a:xfrm>
              <a:off x="4387593" y="2469488"/>
              <a:ext cx="361950" cy="2047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F974E32B-F204-4BFE-B895-EDC1103FB178}"/>
                </a:ext>
              </a:extLst>
            </p:cNvPr>
            <p:cNvSpPr/>
            <p:nvPr/>
          </p:nvSpPr>
          <p:spPr>
            <a:xfrm>
              <a:off x="3434521" y="3937506"/>
              <a:ext cx="361950" cy="2047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58A80401-8493-433C-B434-8F379D34E957}"/>
                </a:ext>
              </a:extLst>
            </p:cNvPr>
            <p:cNvSpPr/>
            <p:nvPr/>
          </p:nvSpPr>
          <p:spPr>
            <a:xfrm>
              <a:off x="4408713" y="3794119"/>
              <a:ext cx="361950" cy="2047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D34483B6-E434-4A40-92DA-3681AFABECC5}"/>
                </a:ext>
              </a:extLst>
            </p:cNvPr>
            <p:cNvSpPr/>
            <p:nvPr/>
          </p:nvSpPr>
          <p:spPr>
            <a:xfrm>
              <a:off x="4822577" y="3794119"/>
              <a:ext cx="361950" cy="2047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B8EF438C-BB08-4C77-9620-C178BE81ECA4}"/>
                </a:ext>
              </a:extLst>
            </p:cNvPr>
            <p:cNvSpPr/>
            <p:nvPr/>
          </p:nvSpPr>
          <p:spPr>
            <a:xfrm>
              <a:off x="5449548" y="3757996"/>
              <a:ext cx="361950" cy="2047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A570D9A8-9AB2-4BD6-BFFA-0934105DE84B}"/>
                </a:ext>
              </a:extLst>
            </p:cNvPr>
            <p:cNvSpPr/>
            <p:nvPr/>
          </p:nvSpPr>
          <p:spPr>
            <a:xfrm>
              <a:off x="5216763" y="2384043"/>
              <a:ext cx="361950" cy="2047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37" name="吹き出し: 角を丸めた四角形 36">
            <a:extLst>
              <a:ext uri="{FF2B5EF4-FFF2-40B4-BE49-F238E27FC236}">
                <a16:creationId xmlns:a16="http://schemas.microsoft.com/office/drawing/2014/main" id="{0383E9F9-A311-4FA8-B35A-F8961C56B01C}"/>
              </a:ext>
            </a:extLst>
          </p:cNvPr>
          <p:cNvSpPr/>
          <p:nvPr/>
        </p:nvSpPr>
        <p:spPr>
          <a:xfrm>
            <a:off x="6054190" y="2398691"/>
            <a:ext cx="2724577" cy="523875"/>
          </a:xfrm>
          <a:prstGeom prst="wedgeRoundRectCallout">
            <a:avLst>
              <a:gd name="adj1" fmla="val -60388"/>
              <a:gd name="adj2" fmla="val 85337"/>
              <a:gd name="adj3" fmla="val 16667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E28C23C-90B9-435E-BDFC-50AF89DD7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99" y="2393680"/>
            <a:ext cx="286509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ノートを自分で用意</a:t>
            </a:r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0951E17B-6EDE-43B0-9179-8D0958B33BF3}"/>
              </a:ext>
            </a:extLst>
          </p:cNvPr>
          <p:cNvSpPr/>
          <p:nvPr/>
        </p:nvSpPr>
        <p:spPr>
          <a:xfrm>
            <a:off x="1113252" y="2660628"/>
            <a:ext cx="1512888" cy="1322387"/>
          </a:xfrm>
          <a:prstGeom prst="wedgeRoundRectCallout">
            <a:avLst>
              <a:gd name="adj1" fmla="val 71798"/>
              <a:gd name="adj2" fmla="val 8849"/>
              <a:gd name="adj3" fmla="val 16667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C4FA5ED-B552-49BE-B51C-A62D88554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497" y="2709065"/>
            <a:ext cx="15509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通院日朝残薬数をカウント</a:t>
            </a:r>
          </a:p>
        </p:txBody>
      </p:sp>
      <p:sp>
        <p:nvSpPr>
          <p:cNvPr id="41" name="吹き出し: 角を丸めた四角形 40">
            <a:extLst>
              <a:ext uri="{FF2B5EF4-FFF2-40B4-BE49-F238E27FC236}">
                <a16:creationId xmlns:a16="http://schemas.microsoft.com/office/drawing/2014/main" id="{A6E1CD72-F973-4FD0-8BF2-DF7D69449FC8}"/>
              </a:ext>
            </a:extLst>
          </p:cNvPr>
          <p:cNvSpPr/>
          <p:nvPr/>
        </p:nvSpPr>
        <p:spPr>
          <a:xfrm>
            <a:off x="3934300" y="5227838"/>
            <a:ext cx="2057957" cy="941933"/>
          </a:xfrm>
          <a:prstGeom prst="wedgeRoundRectCallout">
            <a:avLst>
              <a:gd name="adj1" fmla="val -67697"/>
              <a:gd name="adj2" fmla="val -277"/>
              <a:gd name="adj3" fmla="val 16667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77EF5F9-68C7-4EDE-9E42-256E8B1E1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325" y="5290158"/>
            <a:ext cx="1984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残薬数から</a:t>
            </a:r>
            <a:endParaRPr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不要数をメモ</a:t>
            </a:r>
          </a:p>
        </p:txBody>
      </p:sp>
      <p:sp>
        <p:nvSpPr>
          <p:cNvPr id="43" name="吹き出し: 角を丸めた四角形 42">
            <a:extLst>
              <a:ext uri="{FF2B5EF4-FFF2-40B4-BE49-F238E27FC236}">
                <a16:creationId xmlns:a16="http://schemas.microsoft.com/office/drawing/2014/main" id="{08EE5EF7-6F7A-46BB-A6F9-E54DB197802A}"/>
              </a:ext>
            </a:extLst>
          </p:cNvPr>
          <p:cNvSpPr/>
          <p:nvPr/>
        </p:nvSpPr>
        <p:spPr>
          <a:xfrm>
            <a:off x="6510916" y="4811343"/>
            <a:ext cx="2131315" cy="941933"/>
          </a:xfrm>
          <a:prstGeom prst="wedgeRoundRectCallout">
            <a:avLst>
              <a:gd name="adj1" fmla="val -67697"/>
              <a:gd name="adj2" fmla="val -277"/>
              <a:gd name="adj3" fmla="val 16667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D7D4959-CE20-4439-BF71-A35D94644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0916" y="4873663"/>
            <a:ext cx="21710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不要数を</a:t>
            </a:r>
            <a:endParaRPr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spc="-15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処方箋から減薬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E48304C2-2B55-4901-BF36-5D2A60D396DA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＝お薬手帳の最大活用を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A6D10F5F-D28B-4721-97A8-4B4EED99C234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23612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59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1FFD9954-62E9-45D8-9899-B9739612EF66}"/>
              </a:ext>
            </a:extLst>
          </p:cNvPr>
          <p:cNvGrpSpPr/>
          <p:nvPr/>
        </p:nvGrpSpPr>
        <p:grpSpPr>
          <a:xfrm>
            <a:off x="1368555" y="1991572"/>
            <a:ext cx="3892930" cy="4783137"/>
            <a:chOff x="2051720" y="2260600"/>
            <a:chExt cx="2336408" cy="3163886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A3371FAC-59FC-4C2B-A08E-67BEC449E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1720" y="2260600"/>
              <a:ext cx="2336408" cy="3163886"/>
            </a:xfrm>
            <a:prstGeom prst="rect">
              <a:avLst/>
            </a:prstGeom>
          </p:spPr>
        </p:pic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CDEE09B5-2AE6-49BB-BEC9-1C8AB87FDE60}"/>
                </a:ext>
              </a:extLst>
            </p:cNvPr>
            <p:cNvSpPr/>
            <p:nvPr/>
          </p:nvSpPr>
          <p:spPr>
            <a:xfrm>
              <a:off x="2434562" y="2348704"/>
              <a:ext cx="361950" cy="2047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48" name="吹き出し: 角を丸めた四角形 47">
            <a:extLst>
              <a:ext uri="{FF2B5EF4-FFF2-40B4-BE49-F238E27FC236}">
                <a16:creationId xmlns:a16="http://schemas.microsoft.com/office/drawing/2014/main" id="{2116697A-BAC5-4337-A44B-F66BA88D6120}"/>
              </a:ext>
            </a:extLst>
          </p:cNvPr>
          <p:cNvSpPr/>
          <p:nvPr/>
        </p:nvSpPr>
        <p:spPr>
          <a:xfrm>
            <a:off x="5093213" y="2607702"/>
            <a:ext cx="3718717" cy="954087"/>
          </a:xfrm>
          <a:prstGeom prst="wedgeRoundRectCallout">
            <a:avLst>
              <a:gd name="adj1" fmla="val -64592"/>
              <a:gd name="adj2" fmla="val 61006"/>
              <a:gd name="adj3" fmla="val 16667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3FB60A2-801B-44A1-B45E-CD4A4414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37" y="2631514"/>
            <a:ext cx="36456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医師・薬剤師の説明をメモ</a:t>
            </a:r>
            <a:endParaRPr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認識している病名を記載</a:t>
            </a:r>
          </a:p>
        </p:txBody>
      </p:sp>
      <p:sp>
        <p:nvSpPr>
          <p:cNvPr id="50" name="吹き出し: 角を丸めた四角形 49">
            <a:extLst>
              <a:ext uri="{FF2B5EF4-FFF2-40B4-BE49-F238E27FC236}">
                <a16:creationId xmlns:a16="http://schemas.microsoft.com/office/drawing/2014/main" id="{4CC9D805-928E-49EF-965B-DA47D42F5F59}"/>
              </a:ext>
            </a:extLst>
          </p:cNvPr>
          <p:cNvSpPr/>
          <p:nvPr/>
        </p:nvSpPr>
        <p:spPr>
          <a:xfrm>
            <a:off x="5070360" y="5039411"/>
            <a:ext cx="3352800" cy="461963"/>
          </a:xfrm>
          <a:prstGeom prst="wedgeRoundRectCallout">
            <a:avLst>
              <a:gd name="adj1" fmla="val -68382"/>
              <a:gd name="adj2" fmla="val 9177"/>
              <a:gd name="adj3" fmla="val 16667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92F9834-9D8B-49A8-821B-32E3A030D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360" y="5039411"/>
            <a:ext cx="335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今後の治療計画をメモ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521EF4E-7C31-4E5F-8F3E-AE8B1A4E1F0D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＝お薬手帳の最大活用を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77D4F93-4D62-4CF7-8B26-E29EBC6550EC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29683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本日の内容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627784" y="1989138"/>
            <a:ext cx="59692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403648" y="1744662"/>
            <a:ext cx="7272808" cy="362855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0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7F60CF66-D49B-4C6D-9591-DC205A756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95" y="1951814"/>
            <a:ext cx="4799088" cy="4523981"/>
          </a:xfrm>
          <a:prstGeom prst="rect">
            <a:avLst/>
          </a:prstGeom>
        </p:spPr>
      </p:pic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60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2F98966-EA2C-4BEF-8ECC-041330E458FF}"/>
              </a:ext>
            </a:extLst>
          </p:cNvPr>
          <p:cNvSpPr/>
          <p:nvPr/>
        </p:nvSpPr>
        <p:spPr>
          <a:xfrm>
            <a:off x="3707904" y="6219509"/>
            <a:ext cx="792088" cy="22356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/>
          </a:p>
        </p:txBody>
      </p:sp>
      <p:pic>
        <p:nvPicPr>
          <p:cNvPr id="23" name="Picture 10" descr="C:\Users\nobu\Desktop\illust4065.png">
            <a:extLst>
              <a:ext uri="{FF2B5EF4-FFF2-40B4-BE49-F238E27FC236}">
                <a16:creationId xmlns:a16="http://schemas.microsoft.com/office/drawing/2014/main" id="{0CD8B358-7D33-4F9B-A853-51C06125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63" y="2098548"/>
            <a:ext cx="1296144" cy="13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C:\Users\nobu\Desktop\illust2815.png">
            <a:extLst>
              <a:ext uri="{FF2B5EF4-FFF2-40B4-BE49-F238E27FC236}">
                <a16:creationId xmlns:a16="http://schemas.microsoft.com/office/drawing/2014/main" id="{7AE29DE6-EFC5-4148-B311-B0F059A7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78" y="4039972"/>
            <a:ext cx="10906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矢印: 左右 24">
            <a:extLst>
              <a:ext uri="{FF2B5EF4-FFF2-40B4-BE49-F238E27FC236}">
                <a16:creationId xmlns:a16="http://schemas.microsoft.com/office/drawing/2014/main" id="{7EC7055F-A38E-4D30-A99D-9431E3476BAD}"/>
              </a:ext>
            </a:extLst>
          </p:cNvPr>
          <p:cNvSpPr/>
          <p:nvPr/>
        </p:nvSpPr>
        <p:spPr>
          <a:xfrm rot="18397543">
            <a:off x="7192223" y="3447244"/>
            <a:ext cx="850354" cy="4759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2A0F65F-05AB-47FC-978D-622368B13EBB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　～実践事例（初級編）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408B3B5-744F-4A78-BC3F-29A7FEC478D7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30287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37ED6BB8-9C32-4452-99F9-0CEA40E73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95" y="1951814"/>
            <a:ext cx="4799088" cy="4523981"/>
          </a:xfrm>
          <a:prstGeom prst="rect">
            <a:avLst/>
          </a:prstGeom>
        </p:spPr>
      </p:pic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61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Picture 7" descr="C:\Users\nobu\Desktop\illust195.png">
            <a:extLst>
              <a:ext uri="{FF2B5EF4-FFF2-40B4-BE49-F238E27FC236}">
                <a16:creationId xmlns:a16="http://schemas.microsoft.com/office/drawing/2014/main" id="{870D55F6-14E1-42C6-B9D2-5E535EFC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75" y="5348289"/>
            <a:ext cx="1553432" cy="121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矢印: 左右 26">
            <a:extLst>
              <a:ext uri="{FF2B5EF4-FFF2-40B4-BE49-F238E27FC236}">
                <a16:creationId xmlns:a16="http://schemas.microsoft.com/office/drawing/2014/main" id="{79BD6181-D4BE-46C1-AB25-7B51145574FB}"/>
              </a:ext>
            </a:extLst>
          </p:cNvPr>
          <p:cNvSpPr/>
          <p:nvPr/>
        </p:nvSpPr>
        <p:spPr>
          <a:xfrm rot="3019585">
            <a:off x="7239104" y="5296287"/>
            <a:ext cx="850354" cy="4759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CF4CD2A-AC6E-4CC3-86B5-A48F451C1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19" y="2099368"/>
            <a:ext cx="4835602" cy="4567530"/>
          </a:xfrm>
          <a:prstGeom prst="rect">
            <a:avLst/>
          </a:prstGeom>
        </p:spPr>
      </p:pic>
      <p:sp>
        <p:nvSpPr>
          <p:cNvPr id="29" name="楕円 28">
            <a:extLst>
              <a:ext uri="{FF2B5EF4-FFF2-40B4-BE49-F238E27FC236}">
                <a16:creationId xmlns:a16="http://schemas.microsoft.com/office/drawing/2014/main" id="{33C10BE2-0311-425B-A842-3D9E1B9D0FB2}"/>
              </a:ext>
            </a:extLst>
          </p:cNvPr>
          <p:cNvSpPr/>
          <p:nvPr/>
        </p:nvSpPr>
        <p:spPr>
          <a:xfrm>
            <a:off x="3643268" y="6399874"/>
            <a:ext cx="792088" cy="22356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/>
          </a:p>
        </p:txBody>
      </p:sp>
      <p:pic>
        <p:nvPicPr>
          <p:cNvPr id="28" name="Picture 10" descr="C:\Users\nobu\Desktop\illust4065.png">
            <a:extLst>
              <a:ext uri="{FF2B5EF4-FFF2-40B4-BE49-F238E27FC236}">
                <a16:creationId xmlns:a16="http://schemas.microsoft.com/office/drawing/2014/main" id="{C55B87A4-12D6-46F3-B776-2E8CABDE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63" y="2098548"/>
            <a:ext cx="1296144" cy="13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:\Users\nobu\Desktop\illust2815.png">
            <a:extLst>
              <a:ext uri="{FF2B5EF4-FFF2-40B4-BE49-F238E27FC236}">
                <a16:creationId xmlns:a16="http://schemas.microsoft.com/office/drawing/2014/main" id="{AC85AD38-1E22-49D5-8B59-DD448CC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78" y="4039972"/>
            <a:ext cx="10906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矢印: 左右 32">
            <a:extLst>
              <a:ext uri="{FF2B5EF4-FFF2-40B4-BE49-F238E27FC236}">
                <a16:creationId xmlns:a16="http://schemas.microsoft.com/office/drawing/2014/main" id="{F3D38B95-C1CA-4F46-BD32-A5F5221B45E6}"/>
              </a:ext>
            </a:extLst>
          </p:cNvPr>
          <p:cNvSpPr/>
          <p:nvPr/>
        </p:nvSpPr>
        <p:spPr>
          <a:xfrm rot="18397543">
            <a:off x="7192223" y="3447244"/>
            <a:ext cx="850354" cy="4759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7E6703C-4612-41C9-ACCF-D086231A744F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　～実践事例（中級編）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BAACB6-F39B-4214-A5DC-9A110736BE20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91423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62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9DA6267-7CA0-41D9-BF58-202B13AC3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95" y="1951814"/>
            <a:ext cx="4799088" cy="452398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2E92A89-71E2-4398-A4C7-55EB6C1B0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19" y="2099368"/>
            <a:ext cx="4835602" cy="456753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C68EDEF-1446-4D8F-9638-7F712605D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13" y="2279177"/>
            <a:ext cx="4848165" cy="4578823"/>
          </a:xfrm>
          <a:prstGeom prst="rect">
            <a:avLst/>
          </a:prstGeom>
        </p:spPr>
      </p:pic>
      <p:sp>
        <p:nvSpPr>
          <p:cNvPr id="24" name="楕円 23">
            <a:extLst>
              <a:ext uri="{FF2B5EF4-FFF2-40B4-BE49-F238E27FC236}">
                <a16:creationId xmlns:a16="http://schemas.microsoft.com/office/drawing/2014/main" id="{8A1EA4F4-DA37-4A7B-B933-D18A059E2C97}"/>
              </a:ext>
            </a:extLst>
          </p:cNvPr>
          <p:cNvSpPr/>
          <p:nvPr/>
        </p:nvSpPr>
        <p:spPr>
          <a:xfrm>
            <a:off x="3522087" y="6600578"/>
            <a:ext cx="792088" cy="22356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25" name="Oval 2">
            <a:extLst>
              <a:ext uri="{FF2B5EF4-FFF2-40B4-BE49-F238E27FC236}">
                <a16:creationId xmlns:a16="http://schemas.microsoft.com/office/drawing/2014/main" id="{D14D35D4-6A19-4D9A-A751-9CD7F223E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725" y="4157218"/>
            <a:ext cx="2081213" cy="190935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2400">
              <a:latin typeface="Comic Sans MS" panose="030F0702030302020204" pitchFamily="66" charset="0"/>
            </a:endParaRPr>
          </a:p>
        </p:txBody>
      </p:sp>
      <p:pic>
        <p:nvPicPr>
          <p:cNvPr id="26" name="Picture 9" descr="C:\Users\nobu\Desktop\illust2815.png">
            <a:extLst>
              <a:ext uri="{FF2B5EF4-FFF2-40B4-BE49-F238E27FC236}">
                <a16:creationId xmlns:a16="http://schemas.microsoft.com/office/drawing/2014/main" id="{E3BAD26C-A596-4931-B21A-EC28B719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565" y="3858810"/>
            <a:ext cx="10906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C:\Users\nobu\Desktop\illust4065.png">
            <a:extLst>
              <a:ext uri="{FF2B5EF4-FFF2-40B4-BE49-F238E27FC236}">
                <a16:creationId xmlns:a16="http://schemas.microsoft.com/office/drawing/2014/main" id="{97A64049-DB4D-443F-8BA3-A16D65E3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11" y="4999610"/>
            <a:ext cx="1296144" cy="13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C:\Users\nobu\Desktop\illust195.png">
            <a:extLst>
              <a:ext uri="{FF2B5EF4-FFF2-40B4-BE49-F238E27FC236}">
                <a16:creationId xmlns:a16="http://schemas.microsoft.com/office/drawing/2014/main" id="{62D9A86D-94ED-4106-8072-594EB6A1E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53" y="5069132"/>
            <a:ext cx="1440780" cy="112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7A77C5A-7B64-4002-B8BA-3F3FC6982D18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＝お薬手帳の最大活用　～実践事例（上級編）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5985F92-89B3-440D-93B2-3A2F36D38CF0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21707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63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◇「理想の薬局を考える会」のディスカッションから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AC1BC21-7785-4A47-BA1B-275413D7864E}"/>
              </a:ext>
            </a:extLst>
          </p:cNvPr>
          <p:cNvSpPr/>
          <p:nvPr/>
        </p:nvSpPr>
        <p:spPr>
          <a:xfrm>
            <a:off x="1451115" y="4232843"/>
            <a:ext cx="7200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１．具体的な「セルフメディケーション」の指導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DEB021A-E1C4-43C7-965C-BCA6730C63B8}"/>
              </a:ext>
            </a:extLst>
          </p:cNvPr>
          <p:cNvSpPr/>
          <p:nvPr/>
        </p:nvSpPr>
        <p:spPr>
          <a:xfrm>
            <a:off x="3074984" y="2124869"/>
            <a:ext cx="395306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ソフト（患者の質）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ソフト（薬剤師の質）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778DE25C-487A-4BB5-ADA7-D20F001B17BB}"/>
              </a:ext>
            </a:extLst>
          </p:cNvPr>
          <p:cNvSpPr/>
          <p:nvPr/>
        </p:nvSpPr>
        <p:spPr>
          <a:xfrm>
            <a:off x="4105447" y="3279480"/>
            <a:ext cx="83185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0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64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　ケキシカ理論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2758433-ED3A-4649-AA03-A7C8A81FC92F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0773808-BF40-455C-AC0E-2680639A220E}"/>
              </a:ext>
            </a:extLst>
          </p:cNvPr>
          <p:cNvSpPr/>
          <p:nvPr/>
        </p:nvSpPr>
        <p:spPr>
          <a:xfrm>
            <a:off x="3845224" y="2925241"/>
            <a:ext cx="31683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　・・・　傾聴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　・・・　共感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　・・・　指導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　・・・　確認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8CC257C3-2350-4A3D-9511-812D8EB1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12" y="2462538"/>
            <a:ext cx="1838095" cy="172381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586967F-ACBB-426D-A731-5F0BB7D4B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741" y="2462538"/>
            <a:ext cx="1828571" cy="1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楕円 1">
            <a:extLst>
              <a:ext uri="{FF2B5EF4-FFF2-40B4-BE49-F238E27FC236}">
                <a16:creationId xmlns:a16="http://schemas.microsoft.com/office/drawing/2014/main" id="{D739FD40-B485-4BF1-8778-9562BFEAF553}"/>
              </a:ext>
            </a:extLst>
          </p:cNvPr>
          <p:cNvSpPr/>
          <p:nvPr/>
        </p:nvSpPr>
        <p:spPr>
          <a:xfrm>
            <a:off x="1835696" y="1755178"/>
            <a:ext cx="360040" cy="233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65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FC98249-C100-4CFA-9F72-816B3B97C82D}"/>
              </a:ext>
            </a:extLst>
          </p:cNvPr>
          <p:cNvSpPr/>
          <p:nvPr/>
        </p:nvSpPr>
        <p:spPr>
          <a:xfrm>
            <a:off x="1637928" y="2059228"/>
            <a:ext cx="75060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→不安や疑問、患者自身の</a:t>
            </a:r>
            <a:r>
              <a:rPr lang="ja-JP" altLang="en-US" sz="28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生活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の様子を引き出す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→慢性疾患で変容が不要の方は、単に生活に関する情報　→話を聞いてくれるという安心感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→後で「指導」する内容に関する</a:t>
            </a:r>
            <a:r>
              <a:rPr lang="ja-JP" altLang="en-US" sz="28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生活状況を質問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し　患者の話を聴く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＊話が長い方の場合は、薬剤師がキーワードをメモしながら聞く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586FCA1-0F5D-464D-B9E0-DA2F5FE59B05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　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キシカ理論　＜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傾聴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7CF9C8C-D9FE-41B5-A186-B5ACE2ADCFFD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8140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楕円 24">
            <a:extLst>
              <a:ext uri="{FF2B5EF4-FFF2-40B4-BE49-F238E27FC236}">
                <a16:creationId xmlns:a16="http://schemas.microsoft.com/office/drawing/2014/main" id="{E9432212-E43D-445C-B91E-2FB83635905C}"/>
              </a:ext>
            </a:extLst>
          </p:cNvPr>
          <p:cNvSpPr/>
          <p:nvPr/>
        </p:nvSpPr>
        <p:spPr>
          <a:xfrm>
            <a:off x="2123728" y="1755178"/>
            <a:ext cx="360040" cy="233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66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52D50B-5A6F-460C-9F53-508741A66CA4}"/>
              </a:ext>
            </a:extLst>
          </p:cNvPr>
          <p:cNvSpPr/>
          <p:nvPr/>
        </p:nvSpPr>
        <p:spPr>
          <a:xfrm>
            <a:off x="1637928" y="2059228"/>
            <a:ext cx="73985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→（自分が共感しているではなく）、あなたが共感していることを「</a:t>
            </a:r>
            <a:r>
              <a:rPr lang="ja-JP" altLang="en-US" sz="28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患者が感じてくれること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」が大切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→表情：　視線は患者へ（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はあまり見ない）</a:t>
            </a: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→身体の動き：　患者の方を向く。手を握りしめたり肩をさするなどのタッチ（異性では留意が必要）　</a:t>
            </a: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→言葉：　相槌。相手の言葉の反芻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適時的確な言葉を発語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3A5F38F-2B09-4791-9427-5C9035354332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　ケ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シカ理論　＜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共感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0828816-6E70-4FE1-AF8F-F9963D190CAD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楕円 24">
            <a:extLst>
              <a:ext uri="{FF2B5EF4-FFF2-40B4-BE49-F238E27FC236}">
                <a16:creationId xmlns:a16="http://schemas.microsoft.com/office/drawing/2014/main" id="{198EB500-FE4F-43F8-9188-4C0276799D6B}"/>
              </a:ext>
            </a:extLst>
          </p:cNvPr>
          <p:cNvSpPr/>
          <p:nvPr/>
        </p:nvSpPr>
        <p:spPr>
          <a:xfrm>
            <a:off x="2411760" y="1755178"/>
            <a:ext cx="360040" cy="233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67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80CABB9-6B5D-4A47-A567-10DFEBCC2658}"/>
              </a:ext>
            </a:extLst>
          </p:cNvPr>
          <p:cNvSpPr/>
          <p:nvPr/>
        </p:nvSpPr>
        <p:spPr>
          <a:xfrm>
            <a:off x="1637928" y="2059228"/>
            <a:ext cx="75060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→患者が「</a:t>
            </a:r>
            <a:r>
              <a:rPr lang="ja-JP" altLang="en-US" sz="2800" spc="-300" dirty="0">
                <a:latin typeface="Meiryo UI" panose="020B0604030504040204" pitchFamily="50" charset="-128"/>
                <a:ea typeface="Meiryo UI" panose="020B0604030504040204" pitchFamily="50" charset="-128"/>
              </a:rPr>
              <a:t>（自分の）</a:t>
            </a:r>
            <a:r>
              <a:rPr lang="ja-JP" altLang="en-US" sz="28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何を意識・行動変容させるか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」を理解するのが大切（指導とは説明ではなく理解）</a:t>
            </a: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→指導内容は端的にわかりやすく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→薬歴に記録する内容をイメージして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→必ずしも薬剤師が行うものではない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（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ex.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 タブレットパソコンによる動画サイト映像）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5813359-AFE8-48F0-A2E5-67273ED94306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　ケキ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カ理論　＜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指導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7C9FA41-D5A4-46A2-9574-55CA7943C103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14509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楕円 24">
            <a:extLst>
              <a:ext uri="{FF2B5EF4-FFF2-40B4-BE49-F238E27FC236}">
                <a16:creationId xmlns:a16="http://schemas.microsoft.com/office/drawing/2014/main" id="{FDBA606C-1EAD-46E7-B4AF-9AC1F394D044}"/>
              </a:ext>
            </a:extLst>
          </p:cNvPr>
          <p:cNvSpPr/>
          <p:nvPr/>
        </p:nvSpPr>
        <p:spPr>
          <a:xfrm>
            <a:off x="2699792" y="1755178"/>
            <a:ext cx="360040" cy="233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68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404529C-68FB-45A3-946F-B7EBADCBA949}"/>
              </a:ext>
            </a:extLst>
          </p:cNvPr>
          <p:cNvSpPr/>
          <p:nvPr/>
        </p:nvSpPr>
        <p:spPr>
          <a:xfrm>
            <a:off x="1637928" y="2059228"/>
            <a:ext cx="75060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→患者の理解状況をしっかりと確認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→患者自身の</a:t>
            </a:r>
            <a:r>
              <a:rPr lang="ja-JP" altLang="en-US" sz="28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生活に中に落とし込まれている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か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 </a:t>
            </a:r>
            <a:r>
              <a:rPr lang="en-US" altLang="ja-JP" sz="28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YesNo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で答えられない質問により確認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→患者自身の言葉で語らせる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9EAC79F-FE4C-40EB-8875-F7F3513BAC49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＝　ケキシ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理論　＜</a:t>
            </a:r>
            <a:r>
              <a:rPr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確認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DE74A7C-3A75-4421-AA59-EBB877597EA5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3995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69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◆ケキシカ理論ができていない残念な例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9EC1D75-214D-4177-B9B1-7EFAA0A31B76}"/>
              </a:ext>
            </a:extLst>
          </p:cNvPr>
          <p:cNvSpPr/>
          <p:nvPr/>
        </p:nvSpPr>
        <p:spPr>
          <a:xfrm>
            <a:off x="3707904" y="5904818"/>
            <a:ext cx="602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「一日三回食後に飲んでくださいね」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BF74626-F428-497C-90A5-625B6E45D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41" y="2462538"/>
            <a:ext cx="1828571" cy="173333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A1D57F4-0825-40F2-B874-D503680E1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08" y="2093774"/>
            <a:ext cx="4564609" cy="3423458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4DCE595-D824-447B-A0D1-14A3372E1412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41274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本日の内容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627784" y="1989138"/>
            <a:ext cx="59692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403648" y="1744662"/>
            <a:ext cx="7272808" cy="362855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174521"/>
      </p:ext>
    </p:extLst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70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◆ケキシカ理論ができていない残念な例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本当にあったカフェでの話　～あるランチタイム～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9EC1D75-214D-4177-B9B1-7EFAA0A31B76}"/>
              </a:ext>
            </a:extLst>
          </p:cNvPr>
          <p:cNvSpPr/>
          <p:nvPr/>
        </p:nvSpPr>
        <p:spPr>
          <a:xfrm>
            <a:off x="3707904" y="5904818"/>
            <a:ext cx="602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「一日三回食後に飲んでくださいね」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BF74626-F428-497C-90A5-625B6E45D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41" y="2462538"/>
            <a:ext cx="1828571" cy="1733333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4DCE595-D824-447B-A0D1-14A3372E1412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6CCA4F9-01D2-48A1-8517-E9422C17A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132856"/>
            <a:ext cx="2004213" cy="30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71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◆ケキシカ理論ができているうれしい例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9EC1D75-214D-4177-B9B1-7EFAA0A31B76}"/>
              </a:ext>
            </a:extLst>
          </p:cNvPr>
          <p:cNvSpPr/>
          <p:nvPr/>
        </p:nvSpPr>
        <p:spPr>
          <a:xfrm>
            <a:off x="1125872" y="5788175"/>
            <a:ext cx="602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　　　　　　　　　　　　　　　　　　　　　　　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A1D57F4-0825-40F2-B874-D503680E1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62" y="2068938"/>
            <a:ext cx="4564609" cy="342345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70BB896-A50E-44B9-85EE-BB1519135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790" y="2598515"/>
            <a:ext cx="1838095" cy="1723810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78253CD-1851-44BD-AF4B-3D550C5D204C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14695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72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101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A1D57F4-0825-40F2-B874-D503680E1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62" y="2068938"/>
            <a:ext cx="4564609" cy="342345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70BB896-A50E-44B9-85EE-BB1519135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790" y="2598515"/>
            <a:ext cx="1838095" cy="1723810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6E226F6-7B71-477F-BEC0-4CF978226C2C}"/>
              </a:ext>
            </a:extLst>
          </p:cNvPr>
          <p:cNvSpPr/>
          <p:nvPr/>
        </p:nvSpPr>
        <p:spPr>
          <a:xfrm>
            <a:off x="1125872" y="5788175"/>
            <a:ext cx="602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　　　　　　　　　　　　　　　　　　　　　　　」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E67B11F-E9B6-4E3B-AF9E-0F6EB9F3D9F7}"/>
              </a:ext>
            </a:extLst>
          </p:cNvPr>
          <p:cNvSpPr/>
          <p:nvPr/>
        </p:nvSpPr>
        <p:spPr>
          <a:xfrm>
            <a:off x="1380660" y="5765971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お食事は普段どうされているのですか？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86D8075-E58D-4271-BB91-853093FF5600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08C8467-20EB-46CE-8D54-0CD9878A18DC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２．個人の「健康な生活像」に合わせた関わり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◆ケキシカ理論ができているうれしい例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36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73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412776"/>
            <a:ext cx="80501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■まとめ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取り組める事例は日々の業務の中にもある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具体的な「セルフメディケーション」の指導には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「お薬手帳」を活用する方法もある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✔　　個人の「健康な生活像」に合わせた関わりには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コミュニケーション力を見直す「ケキシカ理論」　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214235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D5C1762-C3CC-45D5-B7E8-DFDD254ACD81}"/>
              </a:ext>
            </a:extLst>
          </p:cNvPr>
          <p:cNvSpPr/>
          <p:nvPr/>
        </p:nvSpPr>
        <p:spPr>
          <a:xfrm>
            <a:off x="1475656" y="2376318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40BA258-7D07-4A29-A68F-895C87DBF3D8}"/>
              </a:ext>
            </a:extLst>
          </p:cNvPr>
          <p:cNvSpPr/>
          <p:nvPr/>
        </p:nvSpPr>
        <p:spPr>
          <a:xfrm>
            <a:off x="1475656" y="3240414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5548F6F-6194-4452-A68B-91D6A19DA946}"/>
              </a:ext>
            </a:extLst>
          </p:cNvPr>
          <p:cNvSpPr/>
          <p:nvPr/>
        </p:nvSpPr>
        <p:spPr>
          <a:xfrm>
            <a:off x="1475656" y="4477911"/>
            <a:ext cx="432048" cy="359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4A98D84-A59D-46AE-85DC-1180407E5108}"/>
              </a:ext>
            </a:extLst>
          </p:cNvPr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</p:spTree>
    <p:extLst>
      <p:ext uri="{BB962C8B-B14F-4D97-AF65-F5344CB8AC3E}">
        <p14:creationId xmlns:p14="http://schemas.microsoft.com/office/powerpoint/2010/main" val="16896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本日の内容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74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705750" y="1498263"/>
            <a:ext cx="59692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２．コンセプトを自分の言動へ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３．生活者から薬剤師への期待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403648" y="1744663"/>
            <a:ext cx="7272808" cy="267765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928AC0D-983B-4D9A-9235-ADD7D569773A}"/>
              </a:ext>
            </a:extLst>
          </p:cNvPr>
          <p:cNvSpPr/>
          <p:nvPr/>
        </p:nvSpPr>
        <p:spPr>
          <a:xfrm>
            <a:off x="1151471" y="517823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明日からの行動・意識変容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2DE34A4A-1FF2-4400-9BC3-28956131C79E}"/>
              </a:ext>
            </a:extLst>
          </p:cNvPr>
          <p:cNvSpPr/>
          <p:nvPr/>
        </p:nvSpPr>
        <p:spPr>
          <a:xfrm>
            <a:off x="4395738" y="4437112"/>
            <a:ext cx="1008112" cy="584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079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さいごに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75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928AC0D-983B-4D9A-9235-ADD7D569773A}"/>
              </a:ext>
            </a:extLst>
          </p:cNvPr>
          <p:cNvSpPr/>
          <p:nvPr/>
        </p:nvSpPr>
        <p:spPr>
          <a:xfrm>
            <a:off x="1151471" y="517823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明日からの行動・意識変容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9E82D3D-2C1D-4AE1-B894-0EE0C5008A35}"/>
              </a:ext>
            </a:extLst>
          </p:cNvPr>
          <p:cNvSpPr/>
          <p:nvPr/>
        </p:nvSpPr>
        <p:spPr>
          <a:xfrm>
            <a:off x="986356" y="1025596"/>
            <a:ext cx="805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質問</a:t>
            </a:r>
            <a:r>
              <a:rPr lang="en-U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あなたにとっての今日の学び、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　　　　そして明日から行うことは？</a:t>
            </a:r>
          </a:p>
        </p:txBody>
      </p:sp>
      <p:sp>
        <p:nvSpPr>
          <p:cNvPr id="23" name="吹き出し: 角を丸めた四角形 22">
            <a:extLst>
              <a:ext uri="{FF2B5EF4-FFF2-40B4-BE49-F238E27FC236}">
                <a16:creationId xmlns:a16="http://schemas.microsoft.com/office/drawing/2014/main" id="{A3F6FE09-CF2A-41BD-BD35-1BDDE4D1D952}"/>
              </a:ext>
            </a:extLst>
          </p:cNvPr>
          <p:cNvSpPr/>
          <p:nvPr/>
        </p:nvSpPr>
        <p:spPr>
          <a:xfrm>
            <a:off x="1104025" y="2022703"/>
            <a:ext cx="7901340" cy="4402900"/>
          </a:xfrm>
          <a:prstGeom prst="wedgeRoundRectCallout">
            <a:avLst>
              <a:gd name="adj1" fmla="val -50060"/>
              <a:gd name="adj2" fmla="val -2244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54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連絡先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76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◇鈴木信行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メールアドレス　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nob@kan-i.net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→　患医ねっと　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www.kan-i.net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→　ペイシェントサロン協会　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patientsalon.net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◇参考文献</a:t>
            </a:r>
            <a:endParaRPr lang="en-US" altLang="ja-JP" sz="2800" b="1" dirty="0">
              <a:solidFill>
                <a:schemeClr val="tx1">
                  <a:lumMod val="95000"/>
                  <a:lumOff val="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・鈴木信行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公益社団法人日本薬学会　活薬のひと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(2014),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http://www.pharm.or.jp/highlight/20150405.shtml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・鈴木信行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臨床医薬 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Vo.32 no.7 p.561-564(2016),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患者さんや家族が本当に必要としている薬の情報とは何か？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・鈴木信行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DIA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日本年会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(2015),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患者を取り巻く環境の変化とは？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・鈴木信行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調剤と情報 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(2016.7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12),Vol.22 no.13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聞くに聞けない患者の本音</a:t>
            </a:r>
            <a:endParaRPr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・鈴木信行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朝日新聞アピタル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(2011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2016),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「の</a:t>
            </a:r>
            <a:r>
              <a:rPr lang="ja-JP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ぶさんの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患者道場」</a:t>
            </a:r>
            <a:endParaRPr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13" y="1196975"/>
            <a:ext cx="958172" cy="11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-6491" y="0"/>
            <a:ext cx="9150491" cy="6858000"/>
            <a:chOff x="-6491" y="0"/>
            <a:chExt cx="9150491" cy="6858000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5273" y="0"/>
                <a:ext cx="830749" cy="6634706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200" y="6562766"/>
                <a:ext cx="1368152" cy="295233"/>
              </a:xfrm>
              <a:prstGeom prst="rect">
                <a:avLst/>
              </a:prstGeom>
            </p:spPr>
          </p:pic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00" y="116632"/>
                <a:ext cx="725494" cy="720080"/>
              </a:xfrm>
              <a:prstGeom prst="rect">
                <a:avLst/>
              </a:prstGeom>
            </p:spPr>
          </p:pic>
          <p:sp>
            <p:nvSpPr>
              <p:cNvPr id="6" name="正方形/長方形 5"/>
              <p:cNvSpPr/>
              <p:nvPr/>
            </p:nvSpPr>
            <p:spPr>
              <a:xfrm>
                <a:off x="836022" y="6607322"/>
                <a:ext cx="5441948" cy="250678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-6491" y="6607322"/>
                <a:ext cx="842513" cy="250678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" name="正方形/長方形 8"/>
              <p:cNvSpPr/>
              <p:nvPr/>
            </p:nvSpPr>
            <p:spPr>
              <a:xfrm>
                <a:off x="7884368" y="6607322"/>
                <a:ext cx="1259632" cy="250677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179512" y="1196752"/>
                <a:ext cx="432048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260039" y="1988840"/>
                <a:ext cx="270994" cy="2709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314907" y="2564904"/>
                <a:ext cx="161258" cy="161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347321" y="3051718"/>
                <a:ext cx="96431" cy="964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6" name="正方形/長方形 15"/>
            <p:cNvSpPr/>
            <p:nvPr/>
          </p:nvSpPr>
          <p:spPr>
            <a:xfrm>
              <a:off x="836022" y="0"/>
              <a:ext cx="8307978" cy="836712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36022" y="836712"/>
              <a:ext cx="8307978" cy="7200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3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2133600" cy="365125"/>
          </a:xfrm>
        </p:spPr>
        <p:txBody>
          <a:bodyPr/>
          <a:lstStyle/>
          <a:p>
            <a:fld id="{BB305CC9-6886-49EF-8060-2F2F7484A13C}" type="slidenum">
              <a:rPr kumimoji="1" lang="ja-JP" altLang="en-US" smtClean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77</a:t>
            </a:fld>
            <a:endParaRPr kumimoji="1" lang="ja-JP" altLang="en-US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042988" y="128588"/>
            <a:ext cx="77771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質疑応答</a:t>
            </a:r>
            <a:endParaRPr lang="en-US" altLang="ja-JP" sz="3200" b="1" dirty="0">
              <a:solidFill>
                <a:schemeClr val="accent6">
                  <a:lumMod val="75000"/>
                </a:schemeClr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01" y="1538068"/>
            <a:ext cx="4681936" cy="3123729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831700C-ADD2-40D3-AED2-EF646C404F7E}"/>
              </a:ext>
            </a:extLst>
          </p:cNvPr>
          <p:cNvSpPr/>
          <p:nvPr/>
        </p:nvSpPr>
        <p:spPr>
          <a:xfrm>
            <a:off x="1403648" y="4752537"/>
            <a:ext cx="7843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この場で聞けないこと、聞きそびれたことは、</a:t>
            </a:r>
            <a:endParaRPr lang="en-US" altLang="ja-JP" sz="32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電子メールや</a:t>
            </a:r>
            <a:r>
              <a:rPr lang="en-US" altLang="ja-JP" sz="32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Facebook</a:t>
            </a:r>
            <a:r>
              <a:rPr lang="ja-JP" altLang="en-US" sz="32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でもお受けします。</a:t>
            </a:r>
            <a:endParaRPr lang="en-US" altLang="ja-JP" sz="32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（資料の中に「連絡先」があります）</a:t>
            </a:r>
            <a:endParaRPr lang="en-US" altLang="ja-JP" sz="32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41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78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8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◇現状の調剤薬局の使い方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・調剤薬局は「処方箋」が必要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4E25558-46E5-4B6D-9D18-0766A923D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20" y="2152644"/>
            <a:ext cx="3414713" cy="25384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1E75AF8-5925-4A06-AD6A-56BBAEC3F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032" y="3091569"/>
            <a:ext cx="3732549" cy="29917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6" descr="クリックすると新しいウィンドウで開きます">
            <a:extLst>
              <a:ext uri="{FF2B5EF4-FFF2-40B4-BE49-F238E27FC236}">
                <a16:creationId xmlns:a16="http://schemas.microsoft.com/office/drawing/2014/main" id="{63BE5EE2-069B-4DF7-8B04-EEAD7692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74" y="4469383"/>
            <a:ext cx="3569106" cy="22600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4" descr="F:\作業ファイル\みのりカフェ\web\images\minori-13.jpg">
            <a:extLst>
              <a:ext uri="{FF2B5EF4-FFF2-40B4-BE49-F238E27FC236}">
                <a16:creationId xmlns:a16="http://schemas.microsoft.com/office/drawing/2014/main" id="{438430AC-C98D-4F16-99CA-775AA4EC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50" y="2208418"/>
            <a:ext cx="2201256" cy="330046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AF46B0A-D19C-458F-ACDA-E8BDE771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30" y="2208418"/>
            <a:ext cx="3145949" cy="3300465"/>
          </a:xfrm>
          <a:prstGeom prst="rect">
            <a:avLst/>
          </a:prstGeom>
        </p:spPr>
      </p:pic>
      <p:graphicFrame>
        <p:nvGraphicFramePr>
          <p:cNvPr id="26" name="Object 16">
            <a:extLst>
              <a:ext uri="{FF2B5EF4-FFF2-40B4-BE49-F238E27FC236}">
                <a16:creationId xmlns:a16="http://schemas.microsoft.com/office/drawing/2014/main" id="{BD365369-20BA-403A-9B19-BCBEF93A22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775430"/>
              </p:ext>
            </p:extLst>
          </p:nvPr>
        </p:nvGraphicFramePr>
        <p:xfrm>
          <a:off x="4144041" y="2204864"/>
          <a:ext cx="2621149" cy="330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ビットマップ イメージ" r:id="rId5" imgW="1352381" imgH="1704762" progId="Paint.Picture">
                  <p:embed/>
                </p:oleObj>
              </mc:Choice>
              <mc:Fallback>
                <p:oleObj name="ビットマップ イメージ" r:id="rId5" imgW="1352381" imgH="1704762" progId="Paint.Picture">
                  <p:embed/>
                  <p:pic>
                    <p:nvPicPr>
                      <p:cNvPr id="2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041" y="2204864"/>
                        <a:ext cx="2621149" cy="330401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-6350" y="0"/>
            <a:ext cx="9150350" cy="6858000"/>
            <a:chOff x="-6491" y="0"/>
            <a:chExt cx="9150491" cy="6858000"/>
          </a:xfrm>
        </p:grpSpPr>
        <p:grpSp>
          <p:nvGrpSpPr>
            <p:cNvPr id="4" name="グループ化 2"/>
            <p:cNvGrpSpPr>
              <a:grpSpLocks/>
            </p:cNvGrpSpPr>
            <p:nvPr/>
          </p:nvGrpSpPr>
          <p:grpSpPr bwMode="auto">
            <a:xfrm>
              <a:off x="-6491" y="0"/>
              <a:ext cx="9150491" cy="6858000"/>
              <a:chOff x="-6491" y="0"/>
              <a:chExt cx="9150491" cy="685800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4622" y="0"/>
                <a:ext cx="831863" cy="6634163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pic>
            <p:nvPicPr>
              <p:cNvPr id="8" name="図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6562766"/>
                <a:ext cx="1368152" cy="295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図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0" y="116632"/>
                <a:ext cx="725494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正方形/長方形 9"/>
              <p:cNvSpPr/>
              <p:nvPr/>
            </p:nvSpPr>
            <p:spPr>
              <a:xfrm>
                <a:off x="836485" y="6607175"/>
                <a:ext cx="5442034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-6491" y="6607175"/>
                <a:ext cx="842976" cy="250825"/>
              </a:xfrm>
              <a:prstGeom prst="rect">
                <a:avLst/>
              </a:prstGeom>
              <a:solidFill>
                <a:srgbClr val="FC9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7885094" y="6607175"/>
                <a:ext cx="1258906" cy="250825"/>
              </a:xfrm>
              <a:prstGeom prst="rect">
                <a:avLst/>
              </a:prstGeom>
              <a:solidFill>
                <a:srgbClr val="FDB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9250" y="1196975"/>
                <a:ext cx="431807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0213" y="1989138"/>
                <a:ext cx="271467" cy="27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14189" y="2565400"/>
                <a:ext cx="161927" cy="160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47527" y="3051175"/>
                <a:ext cx="96838" cy="96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836485" y="0"/>
              <a:ext cx="8307515" cy="836613"/>
            </a:xfrm>
            <a:prstGeom prst="rect">
              <a:avLst/>
            </a:prstGeom>
            <a:solidFill>
              <a:srgbClr val="FE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36485" y="836613"/>
              <a:ext cx="8307515" cy="71437"/>
            </a:xfrm>
            <a:prstGeom prst="rect">
              <a:avLst/>
            </a:prstGeom>
            <a:solidFill>
              <a:srgbClr val="FDB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47726" y="128588"/>
            <a:ext cx="818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１．現状打破が必要な業界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31048" y="6197206"/>
            <a:ext cx="75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09600CD-C57F-4A16-9945-6D5B6AE27C50}" type="slidenum">
              <a:rPr lang="en-US" altLang="ja-JP" sz="2400" smtClean="0">
                <a:solidFill>
                  <a:schemeClr val="bg1"/>
                </a:solidFill>
              </a:rPr>
              <a:t>9</a:t>
            </a:fld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86356" y="1025596"/>
            <a:ext cx="80501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◇他業界を考える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・カフェ業界を見る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チェーン店　　　　　スタイリッシュ店　　　和モダン店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CA1726-DBD7-4766-9341-22E2ABBD5490}"/>
              </a:ext>
            </a:extLst>
          </p:cNvPr>
          <p:cNvSpPr/>
          <p:nvPr/>
        </p:nvSpPr>
        <p:spPr>
          <a:xfrm>
            <a:off x="1092200" y="1755178"/>
            <a:ext cx="794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5963DAA7-70BB-423C-9903-0F581722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00" y="4785073"/>
            <a:ext cx="50482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A</a:t>
            </a:r>
            <a:endParaRPr lang="ja-JP" altLang="en-US" dirty="0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806FF8A-89E4-4415-8B96-50060697F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4785072"/>
            <a:ext cx="50165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C</a:t>
            </a:r>
            <a:endParaRPr lang="ja-JP" altLang="en-US" dirty="0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1AD40F47-FD60-4591-A798-7A6160A88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973" y="4785073"/>
            <a:ext cx="503238" cy="585787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9"/>
              </a:buBlip>
              <a:defRPr kumimoji="1" sz="32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10"/>
              </a:buBlip>
              <a:defRPr kumimoji="1" sz="28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Blip>
                <a:blip r:embed="rId11"/>
              </a:buBlip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B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4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プレゼンテーション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プレゼンテーション1</Template>
  <TotalTime>11250</TotalTime>
  <Words>2529</Words>
  <Application>Microsoft Office PowerPoint</Application>
  <PresentationFormat>画面に合わせる (4:3)</PresentationFormat>
  <Paragraphs>733</Paragraphs>
  <Slides>78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78</vt:i4>
      </vt:variant>
    </vt:vector>
  </HeadingPairs>
  <TitlesOfParts>
    <vt:vector size="87" baseType="lpstr">
      <vt:lpstr>AR P丸ゴシック体E</vt:lpstr>
      <vt:lpstr>AR P丸ゴシック体M</vt:lpstr>
      <vt:lpstr>Meiryo UI</vt:lpstr>
      <vt:lpstr>ＭＳ Ｐゴシック</vt:lpstr>
      <vt:lpstr>Arial</vt:lpstr>
      <vt:lpstr>Calibri</vt:lpstr>
      <vt:lpstr>Comic Sans MS</vt:lpstr>
      <vt:lpstr>プレゼンテーション1</vt:lpstr>
      <vt:lpstr>ビットマップ イメージ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鈴木信行</dc:creator>
  <cp:lastModifiedBy>Nobuyuki Suzuki</cp:lastModifiedBy>
  <cp:revision>820</cp:revision>
  <cp:lastPrinted>2016-05-20T09:20:52Z</cp:lastPrinted>
  <dcterms:created xsi:type="dcterms:W3CDTF">2015-09-16T04:41:47Z</dcterms:created>
  <dcterms:modified xsi:type="dcterms:W3CDTF">2018-10-31T03:44:14Z</dcterms:modified>
</cp:coreProperties>
</file>