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1020" r:id="rId2"/>
    <p:sldId id="868" r:id="rId3"/>
    <p:sldId id="918" r:id="rId4"/>
    <p:sldId id="922" r:id="rId5"/>
    <p:sldId id="946" r:id="rId6"/>
    <p:sldId id="965" r:id="rId7"/>
    <p:sldId id="966" r:id="rId8"/>
    <p:sldId id="1021" r:id="rId9"/>
    <p:sldId id="806" r:id="rId10"/>
    <p:sldId id="927" r:id="rId11"/>
    <p:sldId id="928" r:id="rId12"/>
    <p:sldId id="975" r:id="rId13"/>
    <p:sldId id="947" r:id="rId14"/>
    <p:sldId id="895" r:id="rId15"/>
    <p:sldId id="962" r:id="rId16"/>
    <p:sldId id="963" r:id="rId17"/>
    <p:sldId id="976" r:id="rId18"/>
    <p:sldId id="977" r:id="rId19"/>
    <p:sldId id="961" r:id="rId20"/>
    <p:sldId id="1022" r:id="rId21"/>
    <p:sldId id="973" r:id="rId22"/>
    <p:sldId id="974" r:id="rId23"/>
    <p:sldId id="942" r:id="rId24"/>
    <p:sldId id="1024" r:id="rId25"/>
    <p:sldId id="943" r:id="rId26"/>
    <p:sldId id="944" r:id="rId27"/>
    <p:sldId id="945" r:id="rId28"/>
    <p:sldId id="948" r:id="rId29"/>
    <p:sldId id="949" r:id="rId30"/>
    <p:sldId id="954" r:id="rId31"/>
    <p:sldId id="955" r:id="rId32"/>
    <p:sldId id="956" r:id="rId33"/>
    <p:sldId id="968" r:id="rId34"/>
    <p:sldId id="969" r:id="rId35"/>
    <p:sldId id="970" r:id="rId36"/>
    <p:sldId id="980" r:id="rId37"/>
    <p:sldId id="964" r:id="rId38"/>
    <p:sldId id="988" r:id="rId39"/>
    <p:sldId id="1023" r:id="rId40"/>
    <p:sldId id="865" r:id="rId41"/>
    <p:sldId id="993" r:id="rId42"/>
  </p:sldIdLst>
  <p:sldSz cx="9144000" cy="6858000" type="screen4x3"/>
  <p:notesSz cx="6858000" cy="987425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C92EF"/>
    <a:srgbClr val="FFFF00"/>
    <a:srgbClr val="FF9900"/>
    <a:srgbClr val="FDBFF6"/>
    <a:srgbClr val="FEE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71" autoAdjust="0"/>
    <p:restoredTop sz="94270" autoAdjust="0"/>
  </p:normalViewPr>
  <p:slideViewPr>
    <p:cSldViewPr>
      <p:cViewPr varScale="1">
        <p:scale>
          <a:sx n="72" d="100"/>
          <a:sy n="72" d="100"/>
        </p:scale>
        <p:origin x="118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A4CD7C-2CC3-4677-8D34-ACD8437A0BE2}" type="datetimeFigureOut">
              <a:rPr lang="ja-JP" altLang="en-US"/>
              <a:pPr>
                <a:defRPr/>
              </a:pPr>
              <a:t>2018/6/11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690466"/>
            <a:ext cx="5486400" cy="44430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9356"/>
            <a:ext cx="2971800" cy="493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79356"/>
            <a:ext cx="2971800" cy="49331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FFF4B3-530C-47F1-A86C-C71CC5D705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4CB4-2968-44F5-ACD2-DACF57AFA51A}" type="datetime1">
              <a:rPr lang="ja-JP" altLang="en-US"/>
              <a:pPr>
                <a:defRPr/>
              </a:pPr>
              <a:t>2018/6/11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67D9-EC92-4BB8-BBA5-E4BA7CEEB1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A6FD-4396-448F-BB3A-B99441064AEF}" type="datetime1">
              <a:rPr lang="ja-JP" altLang="en-US"/>
              <a:pPr>
                <a:defRPr/>
              </a:pPr>
              <a:t>2018/6/11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077D-A79C-400A-9663-044F326531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70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34AF-C1D6-404C-AF51-2DC788FC521B}" type="datetime1">
              <a:rPr lang="ja-JP" altLang="en-US"/>
              <a:pPr>
                <a:defRPr/>
              </a:pPr>
              <a:t>2018/6/11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936A-F651-401C-9E8D-6F61BB4A6F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0553-1111-4AF7-883B-A82E7D80A091}" type="datetime1">
              <a:rPr lang="ja-JP" altLang="en-US"/>
              <a:pPr>
                <a:defRPr/>
              </a:pPr>
              <a:t>2018/6/11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436F-57B2-4438-B422-7D44AFC2C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328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0DE2-9497-45D1-AD73-7AB2A7E7BD81}" type="datetime1">
              <a:rPr lang="ja-JP" altLang="en-US"/>
              <a:pPr>
                <a:defRPr/>
              </a:pPr>
              <a:t>2018/6/11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3389-0E8B-4AB4-928B-8814B8085D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870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AFCD-4250-458F-B22B-7A58CCA16683}" type="datetime1">
              <a:rPr lang="ja-JP" altLang="en-US"/>
              <a:pPr>
                <a:defRPr/>
              </a:pPr>
              <a:t>2018/6/11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D185-6A63-412E-909E-03D7792A2A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117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6B8C-04D3-4279-84F5-B203614DD294}" type="datetime1">
              <a:rPr lang="ja-JP" altLang="en-US"/>
              <a:pPr>
                <a:defRPr/>
              </a:pPr>
              <a:t>2018/6/11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6338-1AEE-449C-A2EA-4A22A2D2A3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463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355D-3045-499B-B54C-044E67369914}" type="datetime1">
              <a:rPr lang="ja-JP" altLang="en-US"/>
              <a:pPr>
                <a:defRPr/>
              </a:pPr>
              <a:t>2018/6/11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D023-5FA2-4CB7-BF14-B8F66B8DA5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204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BF2B-E06D-4FBF-A3C7-AED7CF357F20}" type="datetime1">
              <a:rPr lang="ja-JP" altLang="en-US"/>
              <a:pPr>
                <a:defRPr/>
              </a:pPr>
              <a:t>2018/6/11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657F-5377-4989-BDC6-7636CAA278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430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974A-299E-4431-AEE2-E794B02700C0}" type="datetime1">
              <a:rPr lang="ja-JP" altLang="en-US"/>
              <a:pPr>
                <a:defRPr/>
              </a:pPr>
              <a:t>2018/6/11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A865-1CE2-46A8-9146-94623CA659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023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2290-AD9F-4B8F-BF63-2E50B8E63689}" type="datetime1">
              <a:rPr lang="ja-JP" altLang="en-US"/>
              <a:pPr>
                <a:defRPr/>
              </a:pPr>
              <a:t>2018/6/11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2B9F-DD39-4266-8A94-7ABD3A7B16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166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74FA4E-5116-4D38-B5F5-B99F7180BDE2}" type="datetime1">
              <a:rPr lang="ja-JP" altLang="en-US"/>
              <a:pPr>
                <a:defRPr/>
              </a:pPr>
              <a:t>2018/6/11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903431-2DC2-4AB2-9540-3CAE7DD6EA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1093650" y="4242273"/>
            <a:ext cx="7777163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400" dirty="0">
              <a:solidFill>
                <a:schemeClr val="tx2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400" dirty="0">
              <a:solidFill>
                <a:schemeClr val="tx2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400" dirty="0">
              <a:solidFill>
                <a:schemeClr val="tx2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400" dirty="0">
              <a:solidFill>
                <a:schemeClr val="tx2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400" dirty="0">
              <a:solidFill>
                <a:schemeClr val="tx2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2018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4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9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日　　荻窪家族レジデンス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191954" y="1052736"/>
            <a:ext cx="7632700" cy="2855483"/>
          </a:xfrm>
          <a:prstGeom prst="rect">
            <a:avLst/>
          </a:prstGeom>
          <a:gradFill>
            <a:gsLst>
              <a:gs pos="100000">
                <a:srgbClr val="FC92EF"/>
              </a:gs>
              <a:gs pos="3000">
                <a:srgbClr val="FDBFF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1344354" y="1222599"/>
            <a:ext cx="7335838" cy="2494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grpSp>
        <p:nvGrpSpPr>
          <p:cNvPr id="4101" name="グループ化 2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sp>
          <p:nvSpPr>
            <p:cNvPr id="7" name="正方形/長方形 6"/>
            <p:cNvSpPr/>
            <p:nvPr/>
          </p:nvSpPr>
          <p:spPr>
            <a:xfrm>
              <a:off x="4622" y="0"/>
              <a:ext cx="831863" cy="6634163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pic>
          <p:nvPicPr>
            <p:cNvPr id="4105" name="図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6562766"/>
              <a:ext cx="1368152" cy="29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図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0" y="116632"/>
              <a:ext cx="725494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正方形/長方形 5"/>
            <p:cNvSpPr/>
            <p:nvPr/>
          </p:nvSpPr>
          <p:spPr>
            <a:xfrm>
              <a:off x="836485" y="6607175"/>
              <a:ext cx="5442034" cy="250825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-6491" y="6607175"/>
              <a:ext cx="842976" cy="250825"/>
            </a:xfrm>
            <a:prstGeom prst="rect">
              <a:avLst/>
            </a:prstGeom>
            <a:solidFill>
              <a:srgbClr val="FC92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7885094" y="6607175"/>
              <a:ext cx="1258906" cy="250825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79250" y="1196975"/>
              <a:ext cx="431807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60213" y="1989138"/>
              <a:ext cx="271467" cy="271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14189" y="2565400"/>
              <a:ext cx="161927" cy="160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347527" y="3051175"/>
              <a:ext cx="96838" cy="96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1021420" y="476672"/>
            <a:ext cx="7921625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spc="300" dirty="0">
                <a:solidFill>
                  <a:schemeClr val="tx2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百人力サロン「チョコっと塾」</a:t>
            </a:r>
            <a:endParaRPr lang="en-US" altLang="ja-JP" sz="2400" spc="300" dirty="0">
              <a:solidFill>
                <a:schemeClr val="tx2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「納得できる選択」のための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医療者とのつきあい方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患医ねっと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代表　鈴木信行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03" name="テキスト ボックス 19"/>
          <p:cNvSpPr txBox="1">
            <a:spLocks noChangeArrowheads="1"/>
          </p:cNvSpPr>
          <p:nvPr/>
        </p:nvSpPr>
        <p:spPr bwMode="auto">
          <a:xfrm>
            <a:off x="30163" y="5949950"/>
            <a:ext cx="752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04C690EF-BBD8-414F-AA75-9B102E4CDD79}" type="slidenum">
              <a:rPr lang="en-US" altLang="ja-JP" sz="360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0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１．いまの医療現場の課題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10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◇患者協働の医療へ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grpSp>
        <p:nvGrpSpPr>
          <p:cNvPr id="20" name="グループ化 14"/>
          <p:cNvGrpSpPr>
            <a:grpSpLocks/>
          </p:cNvGrpSpPr>
          <p:nvPr/>
        </p:nvGrpSpPr>
        <p:grpSpPr bwMode="auto">
          <a:xfrm>
            <a:off x="1436687" y="2253247"/>
            <a:ext cx="7107238" cy="2889250"/>
            <a:chOff x="1143000" y="3276054"/>
            <a:chExt cx="7107239" cy="2889250"/>
          </a:xfrm>
        </p:grpSpPr>
        <p:sp>
          <p:nvSpPr>
            <p:cNvPr id="21" name="Oval 2"/>
            <p:cNvSpPr>
              <a:spLocks noChangeArrowheads="1"/>
            </p:cNvSpPr>
            <p:nvPr/>
          </p:nvSpPr>
          <p:spPr bwMode="auto">
            <a:xfrm>
              <a:off x="1295400" y="3726904"/>
              <a:ext cx="2819400" cy="243840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>
                <a:latin typeface="Comic Sans MS" panose="030F0702030302020204" pitchFamily="66" charset="0"/>
              </a:endParaRPr>
            </a:p>
          </p:txBody>
        </p:sp>
        <p:pic>
          <p:nvPicPr>
            <p:cNvPr id="22" name="Picture 7" descr="C:\Users\nobu\Desktop\illust19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276054"/>
              <a:ext cx="990600" cy="77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 descr="C:\Users\nobu\Desktop\illust1329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5028654"/>
              <a:ext cx="954088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9" descr="C:\Users\nobu\Desktop\illust2815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114254"/>
              <a:ext cx="1090613" cy="122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0" descr="C:\Users\nobu\Desktop\illust4065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876254"/>
              <a:ext cx="80645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AutoShape 14"/>
            <p:cNvSpPr>
              <a:spLocks noChangeArrowheads="1"/>
            </p:cNvSpPr>
            <p:nvPr/>
          </p:nvSpPr>
          <p:spPr bwMode="auto">
            <a:xfrm>
              <a:off x="4343400" y="4266654"/>
              <a:ext cx="762000" cy="609600"/>
            </a:xfrm>
            <a:prstGeom prst="rightArrow">
              <a:avLst>
                <a:gd name="adj1" fmla="val 42306"/>
                <a:gd name="adj2" fmla="val 5185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>
                <a:latin typeface="Comic Sans MS" panose="030F0702030302020204" pitchFamily="66" charset="0"/>
              </a:endParaRPr>
            </a:p>
          </p:txBody>
        </p:sp>
        <p:pic>
          <p:nvPicPr>
            <p:cNvPr id="27" name="Picture 17" descr="C:\Users\nobu\Desktop\illust2816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6988" y="4111079"/>
              <a:ext cx="1090613" cy="122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5370513" y="3657054"/>
              <a:ext cx="2819400" cy="243840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>
                <a:latin typeface="Comic Sans MS" panose="030F0702030302020204" pitchFamily="66" charset="0"/>
              </a:endParaRPr>
            </a:p>
          </p:txBody>
        </p:sp>
        <p:pic>
          <p:nvPicPr>
            <p:cNvPr id="29" name="Picture 19" descr="C:\Users\nobu\Desktop\illust19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0513" y="3276054"/>
              <a:ext cx="990600" cy="77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0" descr="C:\Users\nobu\Desktop\illust1329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513" y="5028654"/>
              <a:ext cx="954088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1" descr="C:\Users\nobu\Desktop\illust4065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3" y="4876254"/>
              <a:ext cx="80645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2" descr="C:\Users\nobu\Desktop\illust2817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1" y="3276054"/>
              <a:ext cx="858838" cy="90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正方形/長方形 32"/>
          <p:cNvSpPr/>
          <p:nvPr/>
        </p:nvSpPr>
        <p:spPr>
          <a:xfrm>
            <a:off x="1589087" y="5373339"/>
            <a:ext cx="7119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患者中心の医療　　　　　患者協働の医療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5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１．いまの医療現場の課題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11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◇患者協働の医療へ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7" name="Picture 17" descr="C:\Users\nobu\Desktop\illust28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4" y="3088272"/>
            <a:ext cx="10906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5664199" y="2634247"/>
            <a:ext cx="2819400" cy="24384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400">
              <a:latin typeface="Comic Sans MS" panose="030F0702030302020204" pitchFamily="66" charset="0"/>
            </a:endParaRPr>
          </a:p>
        </p:txBody>
      </p:sp>
      <p:pic>
        <p:nvPicPr>
          <p:cNvPr id="29" name="Picture 19" descr="C:\Users\nobu\Desktop\illust19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199" y="2253247"/>
            <a:ext cx="9906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0" descr="C:\Users\nobu\Desktop\illust132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199" y="4005847"/>
            <a:ext cx="9540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1" descr="C:\Users\nobu\Desktop\illust406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99" y="3853447"/>
            <a:ext cx="8064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" descr="C:\Users\nobu\Desktop\illust281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7" y="2253247"/>
            <a:ext cx="8588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正方形/長方形 32"/>
          <p:cNvSpPr/>
          <p:nvPr/>
        </p:nvSpPr>
        <p:spPr>
          <a:xfrm>
            <a:off x="1589087" y="5373339"/>
            <a:ext cx="7119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　　　　　　患者協働の医療</a:t>
            </a:r>
            <a:endParaRPr lang="en-US" altLang="ja-JP" sz="2800" b="1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963826" y="2713139"/>
            <a:ext cx="42375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医療者と患者が一緒に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連携してがんばりましょう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「私は○○を大事にして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治療を進めてほしいです」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 患者主導型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6" name="矢印: 下 35"/>
          <p:cNvSpPr/>
          <p:nvPr/>
        </p:nvSpPr>
        <p:spPr>
          <a:xfrm>
            <a:off x="2339752" y="5094080"/>
            <a:ext cx="936061" cy="532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05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１．いまの医療現場の課題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12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◇患者協働の医療へ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「でも・・・言えない・・・」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「理想はわかるけど・・・」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7" name="Picture 17" descr="C:\Users\nobu\Desktop\illust28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4" y="3088272"/>
            <a:ext cx="10906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5664199" y="2634247"/>
            <a:ext cx="2819400" cy="24384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400">
              <a:latin typeface="Comic Sans MS" panose="030F0702030302020204" pitchFamily="66" charset="0"/>
            </a:endParaRPr>
          </a:p>
        </p:txBody>
      </p:sp>
      <p:pic>
        <p:nvPicPr>
          <p:cNvPr id="29" name="Picture 19" descr="C:\Users\nobu\Desktop\illust19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199" y="2253247"/>
            <a:ext cx="9906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0" descr="C:\Users\nobu\Desktop\illust132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199" y="4005847"/>
            <a:ext cx="9540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1" descr="C:\Users\nobu\Desktop\illust406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99" y="3853447"/>
            <a:ext cx="8064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" descr="C:\Users\nobu\Desktop\illust281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7" y="2253247"/>
            <a:ext cx="8588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正方形/長方形 32"/>
          <p:cNvSpPr/>
          <p:nvPr/>
        </p:nvSpPr>
        <p:spPr>
          <a:xfrm>
            <a:off x="1589087" y="5373339"/>
            <a:ext cx="7119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　　　　　　患者協働の医療</a:t>
            </a:r>
            <a:endParaRPr lang="en-US" altLang="ja-JP" sz="2800" b="1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832191" y="4445899"/>
            <a:ext cx="3230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まずは薬剤師と</a:t>
            </a:r>
            <a:endParaRPr lang="en-US" altLang="ja-JP" sz="2800" b="1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仲良くなろう！　</a:t>
            </a:r>
            <a:endParaRPr lang="en-US" altLang="ja-JP" sz="2800" b="1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6" name="矢印: 下 35"/>
          <p:cNvSpPr/>
          <p:nvPr/>
        </p:nvSpPr>
        <p:spPr>
          <a:xfrm>
            <a:off x="2923194" y="3679870"/>
            <a:ext cx="936061" cy="532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95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本日の内容</a:t>
            </a:r>
            <a:endParaRPr lang="en-US" altLang="ja-JP" sz="3200" b="1" dirty="0">
              <a:solidFill>
                <a:schemeClr val="accent6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13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737283" y="1541977"/>
            <a:ext cx="71140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１．いまの医療現場の課題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２．お薬手帳でコミュニケーション</a:t>
            </a:r>
            <a:endParaRPr lang="en-US" altLang="ja-JP" sz="2800" b="1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３．あなたのステップを考えよう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道具を使って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もっと健康生活を送ろう　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433532" y="1628775"/>
            <a:ext cx="7272808" cy="295203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下 19"/>
          <p:cNvSpPr/>
          <p:nvPr/>
        </p:nvSpPr>
        <p:spPr>
          <a:xfrm>
            <a:off x="4450246" y="4580806"/>
            <a:ext cx="1080120" cy="576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67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２．お薬手帳でコミュニケーション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14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【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質問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】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あなた自身のお薬手帳を持っていますか？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64858"/>
            <a:ext cx="4689239" cy="43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6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２．お薬手帳でコミュニケーション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15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【</a:t>
            </a:r>
            <a:r>
              <a:rPr lang="ja-JP" altLang="en-US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質問</a:t>
            </a:r>
            <a:r>
              <a:rPr lang="en-US" altLang="ja-JP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】</a:t>
            </a:r>
            <a:r>
              <a:rPr lang="ja-JP" altLang="en-US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あなた自身のお薬手帳を持っていますか？</a:t>
            </a:r>
            <a:endParaRPr lang="en-US" altLang="ja-JP" sz="2800" b="1" dirty="0">
              <a:solidFill>
                <a:schemeClr val="bg1">
                  <a:lumMod val="8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64858"/>
            <a:ext cx="4689239" cy="43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907704" y="1844824"/>
            <a:ext cx="6408712" cy="458321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111439" y="1998990"/>
            <a:ext cx="7925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【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質問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】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自分で何かを書き込んでいる方？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30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２．お薬手帳でコミュニケーション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16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【</a:t>
            </a:r>
            <a:r>
              <a:rPr lang="ja-JP" altLang="en-US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質問</a:t>
            </a:r>
            <a:r>
              <a:rPr lang="en-US" altLang="ja-JP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】</a:t>
            </a:r>
            <a:r>
              <a:rPr lang="ja-JP" altLang="en-US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あなた自身のお薬手帳を持っていますか？</a:t>
            </a:r>
            <a:endParaRPr lang="en-US" altLang="ja-JP" sz="2800" b="1" dirty="0">
              <a:solidFill>
                <a:schemeClr val="bg1">
                  <a:lumMod val="8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64858"/>
            <a:ext cx="4689239" cy="43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907704" y="1844824"/>
            <a:ext cx="6408712" cy="458321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111439" y="1998990"/>
            <a:ext cx="7925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【</a:t>
            </a:r>
            <a:r>
              <a:rPr lang="ja-JP" altLang="en-US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質問</a:t>
            </a:r>
            <a:r>
              <a:rPr lang="en-US" altLang="ja-JP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】</a:t>
            </a:r>
            <a:r>
              <a:rPr lang="ja-JP" altLang="en-US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自分で何かを書き込んでいる方？</a:t>
            </a:r>
            <a:endParaRPr lang="en-US" altLang="ja-JP" sz="2800" b="1" dirty="0">
              <a:solidFill>
                <a:schemeClr val="bg1">
                  <a:lumMod val="8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111438" y="2870678"/>
            <a:ext cx="8032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【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質問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】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医師・歯科医師にお薬手帳を見せている方？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27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２．お薬手帳でコミュニケーション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17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【</a:t>
            </a:r>
            <a:r>
              <a:rPr lang="ja-JP" altLang="en-US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質問</a:t>
            </a:r>
            <a:r>
              <a:rPr lang="en-US" altLang="ja-JP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】</a:t>
            </a:r>
            <a:r>
              <a:rPr lang="ja-JP" altLang="en-US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あなた自身のお薬手帳を持っていますか？</a:t>
            </a:r>
            <a:endParaRPr lang="en-US" altLang="ja-JP" sz="2800" b="1" dirty="0">
              <a:solidFill>
                <a:schemeClr val="bg1">
                  <a:lumMod val="8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64858"/>
            <a:ext cx="4689239" cy="43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907704" y="1844824"/>
            <a:ext cx="6408712" cy="458321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111439" y="1998990"/>
            <a:ext cx="7925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【</a:t>
            </a:r>
            <a:r>
              <a:rPr lang="ja-JP" altLang="en-US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質問</a:t>
            </a:r>
            <a:r>
              <a:rPr lang="en-US" altLang="ja-JP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】</a:t>
            </a:r>
            <a:r>
              <a:rPr lang="ja-JP" altLang="en-US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自分で何かを書き込んでいる方？</a:t>
            </a:r>
            <a:endParaRPr lang="en-US" altLang="ja-JP" sz="2800" b="1" dirty="0">
              <a:solidFill>
                <a:schemeClr val="bg1">
                  <a:lumMod val="8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111438" y="2870678"/>
            <a:ext cx="8032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bg1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【</a:t>
            </a:r>
            <a:r>
              <a:rPr lang="ja-JP" altLang="en-US" sz="2800" b="1" dirty="0">
                <a:solidFill>
                  <a:schemeClr val="bg1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質問</a:t>
            </a:r>
            <a:r>
              <a:rPr lang="en-US" altLang="ja-JP" sz="2800" b="1" dirty="0">
                <a:solidFill>
                  <a:schemeClr val="bg1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】</a:t>
            </a:r>
            <a:r>
              <a:rPr lang="ja-JP" altLang="en-US" sz="2800" b="1" dirty="0">
                <a:solidFill>
                  <a:schemeClr val="bg1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医師・歯科医師にお薬手帳を見せている方？</a:t>
            </a:r>
            <a:endParaRPr lang="en-US" altLang="ja-JP" sz="2800" b="1" dirty="0">
              <a:solidFill>
                <a:schemeClr val="bg1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521332" y="4842628"/>
            <a:ext cx="4628349" cy="1384995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お薬手帳を使って・・・</a:t>
            </a:r>
            <a:endParaRPr lang="en-US" altLang="ja-JP" sz="2800" b="1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①薬剤師と仲良くなる</a:t>
            </a:r>
            <a:endParaRPr lang="en-US" altLang="ja-JP" sz="2800" b="1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endParaRPr lang="en-US" altLang="ja-JP" sz="2800" b="1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1" name="矢印: 下 20"/>
          <p:cNvSpPr/>
          <p:nvPr/>
        </p:nvSpPr>
        <p:spPr>
          <a:xfrm>
            <a:off x="4203304" y="4003836"/>
            <a:ext cx="1006912" cy="6591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11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２．お薬手帳でコミュニケーション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18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【</a:t>
            </a:r>
            <a:r>
              <a:rPr lang="ja-JP" altLang="en-US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質問</a:t>
            </a:r>
            <a:r>
              <a:rPr lang="en-US" altLang="ja-JP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】</a:t>
            </a:r>
            <a:r>
              <a:rPr lang="ja-JP" altLang="en-US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あなた自身のお薬手帳を持っていますか？</a:t>
            </a:r>
            <a:endParaRPr lang="en-US" altLang="ja-JP" sz="2800" b="1" dirty="0">
              <a:solidFill>
                <a:schemeClr val="bg1">
                  <a:lumMod val="8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64858"/>
            <a:ext cx="4689239" cy="43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907704" y="1844824"/>
            <a:ext cx="6408712" cy="458321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111439" y="1998990"/>
            <a:ext cx="7925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【</a:t>
            </a:r>
            <a:r>
              <a:rPr lang="ja-JP" altLang="en-US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質問</a:t>
            </a:r>
            <a:r>
              <a:rPr lang="en-US" altLang="ja-JP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】</a:t>
            </a:r>
            <a:r>
              <a:rPr lang="ja-JP" altLang="en-US" sz="2800" b="1" dirty="0">
                <a:solidFill>
                  <a:schemeClr val="bg1">
                    <a:lumMod val="8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自分で何かを書き込んでいる方？</a:t>
            </a:r>
            <a:endParaRPr lang="en-US" altLang="ja-JP" sz="2800" b="1" dirty="0">
              <a:solidFill>
                <a:schemeClr val="bg1">
                  <a:lumMod val="8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111438" y="2870678"/>
            <a:ext cx="8032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bg1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【</a:t>
            </a:r>
            <a:r>
              <a:rPr lang="ja-JP" altLang="en-US" sz="2800" b="1" dirty="0">
                <a:solidFill>
                  <a:schemeClr val="bg1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質問</a:t>
            </a:r>
            <a:r>
              <a:rPr lang="en-US" altLang="ja-JP" sz="2800" b="1" dirty="0">
                <a:solidFill>
                  <a:schemeClr val="bg1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】</a:t>
            </a:r>
            <a:r>
              <a:rPr lang="ja-JP" altLang="en-US" sz="2800" b="1" dirty="0">
                <a:solidFill>
                  <a:schemeClr val="bg1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医師・歯科医師にお薬手帳を見せている方？</a:t>
            </a:r>
            <a:endParaRPr lang="en-US" altLang="ja-JP" sz="2800" b="1" dirty="0">
              <a:solidFill>
                <a:schemeClr val="bg1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521332" y="4842628"/>
            <a:ext cx="4628349" cy="1384995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お薬手帳を使って・・・</a:t>
            </a:r>
            <a:endParaRPr lang="en-US" altLang="ja-JP" sz="2800" b="1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①薬剤師と仲良くなる</a:t>
            </a:r>
            <a:endParaRPr lang="en-US" altLang="ja-JP" sz="2800" b="1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②医師とも仲良くなる</a:t>
            </a:r>
            <a:endParaRPr lang="en-US" altLang="ja-JP" sz="2800" b="1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1" name="矢印: 下 20"/>
          <p:cNvSpPr/>
          <p:nvPr/>
        </p:nvSpPr>
        <p:spPr>
          <a:xfrm>
            <a:off x="4203304" y="4003836"/>
            <a:ext cx="1006912" cy="6591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6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ED6BD48A-3057-43E7-8676-D7131EC52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04" y="1751701"/>
            <a:ext cx="6878129" cy="3868948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1D1909C-37DE-408B-94D3-AE793FFD4904}"/>
              </a:ext>
            </a:extLst>
          </p:cNvPr>
          <p:cNvSpPr/>
          <p:nvPr/>
        </p:nvSpPr>
        <p:spPr>
          <a:xfrm>
            <a:off x="1439413" y="1620423"/>
            <a:ext cx="6931219" cy="4256849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２．お薬手帳でコミュニケーション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19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◇お薬手帳の主な使い方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①治療に必要となる情報の蓄積・共有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②自分の備忘・メモ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③「健康」で気になったことアレコレの記録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714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自己紹介</a:t>
            </a:r>
            <a:endParaRPr lang="en-US" altLang="ja-JP" sz="3200" b="1" dirty="0">
              <a:solidFill>
                <a:schemeClr val="accent6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2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86356" y="1025596"/>
            <a:ext cx="80501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1969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年生まれ　東京都在住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二分脊椎症　精巣がん　甲状腺がん（治療中）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日本二分脊椎症協会元会長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精巣腫瘍患者友の会副代表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ペイシェントサロン協会会長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患医ねっと代表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メディエール</a:t>
            </a:r>
            <a:r>
              <a:rPr lang="en-US" altLang="ja-JP" sz="2400" b="1" spc="-300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(</a:t>
            </a:r>
            <a:r>
              <a:rPr lang="ja-JP" altLang="en-US" sz="2400" b="1" spc="-300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株</a:t>
            </a:r>
            <a:r>
              <a:rPr lang="en-US" altLang="ja-JP" sz="2400" b="1" spc="-300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)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患者協働推進部部長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みのり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Cafe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店主・コーヒーマイスター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北里大学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(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薬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)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・上智大学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(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看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)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非常勤講師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元製薬企業研究員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→患者の側からよりよい医療をともに実現する</a:t>
            </a:r>
            <a:endParaRPr lang="en-US" altLang="ja-JP" sz="2800" b="1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3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２．お薬手帳でコミュニケーション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20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◇お薬手帳の主な使い方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医師・薬剤師に質問があれば書いておきましょう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E74520D-E91D-4D29-8790-0121BBCF6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04" y="1751701"/>
            <a:ext cx="6878129" cy="3868948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B330E55-252C-42C8-BEEC-E228AC8C59B8}"/>
              </a:ext>
            </a:extLst>
          </p:cNvPr>
          <p:cNvSpPr/>
          <p:nvPr/>
        </p:nvSpPr>
        <p:spPr>
          <a:xfrm rot="20528279">
            <a:off x="2239426" y="4569256"/>
            <a:ext cx="5040560" cy="6074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4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２．お薬手帳でコミュニケーション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21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◇嘘のようなホントの話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54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２．お薬手帳でコミュニケーション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22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◇嘘のようなホントの話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薬剤師は、あなたの病名を知らない！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（自分が自覚している）病名を伝えるのは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　　　　　「賢い患者」の基本！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矢印: 下 1"/>
          <p:cNvSpPr/>
          <p:nvPr/>
        </p:nvSpPr>
        <p:spPr>
          <a:xfrm>
            <a:off x="3786927" y="3132024"/>
            <a:ext cx="122413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3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２．お薬手帳でコミュニケーション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23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①治療に必要となる情報の蓄積・共有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851" y="1758783"/>
            <a:ext cx="4883392" cy="4987929"/>
          </a:xfrm>
          <a:prstGeom prst="rect">
            <a:avLst/>
          </a:prstGeom>
        </p:spPr>
      </p:pic>
      <p:sp>
        <p:nvSpPr>
          <p:cNvPr id="27" name="楕円 26"/>
          <p:cNvSpPr/>
          <p:nvPr/>
        </p:nvSpPr>
        <p:spPr>
          <a:xfrm>
            <a:off x="3963864" y="2226193"/>
            <a:ext cx="361950" cy="20478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2886020" y="4570408"/>
            <a:ext cx="245820" cy="17951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0" name="楕円 29"/>
          <p:cNvSpPr/>
          <p:nvPr/>
        </p:nvSpPr>
        <p:spPr>
          <a:xfrm>
            <a:off x="4962345" y="4309004"/>
            <a:ext cx="361950" cy="20478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2" name="楕円 31"/>
          <p:cNvSpPr/>
          <p:nvPr/>
        </p:nvSpPr>
        <p:spPr>
          <a:xfrm>
            <a:off x="5418407" y="2133771"/>
            <a:ext cx="361950" cy="20478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814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>
            <a:extLst>
              <a:ext uri="{FF2B5EF4-FFF2-40B4-BE49-F238E27FC236}">
                <a16:creationId xmlns:a16="http://schemas.microsoft.com/office/drawing/2014/main" id="{9BE0D0FB-4196-482A-8C21-C06AE340E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842" y="2142189"/>
            <a:ext cx="7284503" cy="385209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２．お薬手帳でコミュニケーション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24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①治療に必要となる情報の蓄積・共有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1" name="吹き出し: 角を丸めた四角形 20"/>
          <p:cNvSpPr/>
          <p:nvPr/>
        </p:nvSpPr>
        <p:spPr>
          <a:xfrm>
            <a:off x="6400234" y="1944551"/>
            <a:ext cx="2724577" cy="523875"/>
          </a:xfrm>
          <a:prstGeom prst="wedgeRoundRectCallout">
            <a:avLst>
              <a:gd name="adj1" fmla="val -58443"/>
              <a:gd name="adj2" fmla="val 120752"/>
              <a:gd name="adj3" fmla="val 1666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6372243" y="1939540"/>
            <a:ext cx="286509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ノートを自分で用意</a:t>
            </a:r>
          </a:p>
        </p:txBody>
      </p:sp>
      <p:sp>
        <p:nvSpPr>
          <p:cNvPr id="23" name="吹き出し: 角を丸めた四角形 22"/>
          <p:cNvSpPr/>
          <p:nvPr/>
        </p:nvSpPr>
        <p:spPr>
          <a:xfrm>
            <a:off x="179388" y="2901157"/>
            <a:ext cx="1512888" cy="1322387"/>
          </a:xfrm>
          <a:prstGeom prst="wedgeRoundRectCallout">
            <a:avLst>
              <a:gd name="adj1" fmla="val 71798"/>
              <a:gd name="adj2" fmla="val 8849"/>
              <a:gd name="adj3" fmla="val 1666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4" name="テキスト ボックス 23"/>
          <p:cNvSpPr txBox="1">
            <a:spLocks noChangeArrowheads="1"/>
          </p:cNvSpPr>
          <p:nvPr/>
        </p:nvSpPr>
        <p:spPr bwMode="auto">
          <a:xfrm>
            <a:off x="256342" y="2971455"/>
            <a:ext cx="1550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通院日朝残薬数をカウント</a:t>
            </a:r>
          </a:p>
        </p:txBody>
      </p:sp>
      <p:sp>
        <p:nvSpPr>
          <p:cNvPr id="25" name="吹き出し: 角を丸めた四角形 24"/>
          <p:cNvSpPr/>
          <p:nvPr/>
        </p:nvSpPr>
        <p:spPr>
          <a:xfrm>
            <a:off x="3797898" y="5260051"/>
            <a:ext cx="2057957" cy="941933"/>
          </a:xfrm>
          <a:prstGeom prst="wedgeRoundRectCallout">
            <a:avLst>
              <a:gd name="adj1" fmla="val -67697"/>
              <a:gd name="adj2" fmla="val -277"/>
              <a:gd name="adj3" fmla="val 1666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6" name="テキスト ボックス 25"/>
          <p:cNvSpPr txBox="1">
            <a:spLocks noChangeArrowheads="1"/>
          </p:cNvSpPr>
          <p:nvPr/>
        </p:nvSpPr>
        <p:spPr bwMode="auto">
          <a:xfrm>
            <a:off x="3870923" y="5322371"/>
            <a:ext cx="19849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残薬数から</a:t>
            </a:r>
            <a:endParaRPr lang="en-US" altLang="ja-JP" sz="24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不要数をメモ</a:t>
            </a:r>
          </a:p>
        </p:txBody>
      </p:sp>
      <p:sp>
        <p:nvSpPr>
          <p:cNvPr id="33" name="吹き出し: 角を丸めた四角形 32"/>
          <p:cNvSpPr/>
          <p:nvPr/>
        </p:nvSpPr>
        <p:spPr>
          <a:xfrm>
            <a:off x="6385726" y="4899299"/>
            <a:ext cx="2131315" cy="941933"/>
          </a:xfrm>
          <a:prstGeom prst="wedgeRoundRectCallout">
            <a:avLst>
              <a:gd name="adj1" fmla="val -67697"/>
              <a:gd name="adj2" fmla="val -277"/>
              <a:gd name="adj3" fmla="val 1666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4" name="テキスト ボックス 33"/>
          <p:cNvSpPr txBox="1">
            <a:spLocks noChangeArrowheads="1"/>
          </p:cNvSpPr>
          <p:nvPr/>
        </p:nvSpPr>
        <p:spPr bwMode="auto">
          <a:xfrm>
            <a:off x="6385726" y="4961619"/>
            <a:ext cx="21710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不要数を</a:t>
            </a:r>
            <a:endParaRPr lang="en-US" altLang="ja-JP" sz="24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spc="-15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処方箋から減薬</a:t>
            </a:r>
          </a:p>
        </p:txBody>
      </p:sp>
    </p:spTree>
    <p:extLst>
      <p:ext uri="{BB962C8B-B14F-4D97-AF65-F5344CB8AC3E}">
        <p14:creationId xmlns:p14="http://schemas.microsoft.com/office/powerpoint/2010/main" val="386825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5" grpId="0" animBg="1"/>
      <p:bldP spid="26" grpId="0"/>
      <p:bldP spid="33" grpId="0" animBg="1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２．お薬手帳でコミュニケーション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25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②自分の備忘・メモ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750442"/>
            <a:ext cx="3650420" cy="4943277"/>
          </a:xfrm>
          <a:prstGeom prst="rect">
            <a:avLst/>
          </a:prstGeom>
        </p:spPr>
      </p:pic>
      <p:sp>
        <p:nvSpPr>
          <p:cNvPr id="36" name="吹き出し: 角を丸めた四角形 35"/>
          <p:cNvSpPr/>
          <p:nvPr/>
        </p:nvSpPr>
        <p:spPr>
          <a:xfrm>
            <a:off x="4597497" y="2193926"/>
            <a:ext cx="3718717" cy="954087"/>
          </a:xfrm>
          <a:prstGeom prst="wedgeRoundRectCallout">
            <a:avLst>
              <a:gd name="adj1" fmla="val -64592"/>
              <a:gd name="adj2" fmla="val 61006"/>
              <a:gd name="adj3" fmla="val 1666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7" name="テキスト ボックス 36"/>
          <p:cNvSpPr txBox="1">
            <a:spLocks noChangeArrowheads="1"/>
          </p:cNvSpPr>
          <p:nvPr/>
        </p:nvSpPr>
        <p:spPr bwMode="auto">
          <a:xfrm>
            <a:off x="4670521" y="2217738"/>
            <a:ext cx="36456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医師・薬剤師の説明をメモ</a:t>
            </a:r>
            <a:endParaRPr lang="en-US" altLang="ja-JP" sz="24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＊認識している病名は？</a:t>
            </a:r>
          </a:p>
        </p:txBody>
      </p:sp>
      <p:sp>
        <p:nvSpPr>
          <p:cNvPr id="38" name="吹き出し: 角を丸めた四角形 37"/>
          <p:cNvSpPr/>
          <p:nvPr/>
        </p:nvSpPr>
        <p:spPr>
          <a:xfrm>
            <a:off x="5195450" y="5768306"/>
            <a:ext cx="3352800" cy="461963"/>
          </a:xfrm>
          <a:prstGeom prst="wedgeRoundRectCallout">
            <a:avLst>
              <a:gd name="adj1" fmla="val -68382"/>
              <a:gd name="adj2" fmla="val 9177"/>
              <a:gd name="adj3" fmla="val 1666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9" name="テキスト ボックス 38"/>
          <p:cNvSpPr txBox="1">
            <a:spLocks noChangeArrowheads="1"/>
          </p:cNvSpPr>
          <p:nvPr/>
        </p:nvSpPr>
        <p:spPr bwMode="auto">
          <a:xfrm>
            <a:off x="5195450" y="5768306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今後の治療計画をメモ</a:t>
            </a:r>
          </a:p>
        </p:txBody>
      </p:sp>
      <p:sp>
        <p:nvSpPr>
          <p:cNvPr id="40" name="楕円 39"/>
          <p:cNvSpPr/>
          <p:nvPr/>
        </p:nvSpPr>
        <p:spPr>
          <a:xfrm>
            <a:off x="2017915" y="1928693"/>
            <a:ext cx="361950" cy="20478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05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 animBg="1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２．お薬手帳でコミュニケーション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26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②自分の備忘・メモ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5153" y="1009338"/>
            <a:ext cx="3772038" cy="6705845"/>
          </a:xfrm>
          <a:prstGeom prst="rect">
            <a:avLst/>
          </a:prstGeom>
        </p:spPr>
      </p:pic>
      <p:sp>
        <p:nvSpPr>
          <p:cNvPr id="36" name="吹き出し: 角を丸めた四角形 35"/>
          <p:cNvSpPr/>
          <p:nvPr/>
        </p:nvSpPr>
        <p:spPr>
          <a:xfrm>
            <a:off x="5292080" y="3429000"/>
            <a:ext cx="3718717" cy="954087"/>
          </a:xfrm>
          <a:prstGeom prst="wedgeRoundRectCallout">
            <a:avLst>
              <a:gd name="adj1" fmla="val -65661"/>
              <a:gd name="adj2" fmla="val 61006"/>
              <a:gd name="adj3" fmla="val 1666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7" name="テキスト ボックス 36"/>
          <p:cNvSpPr txBox="1">
            <a:spLocks noChangeArrowheads="1"/>
          </p:cNvSpPr>
          <p:nvPr/>
        </p:nvSpPr>
        <p:spPr bwMode="auto">
          <a:xfrm>
            <a:off x="5365104" y="3452812"/>
            <a:ext cx="36456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医療者の説明の理解度を</a:t>
            </a:r>
            <a:endParaRPr lang="en-US" altLang="ja-JP" sz="24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チェックするツール</a:t>
            </a:r>
          </a:p>
        </p:txBody>
      </p:sp>
    </p:spTree>
    <p:extLst>
      <p:ext uri="{BB962C8B-B14F-4D97-AF65-F5344CB8AC3E}">
        <p14:creationId xmlns:p14="http://schemas.microsoft.com/office/powerpoint/2010/main" val="25285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２．お薬手帳でコミュニケーション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27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③ 「健康」で気になったことアレコレの記録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80" y="2009934"/>
            <a:ext cx="4946923" cy="2782643"/>
          </a:xfrm>
          <a:prstGeom prst="rect">
            <a:avLst/>
          </a:prstGeom>
        </p:spPr>
      </p:pic>
      <p:sp>
        <p:nvSpPr>
          <p:cNvPr id="23" name="吹き出し: 角を丸めた四角形 22"/>
          <p:cNvSpPr/>
          <p:nvPr/>
        </p:nvSpPr>
        <p:spPr>
          <a:xfrm>
            <a:off x="5222242" y="4178553"/>
            <a:ext cx="3287469" cy="874026"/>
          </a:xfrm>
          <a:prstGeom prst="wedgeRoundRectCallout">
            <a:avLst>
              <a:gd name="adj1" fmla="val -52661"/>
              <a:gd name="adj2" fmla="val -89377"/>
              <a:gd name="adj3" fmla="val 1666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4" name="テキスト ボックス 23"/>
          <p:cNvSpPr txBox="1">
            <a:spLocks noChangeArrowheads="1"/>
          </p:cNvSpPr>
          <p:nvPr/>
        </p:nvSpPr>
        <p:spPr bwMode="auto">
          <a:xfrm>
            <a:off x="5395433" y="4178553"/>
            <a:ext cx="35034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医療以外の情報も</a:t>
            </a:r>
            <a:endParaRPr lang="en-US" altLang="ja-JP" sz="24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網羅する「健康手帳」</a:t>
            </a:r>
          </a:p>
        </p:txBody>
      </p:sp>
    </p:spTree>
    <p:extLst>
      <p:ext uri="{BB962C8B-B14F-4D97-AF65-F5344CB8AC3E}">
        <p14:creationId xmlns:p14="http://schemas.microsoft.com/office/powerpoint/2010/main" val="24573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本日の内容</a:t>
            </a:r>
            <a:endParaRPr lang="en-US" altLang="ja-JP" sz="3200" b="1" dirty="0">
              <a:solidFill>
                <a:schemeClr val="accent6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28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737283" y="1541977"/>
            <a:ext cx="71140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１．いまの医療現場の課題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２．お薬手帳でコミュニケーション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３．あなたのステップを考えよう</a:t>
            </a:r>
            <a:endParaRPr lang="en-US" altLang="ja-JP" sz="2800" b="1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道具を使って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もっと健康生活を送ろう　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433532" y="1628775"/>
            <a:ext cx="7272808" cy="295203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下 19"/>
          <p:cNvSpPr/>
          <p:nvPr/>
        </p:nvSpPr>
        <p:spPr>
          <a:xfrm>
            <a:off x="4450246" y="4580806"/>
            <a:ext cx="1080120" cy="576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30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３．あなたのステップを考えよう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29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（１）ステップの概要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146175" y="1754051"/>
            <a:ext cx="80501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◆ステップ１　・・・薬剤師と一緒にもっと使おう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　「自分も書き込んでみよう」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◆ステップ２　・・・医師も一緒に使っていこう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　「医師にも見せてみよう」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◆ステップ３　・・・あなたのオリジナル手帳を作ろう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　「考えや質問などを共有しよう」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77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94" y="2420888"/>
            <a:ext cx="2156037" cy="2874067"/>
          </a:xfrm>
          <a:prstGeom prst="rect">
            <a:avLst/>
          </a:prstGeom>
        </p:spPr>
      </p:pic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自己紹介</a:t>
            </a:r>
            <a:endParaRPr lang="en-US" altLang="ja-JP" sz="3200" b="1" dirty="0">
              <a:solidFill>
                <a:schemeClr val="accent6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3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21293" y="1124100"/>
            <a:ext cx="80501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2015</a:t>
            </a: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</a:t>
            </a:r>
            <a:endParaRPr lang="en-US" altLang="ja-JP" sz="28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11</a:t>
            </a: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r>
              <a:rPr lang="en-US" altLang="ja-JP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	</a:t>
            </a: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別疾患による</a:t>
            </a:r>
            <a:r>
              <a:rPr lang="en-US" altLang="ja-JP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CT</a:t>
            </a: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画像で他院受診勧奨</a:t>
            </a:r>
            <a:endParaRPr lang="en-US" altLang="ja-JP" sz="28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2016</a:t>
            </a: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</a:t>
            </a:r>
            <a:endParaRPr lang="en-US" altLang="ja-JP" sz="28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</a:t>
            </a: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r>
              <a:rPr lang="en-US" altLang="ja-JP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	</a:t>
            </a: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他院 呼吸器内科受診→転科</a:t>
            </a:r>
            <a:endParaRPr lang="en-US" altLang="ja-JP" sz="28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5</a:t>
            </a: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r>
              <a:rPr lang="en-US" altLang="ja-JP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	</a:t>
            </a: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耳鼻咽喉科受診</a:t>
            </a:r>
            <a:endParaRPr lang="en-US" altLang="ja-JP" sz="28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甲状腺がん確定</a:t>
            </a:r>
            <a:endParaRPr lang="en-US" altLang="ja-JP" sz="28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7</a:t>
            </a: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r>
              <a:rPr lang="en-US" altLang="ja-JP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	</a:t>
            </a: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入院・手術</a:t>
            </a:r>
            <a:endParaRPr lang="en-US" altLang="ja-JP" sz="28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甲状腺ホルモン　等の服薬開始</a:t>
            </a:r>
            <a:endParaRPr lang="en-US" altLang="ja-JP" sz="28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放射線科受診</a:t>
            </a:r>
            <a:endParaRPr lang="en-US" altLang="ja-JP" sz="28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11</a:t>
            </a: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r>
              <a:rPr lang="en-US" altLang="ja-JP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	</a:t>
            </a: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ヨードの食事制限（</a:t>
            </a:r>
            <a:r>
              <a:rPr lang="en-US" altLang="ja-JP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</a:t>
            </a: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か月間）</a:t>
            </a:r>
            <a:endParaRPr lang="en-US" altLang="ja-JP" sz="28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12</a:t>
            </a: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r>
              <a:rPr lang="en-US" altLang="ja-JP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	</a:t>
            </a: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入院・放射線ヨード療法</a:t>
            </a:r>
            <a:endParaRPr lang="en-US" altLang="ja-JP" sz="28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167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0" descr="C:\Users\nobu\Desktop\illust40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57" y="5429227"/>
            <a:ext cx="1296144" cy="13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３．あなたのステップを考えよう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30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）各ステップの詳細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146175" y="1927751"/>
            <a:ext cx="80501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◆ステップ１　・・・薬剤師と一緒にもっと使おう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　「自分も書き込んでみよう」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→薬局へ来る前に、自宅に残っている薬の数を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数えて、書き込もう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→薬剤師に、書き込んできたことを伝えよう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→薬が残る理由を正直に話してみよう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6" name="Picture 9" descr="C:\Users\nobu\Desktop\illust28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168" y="5520494"/>
            <a:ext cx="10906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矢印: 左右 26"/>
          <p:cNvSpPr/>
          <p:nvPr/>
        </p:nvSpPr>
        <p:spPr>
          <a:xfrm>
            <a:off x="4158337" y="5889367"/>
            <a:ext cx="850354" cy="4759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 descr="C:\Users\nobu\Desktop\illust40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57" y="5429227"/>
            <a:ext cx="1296144" cy="13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３．あなたのステップを考えよう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31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）各ステップの詳細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146175" y="1927751"/>
            <a:ext cx="80501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◆ステップ２　・・・医師も一緒に使っていこう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　「医師にも見せてみよう」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→残薬分を減らして処方箋を書いてもらおう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→薬剤師の要らない・減らしてよいという提案を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医師へ伝えてみよう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→通院する日の朝や、病院の待ち時間に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薬の飲みにくさや、感想、理由を書いてみよう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1" name="Picture 7" descr="C:\Users\nobu\Desktop\illust19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45" y="5478101"/>
            <a:ext cx="1440780" cy="112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C:\Users\nobu\Desktop\illust281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168" y="5520494"/>
            <a:ext cx="10906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矢印: 左右 23"/>
          <p:cNvSpPr/>
          <p:nvPr/>
        </p:nvSpPr>
        <p:spPr>
          <a:xfrm>
            <a:off x="4158337" y="5889367"/>
            <a:ext cx="850354" cy="4759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左右 24"/>
          <p:cNvSpPr/>
          <p:nvPr/>
        </p:nvSpPr>
        <p:spPr>
          <a:xfrm>
            <a:off x="6708018" y="5872538"/>
            <a:ext cx="850354" cy="4759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2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1146175" y="1927751"/>
            <a:ext cx="80501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◆ステップ３　・・・あなたのオリジナル手帳を作ろう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　「考えや質問などを共有しよう」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→聞きたいことを箇条書きに書き出そう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→医師・薬剤師の説明をその場でメモしよう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→医師の説明を薬剤師に、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薬剤師の説明を医師に、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見せながら話そう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→日ごろの気づきや感想を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メモして、見せよう</a:t>
            </a:r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6315579" y="4566187"/>
            <a:ext cx="2081213" cy="1909357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400">
              <a:latin typeface="Comic Sans MS" panose="030F0702030302020204" pitchFamily="66" charset="0"/>
            </a:endParaRPr>
          </a:p>
        </p:txBody>
      </p:sp>
      <p:pic>
        <p:nvPicPr>
          <p:cNvPr id="23" name="Picture 9" descr="C:\Users\nobu\Desktop\illust28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19" y="4267779"/>
            <a:ext cx="10906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C:\Users\nobu\Desktop\illust40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65" y="5408579"/>
            <a:ext cx="1296144" cy="13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C:\Users\nobu\Desktop\illust1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907" y="5478101"/>
            <a:ext cx="1440780" cy="112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３．あなたのステップを考えよう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32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）各ステップの詳細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4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３．あなたのステップを考えよう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33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86356" y="1025596"/>
            <a:ext cx="80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◆ステップを意識して患者を動かす（初級）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175" y="1673225"/>
            <a:ext cx="4799088" cy="4523981"/>
          </a:xfrm>
          <a:prstGeom prst="rect">
            <a:avLst/>
          </a:prstGeom>
        </p:spPr>
      </p:pic>
      <p:sp>
        <p:nvSpPr>
          <p:cNvPr id="23" name="楕円 22"/>
          <p:cNvSpPr/>
          <p:nvPr/>
        </p:nvSpPr>
        <p:spPr>
          <a:xfrm>
            <a:off x="3707904" y="5949280"/>
            <a:ext cx="792088" cy="22356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pic>
        <p:nvPicPr>
          <p:cNvPr id="25" name="Picture 10" descr="C:\Users\nobu\Desktop\illust406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628" y="1760016"/>
            <a:ext cx="1296144" cy="13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C:\Users\nobu\Desktop\illust281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43" y="3701440"/>
            <a:ext cx="10906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矢印: 左右 26"/>
          <p:cNvSpPr/>
          <p:nvPr/>
        </p:nvSpPr>
        <p:spPr>
          <a:xfrm rot="18397543">
            <a:off x="7299288" y="3108712"/>
            <a:ext cx="850354" cy="4759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51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３．あなたのステップを考えよう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34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86356" y="1025596"/>
            <a:ext cx="80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◆ステップを意識して患者を動かす（中級）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175" y="1673225"/>
            <a:ext cx="4799088" cy="4523981"/>
          </a:xfrm>
          <a:prstGeom prst="rect">
            <a:avLst/>
          </a:prstGeom>
        </p:spPr>
      </p:pic>
      <p:sp>
        <p:nvSpPr>
          <p:cNvPr id="21" name="楕円 20"/>
          <p:cNvSpPr/>
          <p:nvPr/>
        </p:nvSpPr>
        <p:spPr>
          <a:xfrm>
            <a:off x="4961570" y="6132661"/>
            <a:ext cx="792088" cy="22356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pic>
        <p:nvPicPr>
          <p:cNvPr id="22" name="Picture 10" descr="C:\Users\nobu\Desktop\illust406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628" y="1760016"/>
            <a:ext cx="1296144" cy="13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C:\Users\nobu\Desktop\illust19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45" y="5478101"/>
            <a:ext cx="1440780" cy="112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C:\Users\nobu\Desktop\illust281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43" y="3701440"/>
            <a:ext cx="10906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矢印: 左右 24"/>
          <p:cNvSpPr/>
          <p:nvPr/>
        </p:nvSpPr>
        <p:spPr>
          <a:xfrm rot="18397543">
            <a:off x="7299288" y="3108712"/>
            <a:ext cx="850354" cy="4759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左右 25"/>
          <p:cNvSpPr/>
          <p:nvPr/>
        </p:nvSpPr>
        <p:spPr>
          <a:xfrm rot="3019585">
            <a:off x="7246985" y="5200151"/>
            <a:ext cx="850354" cy="4759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499" y="1820779"/>
            <a:ext cx="4835602" cy="4567530"/>
          </a:xfrm>
          <a:prstGeom prst="rect">
            <a:avLst/>
          </a:prstGeom>
        </p:spPr>
      </p:pic>
      <p:sp>
        <p:nvSpPr>
          <p:cNvPr id="28" name="楕円 27"/>
          <p:cNvSpPr/>
          <p:nvPr/>
        </p:nvSpPr>
        <p:spPr>
          <a:xfrm>
            <a:off x="3618657" y="6123404"/>
            <a:ext cx="792088" cy="22356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99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３．あなたのステップを考えよう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35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86356" y="1025596"/>
            <a:ext cx="80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◆ステップを意識して患者を動かす（上級）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175" y="1673225"/>
            <a:ext cx="4799088" cy="452398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99" y="1820779"/>
            <a:ext cx="4835602" cy="456753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293" y="2000588"/>
            <a:ext cx="4848165" cy="4578823"/>
          </a:xfrm>
          <a:prstGeom prst="rect">
            <a:avLst/>
          </a:prstGeom>
        </p:spPr>
      </p:pic>
      <p:sp>
        <p:nvSpPr>
          <p:cNvPr id="22" name="楕円 21"/>
          <p:cNvSpPr/>
          <p:nvPr/>
        </p:nvSpPr>
        <p:spPr>
          <a:xfrm>
            <a:off x="3615767" y="6321989"/>
            <a:ext cx="792088" cy="22356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23" name="Oval 2"/>
          <p:cNvSpPr>
            <a:spLocks noChangeArrowheads="1"/>
          </p:cNvSpPr>
          <p:nvPr/>
        </p:nvSpPr>
        <p:spPr bwMode="auto">
          <a:xfrm>
            <a:off x="6375720" y="4270699"/>
            <a:ext cx="2081213" cy="1909357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400">
              <a:latin typeface="Comic Sans MS" panose="030F0702030302020204" pitchFamily="66" charset="0"/>
            </a:endParaRPr>
          </a:p>
        </p:txBody>
      </p:sp>
      <p:pic>
        <p:nvPicPr>
          <p:cNvPr id="24" name="Picture 9" descr="C:\Users\nobu\Desktop\illust281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560" y="3972291"/>
            <a:ext cx="10906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C:\Users\nobu\Desktop\illust406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06" y="5113091"/>
            <a:ext cx="1296144" cy="13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C:\Users\nobu\Desktop\illust19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48" y="5182613"/>
            <a:ext cx="1440780" cy="112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6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３．あなたのステップを考えよう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36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）ステップの概要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146175" y="1754051"/>
            <a:ext cx="80501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◆ステップ１　・・・薬剤師と一緒にもっと使おう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　「自分も書き込んでみよう」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◆ステップ２　・・・医師も一緒に使っていこう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　「医師にも見せてみよう」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◆ステップ３　・・・あなたのオリジナル手帳を作ろう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　「考えや質問などを共有しよう」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240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40" y="4358526"/>
            <a:ext cx="2209875" cy="206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グループ化 21"/>
          <p:cNvGrpSpPr/>
          <p:nvPr/>
        </p:nvGrpSpPr>
        <p:grpSpPr>
          <a:xfrm>
            <a:off x="5452632" y="4368127"/>
            <a:ext cx="2239677" cy="1932787"/>
            <a:chOff x="5788707" y="3849645"/>
            <a:chExt cx="2930322" cy="2528797"/>
          </a:xfrm>
        </p:grpSpPr>
        <p:sp>
          <p:nvSpPr>
            <p:cNvPr id="21" name="Oval 2"/>
            <p:cNvSpPr>
              <a:spLocks noChangeArrowheads="1"/>
            </p:cNvSpPr>
            <p:nvPr/>
          </p:nvSpPr>
          <p:spPr bwMode="auto">
            <a:xfrm>
              <a:off x="6158921" y="4148053"/>
              <a:ext cx="2081213" cy="1909357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>
                <a:latin typeface="Comic Sans MS" panose="030F0702030302020204" pitchFamily="66" charset="0"/>
              </a:endParaRPr>
            </a:p>
          </p:txBody>
        </p:sp>
        <p:pic>
          <p:nvPicPr>
            <p:cNvPr id="23" name="Picture 9" descr="C:\Users\nobu\Desktop\illust281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9761" y="3849645"/>
              <a:ext cx="1090613" cy="122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0" descr="C:\Users\nobu\Desktop\illust406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8707" y="4990445"/>
              <a:ext cx="1296144" cy="1387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 descr="C:\Users\nobu\Desktop\illust19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8249" y="5059967"/>
              <a:ext cx="1440780" cy="1129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３．あなたのステップを考えよう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37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347173" y="1387212"/>
            <a:ext cx="8050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医師に自分の希望を伝えよう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医者とうまく付き合うコツとチエ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919797" y="3097951"/>
            <a:ext cx="6409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希望は「文字にしないと伝わらない」</a:t>
            </a:r>
          </a:p>
        </p:txBody>
      </p:sp>
      <p:sp>
        <p:nvSpPr>
          <p:cNvPr id="2" name="矢印: 下 1"/>
          <p:cNvSpPr/>
          <p:nvPr/>
        </p:nvSpPr>
        <p:spPr>
          <a:xfrm>
            <a:off x="4139952" y="2446259"/>
            <a:ext cx="1003368" cy="594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83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40" y="4358526"/>
            <a:ext cx="2209875" cy="206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グループ化 21"/>
          <p:cNvGrpSpPr/>
          <p:nvPr/>
        </p:nvGrpSpPr>
        <p:grpSpPr>
          <a:xfrm>
            <a:off x="5452632" y="4368127"/>
            <a:ext cx="2239677" cy="1932787"/>
            <a:chOff x="5788707" y="3849645"/>
            <a:chExt cx="2930322" cy="2528797"/>
          </a:xfrm>
        </p:grpSpPr>
        <p:sp>
          <p:nvSpPr>
            <p:cNvPr id="21" name="Oval 2"/>
            <p:cNvSpPr>
              <a:spLocks noChangeArrowheads="1"/>
            </p:cNvSpPr>
            <p:nvPr/>
          </p:nvSpPr>
          <p:spPr bwMode="auto">
            <a:xfrm>
              <a:off x="6158921" y="4148053"/>
              <a:ext cx="2081213" cy="1909357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>
                <a:latin typeface="Comic Sans MS" panose="030F0702030302020204" pitchFamily="66" charset="0"/>
              </a:endParaRPr>
            </a:p>
          </p:txBody>
        </p:sp>
        <p:pic>
          <p:nvPicPr>
            <p:cNvPr id="23" name="Picture 9" descr="C:\Users\nobu\Desktop\illust281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9761" y="3849645"/>
              <a:ext cx="1090613" cy="122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0" descr="C:\Users\nobu\Desktop\illust406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8707" y="4990445"/>
              <a:ext cx="1296144" cy="1387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 descr="C:\Users\nobu\Desktop\illust19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8249" y="5059967"/>
              <a:ext cx="1440780" cy="1129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３．あなたのステップを考えよう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38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347173" y="1387212"/>
            <a:ext cx="8050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医師に自分の希望を伝えよう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医者とうまく付き合うコツとチエ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919797" y="3097951"/>
            <a:ext cx="6409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希望は「文字にしないと伝わらない」</a:t>
            </a:r>
          </a:p>
        </p:txBody>
      </p:sp>
      <p:sp>
        <p:nvSpPr>
          <p:cNvPr id="2" name="矢印: 下 1"/>
          <p:cNvSpPr/>
          <p:nvPr/>
        </p:nvSpPr>
        <p:spPr>
          <a:xfrm>
            <a:off x="4139952" y="2446259"/>
            <a:ext cx="1003368" cy="594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123728" y="4128393"/>
            <a:ext cx="5761385" cy="22996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矢印: 下 27"/>
          <p:cNvSpPr/>
          <p:nvPr/>
        </p:nvSpPr>
        <p:spPr>
          <a:xfrm>
            <a:off x="4121157" y="3760523"/>
            <a:ext cx="1003368" cy="594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1919796" y="4507147"/>
            <a:ext cx="7116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①お薬手帳を有効に使おう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②チーム医療の一員という意識を持とう</a:t>
            </a:r>
          </a:p>
        </p:txBody>
      </p:sp>
    </p:spTree>
    <p:extLst>
      <p:ext uri="{BB962C8B-B14F-4D97-AF65-F5344CB8AC3E}">
        <p14:creationId xmlns:p14="http://schemas.microsoft.com/office/powerpoint/2010/main" val="415665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本日の内容</a:t>
            </a:r>
            <a:endParaRPr lang="en-US" altLang="ja-JP" sz="3200" b="1" dirty="0">
              <a:solidFill>
                <a:schemeClr val="accent6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39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737283" y="1541977"/>
            <a:ext cx="71140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１．いまの医療現場の課題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２．お薬手帳でコミュニケーション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３．あなたのステップを考えよう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道具を使って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もっと健康生活を送ろう　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433532" y="1628775"/>
            <a:ext cx="7272808" cy="295203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下 19"/>
          <p:cNvSpPr/>
          <p:nvPr/>
        </p:nvSpPr>
        <p:spPr>
          <a:xfrm>
            <a:off x="4450246" y="4580806"/>
            <a:ext cx="1080120" cy="576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2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本日の内容</a:t>
            </a:r>
            <a:endParaRPr lang="en-US" altLang="ja-JP" sz="3200" b="1" dirty="0">
              <a:solidFill>
                <a:schemeClr val="accent6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4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737283" y="1541977"/>
            <a:ext cx="71140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１．いまの医療現場の課題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２．お薬手帳でコミュニケーション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３．あなたのステップを考えよう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道具を使って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もっと健康生活を送ろう　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433532" y="1628775"/>
            <a:ext cx="7272808" cy="295203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下 19"/>
          <p:cNvSpPr/>
          <p:nvPr/>
        </p:nvSpPr>
        <p:spPr>
          <a:xfrm>
            <a:off x="4450246" y="4580806"/>
            <a:ext cx="1080120" cy="576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06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連絡先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40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86356" y="1025596"/>
            <a:ext cx="805014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◇鈴木信行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メールアドレス　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nob@kan-i.net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→　患医ねっと　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www.kan-i.net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→　ペイシェントサロン協会　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patientsalon.net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◇参考文献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・鈴木信行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公益社団法人日本薬学会　活薬のひと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(2014),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http://www.pharm.or.jp/highlight/20150405.shtml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・鈴木信行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臨床医薬 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Vo.32 no.7 p.561-564(2016),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患者さんや家族が本当に必要としている薬の情報とは何か？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・鈴木信行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DIA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日本年会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(2015),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患者を取り巻く環境の変化とは？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・鈴木信行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調剤と情報 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(2016.7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12),Vol.22 no.13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聞くに聞けない患者の本音</a:t>
            </a:r>
            <a:endParaRPr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・鈴木信行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朝日新聞アピタル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(2011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2016),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「の</a:t>
            </a:r>
            <a:r>
              <a:rPr lang="ja-JP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ぶさんの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患者道場」</a:t>
            </a:r>
            <a:endParaRPr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13" y="1196975"/>
            <a:ext cx="958172" cy="11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-6491" y="0"/>
            <a:ext cx="9150491" cy="6858000"/>
            <a:chOff x="-6491" y="0"/>
            <a:chExt cx="9150491" cy="6858000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5273" y="0"/>
                <a:ext cx="830749" cy="6634706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2200" y="6562766"/>
                <a:ext cx="1368152" cy="295233"/>
              </a:xfrm>
              <a:prstGeom prst="rect">
                <a:avLst/>
              </a:prstGeom>
            </p:spPr>
          </p:pic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00" y="116632"/>
                <a:ext cx="725494" cy="720080"/>
              </a:xfrm>
              <a:prstGeom prst="rect">
                <a:avLst/>
              </a:prstGeom>
            </p:spPr>
          </p:pic>
          <p:sp>
            <p:nvSpPr>
              <p:cNvPr id="6" name="正方形/長方形 5"/>
              <p:cNvSpPr/>
              <p:nvPr/>
            </p:nvSpPr>
            <p:spPr>
              <a:xfrm>
                <a:off x="836022" y="6607322"/>
                <a:ext cx="5441948" cy="250678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-6491" y="6607322"/>
                <a:ext cx="842513" cy="250678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7884368" y="6607322"/>
                <a:ext cx="1259632" cy="250677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179512" y="1196752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260039" y="1988840"/>
                <a:ext cx="270994" cy="2709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314907" y="2564904"/>
                <a:ext cx="161258" cy="1612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347321" y="3051718"/>
                <a:ext cx="96431" cy="964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6" name="正方形/長方形 15"/>
            <p:cNvSpPr/>
            <p:nvPr/>
          </p:nvSpPr>
          <p:spPr>
            <a:xfrm>
              <a:off x="836022" y="0"/>
              <a:ext cx="8307978" cy="836712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836022" y="836712"/>
              <a:ext cx="8307978" cy="7200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3" name="スライド番号プレースホルダー 17"/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B305CC9-6886-49EF-8060-2F2F7484A13C}" type="slidenum">
              <a:rPr kumimoji="1" lang="ja-JP" altLang="en-US" smtClean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41</a:t>
            </a:fld>
            <a:endParaRPr kumimoji="1" lang="ja-JP" altLang="en-US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質疑応答</a:t>
            </a:r>
            <a:endParaRPr lang="en-US" altLang="ja-JP" sz="3200" b="1" dirty="0">
              <a:solidFill>
                <a:schemeClr val="accent6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01" y="1538068"/>
            <a:ext cx="4681936" cy="3123729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831700C-ADD2-40D3-AED2-EF646C404F7E}"/>
              </a:ext>
            </a:extLst>
          </p:cNvPr>
          <p:cNvSpPr/>
          <p:nvPr/>
        </p:nvSpPr>
        <p:spPr>
          <a:xfrm>
            <a:off x="1403648" y="4752537"/>
            <a:ext cx="78434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この場で聞けないこと、聞きそびれたことは、</a:t>
            </a:r>
            <a:endParaRPr lang="en-US" altLang="ja-JP" sz="32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電子メールや</a:t>
            </a:r>
            <a:r>
              <a:rPr lang="en-US" altLang="ja-JP" sz="32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Facebook</a:t>
            </a:r>
            <a:r>
              <a:rPr lang="ja-JP" altLang="en-US" sz="32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でもお受けします。</a:t>
            </a:r>
            <a:endParaRPr lang="en-US" altLang="ja-JP" sz="32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（資料の中に「連絡先」があります）</a:t>
            </a:r>
            <a:endParaRPr lang="en-US" altLang="ja-JP" sz="32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41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本日の内容</a:t>
            </a:r>
            <a:endParaRPr lang="en-US" altLang="ja-JP" sz="3200" b="1" dirty="0">
              <a:solidFill>
                <a:schemeClr val="accent6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5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737283" y="1541977"/>
            <a:ext cx="71140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１．いまの医療現場の課題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２．お薬手帳でコミュニケーション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３．あなたのステップを考えよう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道具を使って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もっと健康生活を送ろう　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433532" y="1628775"/>
            <a:ext cx="7272808" cy="295203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下 19"/>
          <p:cNvSpPr/>
          <p:nvPr/>
        </p:nvSpPr>
        <p:spPr>
          <a:xfrm>
            <a:off x="4450246" y="4580806"/>
            <a:ext cx="1080120" cy="576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11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6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【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質問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】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みなさんの印象を教えてください。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１．いまの医療現場の課題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87" y="2505180"/>
            <a:ext cx="5730112" cy="343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2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7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１．いまの医療現場の課題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87" y="2505180"/>
            <a:ext cx="5730112" cy="343806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1907704" y="2260600"/>
            <a:ext cx="6120680" cy="416743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【</a:t>
            </a: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質問</a:t>
            </a:r>
            <a:r>
              <a:rPr lang="en-US" altLang="ja-JP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】</a:t>
            </a: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みなさんの印象を教えてください。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医師ってどんな人？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薬剤師ってどんな人？</a:t>
            </a:r>
            <a:endParaRPr lang="en-US" altLang="ja-JP" sz="28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4" name="Picture 7" descr="C:\Users\nobu\Desktop\illust19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07" y="2624306"/>
            <a:ext cx="1715064" cy="134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C:\Users\nobu\Desktop\illust406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76" y="4752979"/>
            <a:ext cx="1396237" cy="168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2985213" y="2565400"/>
            <a:ext cx="5832625" cy="1511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2983844" y="4828177"/>
            <a:ext cx="5832625" cy="1511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6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8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１．いまの医療現場の課題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◇医薬分業により質の向上を目指す</a:t>
            </a:r>
          </a:p>
        </p:txBody>
      </p:sp>
      <p:pic>
        <p:nvPicPr>
          <p:cNvPr id="24" name="Picture 7" descr="C:\Users\nobu\Desktop\illust1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4" y="2430128"/>
            <a:ext cx="1715064" cy="134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C:\Users\nobu\Desktop\illust406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46" y="2447863"/>
            <a:ext cx="1396237" cy="168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C6209A7-2EB8-4986-A3EA-EADEFFFFDD6A}"/>
              </a:ext>
            </a:extLst>
          </p:cNvPr>
          <p:cNvSpPr/>
          <p:nvPr/>
        </p:nvSpPr>
        <p:spPr>
          <a:xfrm rot="1230059">
            <a:off x="2847731" y="1792166"/>
            <a:ext cx="12241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6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</a:t>
            </a:r>
            <a:endParaRPr lang="en-US" altLang="ja-JP" sz="66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B5A842B-3CA9-452E-A127-8A36138455F9}"/>
              </a:ext>
            </a:extLst>
          </p:cNvPr>
          <p:cNvSpPr/>
          <p:nvPr/>
        </p:nvSpPr>
        <p:spPr>
          <a:xfrm rot="20420689">
            <a:off x="5033515" y="1719793"/>
            <a:ext cx="12241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6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薬</a:t>
            </a:r>
            <a:endParaRPr lang="en-US" altLang="ja-JP" sz="66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3DB3C9F-AD38-4E01-914F-B710094F3E96}"/>
              </a:ext>
            </a:extLst>
          </p:cNvPr>
          <p:cNvSpPr/>
          <p:nvPr/>
        </p:nvSpPr>
        <p:spPr>
          <a:xfrm rot="1143161">
            <a:off x="6393717" y="2603525"/>
            <a:ext cx="23983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6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分業</a:t>
            </a:r>
            <a:endParaRPr lang="en-US" altLang="ja-JP" sz="66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2676D69-0B8C-4961-A7D6-132074CB25C7}"/>
              </a:ext>
            </a:extLst>
          </p:cNvPr>
          <p:cNvSpPr/>
          <p:nvPr/>
        </p:nvSpPr>
        <p:spPr>
          <a:xfrm>
            <a:off x="961705" y="4411472"/>
            <a:ext cx="801000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患者の診察、薬剤の処方を</a:t>
            </a:r>
            <a:r>
              <a:rPr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医師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が行い、処方箋に基づいて、調剤や薬歴管理、服薬指導を経営的に独立した存在である</a:t>
            </a:r>
            <a:r>
              <a:rPr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薬剤師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が行うという形で、それぞれの専門性を発揮して医療の質の向上を図ろうとする制度。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（Wikipediaより一部改変）</a:t>
            </a:r>
          </a:p>
        </p:txBody>
      </p:sp>
    </p:spTree>
    <p:extLst>
      <p:ext uri="{BB962C8B-B14F-4D97-AF65-F5344CB8AC3E}">
        <p14:creationId xmlns:p14="http://schemas.microsoft.com/office/powerpoint/2010/main" val="691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-6350" y="0"/>
            <a:ext cx="9150350" cy="6858000"/>
            <a:chOff x="-6491" y="0"/>
            <a:chExt cx="9150491" cy="6858000"/>
          </a:xfrm>
        </p:grpSpPr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-6491" y="0"/>
              <a:ext cx="9150491" cy="6858000"/>
              <a:chOff x="-6491" y="0"/>
              <a:chExt cx="9150491" cy="685800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622" y="0"/>
                <a:ext cx="831863" cy="6634163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pic>
            <p:nvPicPr>
              <p:cNvPr id="8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6562766"/>
                <a:ext cx="1368152" cy="29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0" y="116632"/>
                <a:ext cx="725494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836485" y="6607175"/>
                <a:ext cx="5442034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6491" y="6607175"/>
                <a:ext cx="842976" cy="250825"/>
              </a:xfrm>
              <a:prstGeom prst="rect">
                <a:avLst/>
              </a:prstGeom>
              <a:solidFill>
                <a:srgbClr val="FC92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885094" y="6607175"/>
                <a:ext cx="1258906" cy="250825"/>
              </a:xfrm>
              <a:prstGeom prst="rect">
                <a:avLst/>
              </a:prstGeom>
              <a:solidFill>
                <a:srgbClr val="FDB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79250" y="1196975"/>
                <a:ext cx="431807" cy="43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0213" y="1989138"/>
                <a:ext cx="271467" cy="271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14189" y="2565400"/>
                <a:ext cx="161927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47527" y="3051175"/>
                <a:ext cx="96838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836485" y="0"/>
              <a:ext cx="8307515" cy="836613"/>
            </a:xfrm>
            <a:prstGeom prst="rect">
              <a:avLst/>
            </a:prstGeom>
            <a:solidFill>
              <a:srgbClr val="FEE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36485" y="836613"/>
              <a:ext cx="8307515" cy="71437"/>
            </a:xfrm>
            <a:prstGeom prst="rect">
              <a:avLst/>
            </a:prstGeom>
            <a:solidFill>
              <a:srgbClr val="FDB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042988" y="128588"/>
            <a:ext cx="7777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１．いまの医療現場の課題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31048" y="6197206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2400" smtClean="0">
                <a:solidFill>
                  <a:schemeClr val="bg1"/>
                </a:solidFill>
              </a:rPr>
              <a:t>9</a:t>
            </a:fld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8250" y="1179374"/>
            <a:ext cx="80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◇患者協働の医療へ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1589087" y="2704097"/>
            <a:ext cx="2819400" cy="24384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400">
              <a:latin typeface="Comic Sans MS" panose="030F0702030302020204" pitchFamily="66" charset="0"/>
            </a:endParaRPr>
          </a:p>
        </p:txBody>
      </p:sp>
      <p:pic>
        <p:nvPicPr>
          <p:cNvPr id="22" name="Picture 7" descr="C:\Users\nobu\Desktop\illust1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7" y="2253247"/>
            <a:ext cx="9906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C:\Users\nobu\Desktop\illust132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7" y="4005847"/>
            <a:ext cx="9540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C:\Users\nobu\Desktop\illust281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7" y="3091447"/>
            <a:ext cx="10906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C:\Users\nobu\Desktop\illust406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7" y="3853447"/>
            <a:ext cx="8064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正方形/長方形 32"/>
          <p:cNvSpPr/>
          <p:nvPr/>
        </p:nvSpPr>
        <p:spPr>
          <a:xfrm>
            <a:off x="1589087" y="5373339"/>
            <a:ext cx="7119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患者中心の医療　　　</a:t>
            </a:r>
            <a:endParaRPr lang="en-US" altLang="ja-JP" sz="2800" b="1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702313" y="2885153"/>
            <a:ext cx="42375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医療者が患者のために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連携してがんばります！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「○○の治療をしましょう」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医師主導型　　　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矢印: 下 1"/>
          <p:cNvSpPr/>
          <p:nvPr/>
        </p:nvSpPr>
        <p:spPr>
          <a:xfrm>
            <a:off x="6372243" y="4840872"/>
            <a:ext cx="936061" cy="532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1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9727</TotalTime>
  <Words>1118</Words>
  <Application>Microsoft Office PowerPoint</Application>
  <PresentationFormat>画面に合わせる (4:3)</PresentationFormat>
  <Paragraphs>359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9" baseType="lpstr">
      <vt:lpstr>AR P丸ゴシック体E</vt:lpstr>
      <vt:lpstr>AR P丸ゴシック体M</vt:lpstr>
      <vt:lpstr>Meiryo UI</vt:lpstr>
      <vt:lpstr>ＭＳ Ｐゴシック</vt:lpstr>
      <vt:lpstr>Arial</vt:lpstr>
      <vt:lpstr>Calibri</vt:lpstr>
      <vt:lpstr>Comic Sans MS</vt:lpstr>
      <vt:lpstr>プレゼンテーション1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鈴木信行</dc:creator>
  <cp:lastModifiedBy>Suzuki Nobuyuki</cp:lastModifiedBy>
  <cp:revision>706</cp:revision>
  <cp:lastPrinted>2017-06-23T06:43:30Z</cp:lastPrinted>
  <dcterms:created xsi:type="dcterms:W3CDTF">2015-09-16T04:41:47Z</dcterms:created>
  <dcterms:modified xsi:type="dcterms:W3CDTF">2018-06-11T07:43:15Z</dcterms:modified>
</cp:coreProperties>
</file>